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66" r:id="rId4"/>
    <p:sldMasterId id="2147483788" r:id="rId5"/>
  </p:sldMasterIdLst>
  <p:notesMasterIdLst>
    <p:notesMasterId r:id="rId61"/>
  </p:notesMasterIdLst>
  <p:handoutMasterIdLst>
    <p:handoutMasterId r:id="rId62"/>
  </p:handoutMasterIdLst>
  <p:sldIdLst>
    <p:sldId id="1473" r:id="rId6"/>
    <p:sldId id="1474" r:id="rId7"/>
    <p:sldId id="816" r:id="rId8"/>
    <p:sldId id="1476" r:id="rId9"/>
    <p:sldId id="1743" r:id="rId10"/>
    <p:sldId id="4738" r:id="rId11"/>
    <p:sldId id="749" r:id="rId12"/>
    <p:sldId id="1584" r:id="rId13"/>
    <p:sldId id="1585" r:id="rId14"/>
    <p:sldId id="1587" r:id="rId15"/>
    <p:sldId id="1627" r:id="rId16"/>
    <p:sldId id="1590" r:id="rId17"/>
    <p:sldId id="713" r:id="rId18"/>
    <p:sldId id="714" r:id="rId19"/>
    <p:sldId id="4749" r:id="rId20"/>
    <p:sldId id="1733" r:id="rId21"/>
    <p:sldId id="4748" r:id="rId22"/>
    <p:sldId id="406" r:id="rId23"/>
    <p:sldId id="1717" r:id="rId24"/>
    <p:sldId id="410" r:id="rId25"/>
    <p:sldId id="416" r:id="rId26"/>
    <p:sldId id="4739" r:id="rId27"/>
    <p:sldId id="413" r:id="rId28"/>
    <p:sldId id="298" r:id="rId29"/>
    <p:sldId id="259" r:id="rId30"/>
    <p:sldId id="311" r:id="rId31"/>
    <p:sldId id="313" r:id="rId32"/>
    <p:sldId id="314" r:id="rId33"/>
    <p:sldId id="315" r:id="rId34"/>
    <p:sldId id="1740" r:id="rId35"/>
    <p:sldId id="506" r:id="rId36"/>
    <p:sldId id="528" r:id="rId37"/>
    <p:sldId id="442" r:id="rId38"/>
    <p:sldId id="443" r:id="rId39"/>
    <p:sldId id="1735" r:id="rId40"/>
    <p:sldId id="274" r:id="rId41"/>
    <p:sldId id="276" r:id="rId42"/>
    <p:sldId id="277" r:id="rId43"/>
    <p:sldId id="4745" r:id="rId44"/>
    <p:sldId id="4746" r:id="rId45"/>
    <p:sldId id="587" r:id="rId46"/>
    <p:sldId id="625" r:id="rId47"/>
    <p:sldId id="548" r:id="rId48"/>
    <p:sldId id="635" r:id="rId49"/>
    <p:sldId id="1737" r:id="rId50"/>
    <p:sldId id="1738" r:id="rId51"/>
    <p:sldId id="423" r:id="rId52"/>
    <p:sldId id="466" r:id="rId53"/>
    <p:sldId id="636" r:id="rId54"/>
    <p:sldId id="1736" r:id="rId55"/>
    <p:sldId id="637" r:id="rId56"/>
    <p:sldId id="1706" r:id="rId57"/>
    <p:sldId id="4744" r:id="rId58"/>
    <p:sldId id="1741" r:id="rId59"/>
    <p:sldId id="4747" r:id="rId60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C8C7"/>
    <a:srgbClr val="C9C8C9"/>
    <a:srgbClr val="000000"/>
    <a:srgbClr val="00ABCA"/>
    <a:srgbClr val="29A1BD"/>
    <a:srgbClr val="30B7D4"/>
    <a:srgbClr val="84B641"/>
    <a:srgbClr val="DA1F28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26" autoAdjust="0"/>
    <p:restoredTop sz="96291" autoAdjust="0"/>
  </p:normalViewPr>
  <p:slideViewPr>
    <p:cSldViewPr snapToGrid="0" showGuides="1">
      <p:cViewPr>
        <p:scale>
          <a:sx n="88" d="100"/>
          <a:sy n="88" d="100"/>
        </p:scale>
        <p:origin x="0" y="9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napToGrid="0" showGuides="1">
      <p:cViewPr>
        <p:scale>
          <a:sx n="50" d="100"/>
          <a:sy n="50" d="100"/>
        </p:scale>
        <p:origin x="5664" y="167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C7E533-7E0B-A74E-A420-0A14159803DC}" type="doc">
      <dgm:prSet loTypeId="urn:microsoft.com/office/officeart/2005/8/layout/hChevron3" loCatId="" qsTypeId="urn:microsoft.com/office/officeart/2005/8/quickstyle/simple1" qsCatId="simple" csTypeId="urn:microsoft.com/office/officeart/2005/8/colors/colorful1" csCatId="colorful" phldr="1"/>
      <dgm:spPr/>
    </dgm:pt>
    <dgm:pt modelId="{0982C9FC-8CD0-4D42-ABA4-D8FA31F4D9B4}">
      <dgm:prSet phldrT="[Text]"/>
      <dgm:spPr/>
      <dgm:t>
        <a:bodyPr/>
        <a:lstStyle/>
        <a:p>
          <a:r>
            <a:rPr lang="en-US" dirty="0"/>
            <a:t>25 applications ranging from national security, to energy, earth systems, economic security, materials, and data</a:t>
          </a:r>
        </a:p>
      </dgm:t>
    </dgm:pt>
    <dgm:pt modelId="{F1AB51E4-F529-8F4E-9648-502E95188095}" type="parTrans" cxnId="{B37504CF-4E51-9641-8B82-139C3E43CF1E}">
      <dgm:prSet/>
      <dgm:spPr/>
      <dgm:t>
        <a:bodyPr/>
        <a:lstStyle/>
        <a:p>
          <a:endParaRPr lang="en-US"/>
        </a:p>
      </dgm:t>
    </dgm:pt>
    <dgm:pt modelId="{B0108515-D3B9-9843-8DD0-6E1CDB53B8A3}" type="sibTrans" cxnId="{B37504CF-4E51-9641-8B82-139C3E43CF1E}">
      <dgm:prSet/>
      <dgm:spPr/>
      <dgm:t>
        <a:bodyPr/>
        <a:lstStyle/>
        <a:p>
          <a:endParaRPr lang="en-US"/>
        </a:p>
      </dgm:t>
    </dgm:pt>
    <dgm:pt modelId="{BECC08A6-7B26-774A-BEC4-5766ECAB1125}">
      <dgm:prSet phldrT="[Text]"/>
      <dgm:spPr/>
      <dgm:t>
        <a:bodyPr/>
        <a:lstStyle/>
        <a:p>
          <a:r>
            <a:rPr lang="en-US" dirty="0"/>
            <a:t>80+ unique software products spanning programming models and run times, math libraries, data and visualization</a:t>
          </a:r>
        </a:p>
      </dgm:t>
    </dgm:pt>
    <dgm:pt modelId="{8DFA19ED-B5B5-854A-B2B4-F7DCDEF687EC}" type="parTrans" cxnId="{B8199918-E620-8146-8E51-1E0C839A1273}">
      <dgm:prSet/>
      <dgm:spPr/>
      <dgm:t>
        <a:bodyPr/>
        <a:lstStyle/>
        <a:p>
          <a:endParaRPr lang="en-US"/>
        </a:p>
      </dgm:t>
    </dgm:pt>
    <dgm:pt modelId="{2EDC747B-DAA9-4042-BAA6-2A3A5FF7593C}" type="sibTrans" cxnId="{B8199918-E620-8146-8E51-1E0C839A1273}">
      <dgm:prSet/>
      <dgm:spPr/>
      <dgm:t>
        <a:bodyPr/>
        <a:lstStyle/>
        <a:p>
          <a:endParaRPr lang="en-US"/>
        </a:p>
      </dgm:t>
    </dgm:pt>
    <dgm:pt modelId="{035D24F9-87F9-9B46-9D88-4CBBFEAE784C}">
      <dgm:prSet phldrT="[Text]"/>
      <dgm:spPr/>
      <dgm:t>
        <a:bodyPr/>
        <a:lstStyle/>
        <a:p>
          <a:r>
            <a:rPr lang="en-US" dirty="0"/>
            <a:t>6 vendors supported by </a:t>
          </a:r>
          <a:r>
            <a:rPr lang="en-US" dirty="0" err="1"/>
            <a:t>PathForward</a:t>
          </a:r>
          <a:r>
            <a:rPr lang="en-US" dirty="0"/>
            <a:t> focused on memory, node, connectivity advancements; deployment to facilities</a:t>
          </a:r>
        </a:p>
      </dgm:t>
    </dgm:pt>
    <dgm:pt modelId="{155DD78A-18CA-C04B-BBC9-2B711CCE0B37}" type="parTrans" cxnId="{2C1D11FA-C5C2-D24B-85A3-02FA47A30911}">
      <dgm:prSet/>
      <dgm:spPr/>
      <dgm:t>
        <a:bodyPr/>
        <a:lstStyle/>
        <a:p>
          <a:endParaRPr lang="en-US"/>
        </a:p>
      </dgm:t>
    </dgm:pt>
    <dgm:pt modelId="{A6A72147-40AA-2042-9008-0510C9C8539B}" type="sibTrans" cxnId="{2C1D11FA-C5C2-D24B-85A3-02FA47A30911}">
      <dgm:prSet/>
      <dgm:spPr/>
      <dgm:t>
        <a:bodyPr/>
        <a:lstStyle/>
        <a:p>
          <a:endParaRPr lang="en-US"/>
        </a:p>
      </dgm:t>
    </dgm:pt>
    <dgm:pt modelId="{9A0B1D1E-7485-324E-A15E-17C78C26A4BD}" type="pres">
      <dgm:prSet presAssocID="{CAC7E533-7E0B-A74E-A420-0A14159803DC}" presName="Name0" presStyleCnt="0">
        <dgm:presLayoutVars>
          <dgm:dir/>
          <dgm:resizeHandles val="exact"/>
        </dgm:presLayoutVars>
      </dgm:prSet>
      <dgm:spPr/>
    </dgm:pt>
    <dgm:pt modelId="{CEB2D4DC-5BE8-EA45-8AAA-7D163C278DD3}" type="pres">
      <dgm:prSet presAssocID="{0982C9FC-8CD0-4D42-ABA4-D8FA31F4D9B4}" presName="parTxOnly" presStyleLbl="node1" presStyleIdx="0" presStyleCnt="3">
        <dgm:presLayoutVars>
          <dgm:bulletEnabled val="1"/>
        </dgm:presLayoutVars>
      </dgm:prSet>
      <dgm:spPr/>
    </dgm:pt>
    <dgm:pt modelId="{AA6E8D97-B85D-D643-9829-842041F879F5}" type="pres">
      <dgm:prSet presAssocID="{B0108515-D3B9-9843-8DD0-6E1CDB53B8A3}" presName="parSpace" presStyleCnt="0"/>
      <dgm:spPr/>
    </dgm:pt>
    <dgm:pt modelId="{22A3E24B-EB23-4F47-A395-CA90975C928D}" type="pres">
      <dgm:prSet presAssocID="{BECC08A6-7B26-774A-BEC4-5766ECAB1125}" presName="parTxOnly" presStyleLbl="node1" presStyleIdx="1" presStyleCnt="3">
        <dgm:presLayoutVars>
          <dgm:bulletEnabled val="1"/>
        </dgm:presLayoutVars>
      </dgm:prSet>
      <dgm:spPr/>
    </dgm:pt>
    <dgm:pt modelId="{243AA00F-D4C5-4447-9BA0-15878C146DFB}" type="pres">
      <dgm:prSet presAssocID="{2EDC747B-DAA9-4042-BAA6-2A3A5FF7593C}" presName="parSpace" presStyleCnt="0"/>
      <dgm:spPr/>
    </dgm:pt>
    <dgm:pt modelId="{8B16C99A-989C-8649-BA5B-DA87E5599BCD}" type="pres">
      <dgm:prSet presAssocID="{035D24F9-87F9-9B46-9D88-4CBBFEAE784C}" presName="parTxOnly" presStyleLbl="node1" presStyleIdx="2" presStyleCnt="3" custScaleX="96462">
        <dgm:presLayoutVars>
          <dgm:bulletEnabled val="1"/>
        </dgm:presLayoutVars>
      </dgm:prSet>
      <dgm:spPr/>
    </dgm:pt>
  </dgm:ptLst>
  <dgm:cxnLst>
    <dgm:cxn modelId="{E5EF3B0A-9B2E-7C4F-A9D3-0503202526F1}" type="presOf" srcId="{035D24F9-87F9-9B46-9D88-4CBBFEAE784C}" destId="{8B16C99A-989C-8649-BA5B-DA87E5599BCD}" srcOrd="0" destOrd="0" presId="urn:microsoft.com/office/officeart/2005/8/layout/hChevron3"/>
    <dgm:cxn modelId="{B8199918-E620-8146-8E51-1E0C839A1273}" srcId="{CAC7E533-7E0B-A74E-A420-0A14159803DC}" destId="{BECC08A6-7B26-774A-BEC4-5766ECAB1125}" srcOrd="1" destOrd="0" parTransId="{8DFA19ED-B5B5-854A-B2B4-F7DCDEF687EC}" sibTransId="{2EDC747B-DAA9-4042-BAA6-2A3A5FF7593C}"/>
    <dgm:cxn modelId="{E3AAD940-FAE8-0349-A874-0DFCC3E7A4F9}" type="presOf" srcId="{BECC08A6-7B26-774A-BEC4-5766ECAB1125}" destId="{22A3E24B-EB23-4F47-A395-CA90975C928D}" srcOrd="0" destOrd="0" presId="urn:microsoft.com/office/officeart/2005/8/layout/hChevron3"/>
    <dgm:cxn modelId="{6CCB3A7A-121D-074B-927E-DE13C6B69202}" type="presOf" srcId="{CAC7E533-7E0B-A74E-A420-0A14159803DC}" destId="{9A0B1D1E-7485-324E-A15E-17C78C26A4BD}" srcOrd="0" destOrd="0" presId="urn:microsoft.com/office/officeart/2005/8/layout/hChevron3"/>
    <dgm:cxn modelId="{B37504CF-4E51-9641-8B82-139C3E43CF1E}" srcId="{CAC7E533-7E0B-A74E-A420-0A14159803DC}" destId="{0982C9FC-8CD0-4D42-ABA4-D8FA31F4D9B4}" srcOrd="0" destOrd="0" parTransId="{F1AB51E4-F529-8F4E-9648-502E95188095}" sibTransId="{B0108515-D3B9-9843-8DD0-6E1CDB53B8A3}"/>
    <dgm:cxn modelId="{2C1D11FA-C5C2-D24B-85A3-02FA47A30911}" srcId="{CAC7E533-7E0B-A74E-A420-0A14159803DC}" destId="{035D24F9-87F9-9B46-9D88-4CBBFEAE784C}" srcOrd="2" destOrd="0" parTransId="{155DD78A-18CA-C04B-BBC9-2B711CCE0B37}" sibTransId="{A6A72147-40AA-2042-9008-0510C9C8539B}"/>
    <dgm:cxn modelId="{4640C2FC-F8C2-9C4E-9526-0F929D820B28}" type="presOf" srcId="{0982C9FC-8CD0-4D42-ABA4-D8FA31F4D9B4}" destId="{CEB2D4DC-5BE8-EA45-8AAA-7D163C278DD3}" srcOrd="0" destOrd="0" presId="urn:microsoft.com/office/officeart/2005/8/layout/hChevron3"/>
    <dgm:cxn modelId="{45C92BF1-22F5-8B44-A69F-6495CEABF2A7}" type="presParOf" srcId="{9A0B1D1E-7485-324E-A15E-17C78C26A4BD}" destId="{CEB2D4DC-5BE8-EA45-8AAA-7D163C278DD3}" srcOrd="0" destOrd="0" presId="urn:microsoft.com/office/officeart/2005/8/layout/hChevron3"/>
    <dgm:cxn modelId="{A3365F68-A4F3-F446-90A6-CD70451AE147}" type="presParOf" srcId="{9A0B1D1E-7485-324E-A15E-17C78C26A4BD}" destId="{AA6E8D97-B85D-D643-9829-842041F879F5}" srcOrd="1" destOrd="0" presId="urn:microsoft.com/office/officeart/2005/8/layout/hChevron3"/>
    <dgm:cxn modelId="{480BECF8-C287-9849-9DD2-13D125F0D9E1}" type="presParOf" srcId="{9A0B1D1E-7485-324E-A15E-17C78C26A4BD}" destId="{22A3E24B-EB23-4F47-A395-CA90975C928D}" srcOrd="2" destOrd="0" presId="urn:microsoft.com/office/officeart/2005/8/layout/hChevron3"/>
    <dgm:cxn modelId="{F309E962-F37A-A842-B5A4-AD63252496F3}" type="presParOf" srcId="{9A0B1D1E-7485-324E-A15E-17C78C26A4BD}" destId="{243AA00F-D4C5-4447-9BA0-15878C146DFB}" srcOrd="3" destOrd="0" presId="urn:microsoft.com/office/officeart/2005/8/layout/hChevron3"/>
    <dgm:cxn modelId="{3B827F75-36FC-FD46-AA13-680D54D55CB1}" type="presParOf" srcId="{9A0B1D1E-7485-324E-A15E-17C78C26A4BD}" destId="{8B16C99A-989C-8649-BA5B-DA87E5599BCD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2D4DC-5BE8-EA45-8AAA-7D163C278DD3}">
      <dsp:nvSpPr>
        <dsp:cNvPr id="0" name=""/>
        <dsp:cNvSpPr/>
      </dsp:nvSpPr>
      <dsp:spPr>
        <a:xfrm>
          <a:off x="4259" y="721864"/>
          <a:ext cx="4742849" cy="189713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25 applications ranging from national security, to energy, earth systems, economic security, materials, and data</a:t>
          </a:r>
        </a:p>
      </dsp:txBody>
      <dsp:txXfrm>
        <a:off x="4259" y="721864"/>
        <a:ext cx="4268564" cy="1897139"/>
      </dsp:txXfrm>
    </dsp:sp>
    <dsp:sp modelId="{22A3E24B-EB23-4F47-A395-CA90975C928D}">
      <dsp:nvSpPr>
        <dsp:cNvPr id="0" name=""/>
        <dsp:cNvSpPr/>
      </dsp:nvSpPr>
      <dsp:spPr>
        <a:xfrm>
          <a:off x="3798538" y="721864"/>
          <a:ext cx="4742849" cy="189713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80+ unique software products spanning programming models and run times, math libraries, data and visualization</a:t>
          </a:r>
        </a:p>
      </dsp:txBody>
      <dsp:txXfrm>
        <a:off x="4747108" y="721864"/>
        <a:ext cx="2845710" cy="1897139"/>
      </dsp:txXfrm>
    </dsp:sp>
    <dsp:sp modelId="{8B16C99A-989C-8649-BA5B-DA87E5599BCD}">
      <dsp:nvSpPr>
        <dsp:cNvPr id="0" name=""/>
        <dsp:cNvSpPr/>
      </dsp:nvSpPr>
      <dsp:spPr>
        <a:xfrm>
          <a:off x="7592817" y="721864"/>
          <a:ext cx="4575047" cy="189713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6 vendors supported by </a:t>
          </a:r>
          <a:r>
            <a:rPr lang="en-US" sz="2000" kern="1200" dirty="0" err="1"/>
            <a:t>PathForward</a:t>
          </a:r>
          <a:r>
            <a:rPr lang="en-US" sz="2000" kern="1200" dirty="0"/>
            <a:t> focused on memory, node, connectivity advancements; deployment to facilities</a:t>
          </a:r>
        </a:p>
      </dsp:txBody>
      <dsp:txXfrm>
        <a:off x="8541387" y="721864"/>
        <a:ext cx="2677908" cy="1897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533024-10F1-4BC3-BAA5-CB28D8F9B6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8810624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4A39D-78C5-4FF5-94A2-BCBFAF602A34}" type="datetimeFigureOut">
              <a:rPr lang="en-US" smtClean="0">
                <a:latin typeface="+mn-lt"/>
              </a:rPr>
              <a:t>4/7/19</a:t>
            </a:fld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D2005F-34EB-4228-A469-9DA7EF685E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0" y="881062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/>
            <a:fld id="{C75DCF9F-B5D2-4E17-BF72-5579017E6EA3}" type="slidenum">
              <a:rPr lang="en-US" smtClean="0">
                <a:latin typeface="+mn-lt"/>
              </a:rPr>
              <a:pPr algn="l"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575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1" y="880110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lt"/>
              </a:defRPr>
            </a:lvl1pPr>
          </a:lstStyle>
          <a:p>
            <a:fld id="{D7992059-949A-4D84-A84D-82EB5F97947B}" type="datetimeFigureOut">
              <a:rPr lang="en-US" smtClean="0"/>
              <a:pPr/>
              <a:t>4/7/19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7"/>
            <a:ext cx="5607050" cy="36607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" y="880110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lt"/>
              </a:defRPr>
            </a:lvl1pPr>
          </a:lstStyle>
          <a:p>
            <a:fld id="{DBFF095A-F86B-4B29-8A9F-DF3D3D1F3E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08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498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076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25 ECP applications that address critical mission needs</a:t>
            </a:r>
          </a:p>
          <a:p>
            <a:r>
              <a:rPr lang="en-US" dirty="0"/>
              <a:t>3 are NNSA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798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pre-exascale systems (</a:t>
            </a:r>
            <a:r>
              <a:rPr lang="en-US" dirty="0" err="1"/>
              <a:t>Rmax</a:t>
            </a:r>
            <a:r>
              <a:rPr lang="en-US" dirty="0"/>
              <a:t>): 6.92 + 8.59 + 14.01 + 17.17 + 17.59 + 20.16 + 94.64 + 143.5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91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Font typeface="+mj-lt"/>
              <a:buNone/>
            </a:pPr>
            <a:r>
              <a:rPr lang="en-US" sz="2000" b="0" dirty="0"/>
              <a:t>Add the specific apps you’re going to talk about to dark blue boxes (move, add/remove as needed, note that they’re set to appear as an animation)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endParaRPr lang="en-US" sz="2000" b="0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/>
              <a:t>Porting to accelerator-based architectures</a:t>
            </a:r>
          </a:p>
          <a:p>
            <a:pPr lvl="1">
              <a:spcAft>
                <a:spcPts val="1200"/>
              </a:spcAft>
            </a:pPr>
            <a:r>
              <a:rPr lang="en-US" sz="2000" b="0" dirty="0"/>
              <a:t>e.g. </a:t>
            </a:r>
            <a:r>
              <a:rPr lang="en-US" sz="2000" b="0" dirty="0" err="1"/>
              <a:t>ExaSMR</a:t>
            </a:r>
            <a:r>
              <a:rPr lang="en-US" sz="2000" b="0" dirty="0"/>
              <a:t>, </a:t>
            </a:r>
            <a:r>
              <a:rPr lang="en-US" sz="2000" b="0" dirty="0" err="1"/>
              <a:t>ExaSky</a:t>
            </a:r>
            <a:r>
              <a:rPr lang="en-US" sz="2000" b="0" dirty="0"/>
              <a:t>, EQSIM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/>
              <a:t>Exposing additional parallelism</a:t>
            </a:r>
          </a:p>
          <a:p>
            <a:pPr lvl="1">
              <a:spcAft>
                <a:spcPts val="1200"/>
              </a:spcAft>
            </a:pPr>
            <a:r>
              <a:rPr lang="en-US" sz="2000" b="0" dirty="0"/>
              <a:t>e.g. QMCPACK, EXAALT, GAMESS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/>
              <a:t>Coupling codes to create new multiphysics capability</a:t>
            </a:r>
          </a:p>
          <a:p>
            <a:pPr lvl="1">
              <a:spcAft>
                <a:spcPts val="1200"/>
              </a:spcAft>
            </a:pPr>
            <a:r>
              <a:rPr lang="en-US" sz="2000" b="0" dirty="0"/>
              <a:t>e.g. Subsurface, EQSIM, </a:t>
            </a:r>
            <a:r>
              <a:rPr lang="en-US" sz="2000" b="0" dirty="0" err="1"/>
              <a:t>WDMapp</a:t>
            </a:r>
            <a:endParaRPr lang="en-US" sz="2000" b="0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/>
              <a:t>Adopting new mathematical approaches </a:t>
            </a:r>
          </a:p>
          <a:p>
            <a:pPr lvl="1">
              <a:spcAft>
                <a:spcPts val="1200"/>
              </a:spcAft>
            </a:pPr>
            <a:r>
              <a:rPr lang="en-US" sz="2000" b="0" dirty="0"/>
              <a:t>e.g. </a:t>
            </a:r>
            <a:r>
              <a:rPr lang="en-US" sz="2000" b="0" dirty="0" err="1"/>
              <a:t>ExaStar</a:t>
            </a:r>
            <a:r>
              <a:rPr lang="en-US" sz="2000" b="0" dirty="0"/>
              <a:t>, </a:t>
            </a:r>
            <a:r>
              <a:rPr lang="en-US" sz="2000" b="0" dirty="0" err="1"/>
              <a:t>WarpX</a:t>
            </a:r>
            <a:r>
              <a:rPr lang="en-US" sz="2000" b="0" dirty="0"/>
              <a:t> (both AMR and Lorentz)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/>
              <a:t>Algorithmic or model improvements </a:t>
            </a:r>
          </a:p>
          <a:p>
            <a:pPr lvl="1">
              <a:spcAft>
                <a:spcPts val="1200"/>
              </a:spcAft>
            </a:pPr>
            <a:r>
              <a:rPr lang="en-US" sz="2000" b="0" dirty="0"/>
              <a:t>e.g. E3SM-MMF, MFIX-</a:t>
            </a:r>
            <a:r>
              <a:rPr lang="en-US" sz="2000" b="0" dirty="0" err="1"/>
              <a:t>Exa</a:t>
            </a:r>
            <a:endParaRPr lang="en-US" sz="2000" b="0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/>
              <a:t>Leveraging optimized libraries</a:t>
            </a:r>
          </a:p>
          <a:p>
            <a:pPr lvl="1">
              <a:spcAft>
                <a:spcPts val="1200"/>
              </a:spcAft>
            </a:pPr>
            <a:r>
              <a:rPr lang="en-US" sz="2000" b="0" dirty="0"/>
              <a:t>e.g. Subsurface, </a:t>
            </a:r>
            <a:r>
              <a:rPr lang="en-US" sz="2000" b="0" dirty="0" err="1"/>
              <a:t>ExaWind</a:t>
            </a:r>
            <a:endParaRPr lang="en-US" sz="20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605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96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EF1E66-5A11-E942-9BE4-E236AFC9E994}" type="slidenum">
              <a:rPr lang="en-US"/>
              <a:pPr/>
              <a:t>8</a:t>
            </a:fld>
            <a:endParaRPr lang="en-US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2425" y="685800"/>
            <a:ext cx="6229350" cy="3505200"/>
          </a:xfrm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709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2425" y="685800"/>
            <a:ext cx="6229350" cy="3505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</a:t>
            </a:r>
            <a:r>
              <a:rPr lang="en-US" baseline="0" dirty="0"/>
              <a:t> of LEGO™ bricks picture: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https://secure.wikimedia.org/wikipedia/en/wiki/File:Lego_Color_Bricks.jpg</a:t>
            </a:r>
            <a:endParaRPr lang="en-US" dirty="0"/>
          </a:p>
          <a:p>
            <a:endParaRPr lang="en-US" dirty="0"/>
          </a:p>
          <a:p>
            <a:r>
              <a:rPr lang="en-US" dirty="0"/>
              <a:t>Accessed 12 Aug 2011.  Author:</a:t>
            </a:r>
            <a:r>
              <a:rPr lang="en-US" baseline="0" dirty="0"/>
              <a:t> Alan </a:t>
            </a:r>
            <a:r>
              <a:rPr lang="en-US" baseline="0" dirty="0" err="1"/>
              <a:t>Chia</a:t>
            </a:r>
            <a:r>
              <a:rPr lang="en-US" baseline="0" dirty="0"/>
              <a:t>.  Licensed under a Creative Commons Attribution-Share Alike 2.0 Generic License.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47124-A4DE-BE44-8E6C-7DB390EA2E6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340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1m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43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2425" y="685800"/>
            <a:ext cx="6229350" cy="3505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After</a:t>
            </a:r>
            <a:r>
              <a:rPr lang="en-US" baseline="0" dirty="0"/>
              <a:t> this slide, show an animation of the “layers” of a scientific / engineering application.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47124-A4DE-BE44-8E6C-7DB390EA2E67}" type="slidenum">
              <a:rPr lang="en-US" smtClean="0">
                <a:solidFill>
                  <a:srgbClr val="C0504D"/>
                </a:solidFill>
              </a:rPr>
              <a:pPr/>
              <a:t>12</a:t>
            </a:fld>
            <a:endParaRPr lang="en-US">
              <a:solidFill>
                <a:srgbClr val="C050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031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>
            <a:extLst>
              <a:ext uri="{FF2B5EF4-FFF2-40B4-BE49-F238E27FC236}">
                <a16:creationId xmlns:a16="http://schemas.microsoft.com/office/drawing/2014/main" id="{820F08F9-74F3-074B-9DD5-C9F5CAFE9DE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4803" name="Rectangle 3">
            <a:extLst>
              <a:ext uri="{FF2B5EF4-FFF2-40B4-BE49-F238E27FC236}">
                <a16:creationId xmlns:a16="http://schemas.microsoft.com/office/drawing/2014/main" id="{CDB3158A-6B7B-6340-BA91-8058BCE51F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08210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2">
            <a:extLst>
              <a:ext uri="{FF2B5EF4-FFF2-40B4-BE49-F238E27FC236}">
                <a16:creationId xmlns:a16="http://schemas.microsoft.com/office/drawing/2014/main" id="{ED30765E-77D0-CA41-A009-3CB5BAC6B25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5827" name="Rectangle 3">
            <a:extLst>
              <a:ext uri="{FF2B5EF4-FFF2-40B4-BE49-F238E27FC236}">
                <a16:creationId xmlns:a16="http://schemas.microsoft.com/office/drawing/2014/main" id="{3BDB7B0E-E4F1-3840-9DB6-B107EFFF3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1419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304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55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38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71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93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5410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9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827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EF1E66-5A11-E942-9BE4-E236AFC9E994}" type="slidenum">
              <a:rPr lang="en-US"/>
              <a:pPr/>
              <a:t>30</a:t>
            </a:fld>
            <a:endParaRPr lang="en-US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2425" y="685800"/>
            <a:ext cx="6229350" cy="3505200"/>
          </a:xfrm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77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EF1E66-5A11-E942-9BE4-E236AFC9E994}" type="slidenum">
              <a:rPr lang="en-US"/>
              <a:pPr/>
              <a:t>39</a:t>
            </a:fld>
            <a:endParaRPr lang="en-US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2425" y="685800"/>
            <a:ext cx="6229350" cy="3505200"/>
          </a:xfrm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96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Font typeface="+mj-lt"/>
              <a:buNone/>
            </a:pPr>
            <a:r>
              <a:rPr lang="en-US" sz="2000" b="0" dirty="0"/>
              <a:t>Add the specific apps you’re going to talk about to dark blue boxes (move, add/remove as needed, note that they’re set to appear as an animation)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endParaRPr lang="en-US" sz="2000" b="0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/>
              <a:t>Porting to accelerator-based architectures</a:t>
            </a:r>
          </a:p>
          <a:p>
            <a:pPr lvl="1">
              <a:spcAft>
                <a:spcPts val="1200"/>
              </a:spcAft>
            </a:pPr>
            <a:r>
              <a:rPr lang="en-US" sz="2000" b="0" dirty="0"/>
              <a:t>e.g. </a:t>
            </a:r>
            <a:r>
              <a:rPr lang="en-US" sz="2000" b="0" dirty="0" err="1"/>
              <a:t>ExaSMR</a:t>
            </a:r>
            <a:r>
              <a:rPr lang="en-US" sz="2000" b="0" dirty="0"/>
              <a:t>, </a:t>
            </a:r>
            <a:r>
              <a:rPr lang="en-US" sz="2000" b="0" dirty="0" err="1"/>
              <a:t>ExaSky</a:t>
            </a:r>
            <a:r>
              <a:rPr lang="en-US" sz="2000" b="0" dirty="0"/>
              <a:t>, EQSIM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/>
              <a:t>Exposing additional parallelism</a:t>
            </a:r>
          </a:p>
          <a:p>
            <a:pPr lvl="1">
              <a:spcAft>
                <a:spcPts val="1200"/>
              </a:spcAft>
            </a:pPr>
            <a:r>
              <a:rPr lang="en-US" sz="2000" b="0" dirty="0"/>
              <a:t>e.g. QMCPACK, EXAALT, GAMESS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/>
              <a:t>Coupling codes to create new multiphysics capability</a:t>
            </a:r>
          </a:p>
          <a:p>
            <a:pPr lvl="1">
              <a:spcAft>
                <a:spcPts val="1200"/>
              </a:spcAft>
            </a:pPr>
            <a:r>
              <a:rPr lang="en-US" sz="2000" b="0" dirty="0"/>
              <a:t>e.g. Subsurface, EQSIM, </a:t>
            </a:r>
            <a:r>
              <a:rPr lang="en-US" sz="2000" b="0" dirty="0" err="1"/>
              <a:t>WDMapp</a:t>
            </a:r>
            <a:endParaRPr lang="en-US" sz="2000" b="0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/>
              <a:t>Adopting new mathematical approaches </a:t>
            </a:r>
          </a:p>
          <a:p>
            <a:pPr lvl="1">
              <a:spcAft>
                <a:spcPts val="1200"/>
              </a:spcAft>
            </a:pPr>
            <a:r>
              <a:rPr lang="en-US" sz="2000" b="0" dirty="0"/>
              <a:t>e.g. </a:t>
            </a:r>
            <a:r>
              <a:rPr lang="en-US" sz="2000" b="0" dirty="0" err="1"/>
              <a:t>ExaStar</a:t>
            </a:r>
            <a:r>
              <a:rPr lang="en-US" sz="2000" b="0" dirty="0"/>
              <a:t>, </a:t>
            </a:r>
            <a:r>
              <a:rPr lang="en-US" sz="2000" b="0" dirty="0" err="1"/>
              <a:t>WarpX</a:t>
            </a:r>
            <a:r>
              <a:rPr lang="en-US" sz="2000" b="0" dirty="0"/>
              <a:t> (both AMR and Lorentz)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/>
              <a:t>Algorithmic or model improvements </a:t>
            </a:r>
          </a:p>
          <a:p>
            <a:pPr lvl="1">
              <a:spcAft>
                <a:spcPts val="1200"/>
              </a:spcAft>
            </a:pPr>
            <a:r>
              <a:rPr lang="en-US" sz="2000" b="0" dirty="0"/>
              <a:t>e.g. E3SM-MMF, MFIX-</a:t>
            </a:r>
            <a:r>
              <a:rPr lang="en-US" sz="2000" b="0" dirty="0" err="1"/>
              <a:t>Exa</a:t>
            </a:r>
            <a:endParaRPr lang="en-US" sz="2000" b="0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/>
              <a:t>Leveraging optimized libraries</a:t>
            </a:r>
          </a:p>
          <a:p>
            <a:pPr lvl="1">
              <a:spcAft>
                <a:spcPts val="1200"/>
              </a:spcAft>
            </a:pPr>
            <a:r>
              <a:rPr lang="en-US" sz="2000" b="0" dirty="0"/>
              <a:t>e.g. Subsurface, </a:t>
            </a:r>
            <a:r>
              <a:rPr lang="en-US" sz="2000" b="0" dirty="0" err="1"/>
              <a:t>ExaWind</a:t>
            </a:r>
            <a:endParaRPr lang="en-US" sz="20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2385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Prof. Dr. Max Mustermann | Musterfakultät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0ED99B0-9538-4AA1-98EA-85DB0555789A}" type="slidenum">
              <a:rPr lang="de-DE" smtClean="0"/>
              <a:pPr>
                <a:defRPr/>
              </a:pPr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26136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Prof. Dr. Max Mustermann | Musterfakultät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0ED99B0-9538-4AA1-98EA-85DB0555789A}" type="slidenum">
              <a:rPr lang="de-DE" smtClean="0"/>
              <a:pPr>
                <a:defRPr/>
              </a:pPr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5466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5772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the need to learn to communicate prior to being able to define the policies. When the team first came together…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E672D7-8E2D-4611-973D-F4591A707C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8643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SDK effort is key to improving interoperability and sustainability of E4S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E672D7-8E2D-4611-973D-F4591A707C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84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EE845FF-FE6B-4C05-AD90-73F7E80975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50050" r="25122" b="449"/>
          <a:stretch/>
        </p:blipFill>
        <p:spPr>
          <a:xfrm>
            <a:off x="0" y="-1"/>
            <a:ext cx="12192000" cy="3429001"/>
          </a:xfrm>
          <a:prstGeom prst="rect">
            <a:avLst/>
          </a:prstGeom>
          <a:effectLst/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572306A-6D28-4B79-9F33-F65B3290E9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482" y="2590800"/>
            <a:ext cx="2573413" cy="6959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853B16-5BA4-4AF0-8A80-CD86D6EAD828}"/>
              </a:ext>
            </a:extLst>
          </p:cNvPr>
          <p:cNvSpPr/>
          <p:nvPr userDrawn="1"/>
        </p:nvSpPr>
        <p:spPr>
          <a:xfrm>
            <a:off x="0" y="0"/>
            <a:ext cx="12192000" cy="3429001"/>
          </a:xfrm>
          <a:prstGeom prst="rect">
            <a:avLst/>
          </a:prstGeom>
          <a:gradFill>
            <a:gsLst>
              <a:gs pos="25000">
                <a:srgbClr val="0E5B82"/>
              </a:gs>
              <a:gs pos="2000">
                <a:srgbClr val="06456F"/>
              </a:gs>
              <a:gs pos="100000">
                <a:schemeClr val="accent3">
                  <a:alpha val="0"/>
                </a:schemeClr>
              </a:gs>
            </a:gsLst>
            <a:lin ang="0" scaled="1"/>
          </a:gra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90499" y="100853"/>
            <a:ext cx="7915275" cy="2489947"/>
          </a:xfrm>
        </p:spPr>
        <p:txBody>
          <a:bodyPr anchor="b"/>
          <a:lstStyle>
            <a:lvl1pPr algn="l">
              <a:defRPr sz="3600" b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90500" y="3571291"/>
            <a:ext cx="8753475" cy="2138654"/>
          </a:xfrm>
        </p:spPr>
        <p:txBody>
          <a:bodyPr/>
          <a:lstStyle>
            <a:lvl1pPr marL="0" indent="0" algn="l">
              <a:buNone/>
              <a:defRPr sz="20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7" name="Picture 16" descr="A close up of a computer&#10;&#10;Description generated with high confidence">
            <a:extLst>
              <a:ext uri="{FF2B5EF4-FFF2-40B4-BE49-F238E27FC236}">
                <a16:creationId xmlns:a16="http://schemas.microsoft.com/office/drawing/2014/main" id="{B2FB6BAC-57DC-470D-AA27-6E916BEEC9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2" y="6271008"/>
            <a:ext cx="1317366" cy="398982"/>
          </a:xfrm>
          <a:prstGeom prst="rect">
            <a:avLst/>
          </a:prstGeom>
        </p:spPr>
      </p:pic>
      <p:pic>
        <p:nvPicPr>
          <p:cNvPr id="18" name="Picture 1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700AA35-7ACE-4657-BBD7-03E3A55B64A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144" y="6271008"/>
            <a:ext cx="2389905" cy="398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A5EAC-900C-4667-A5FC-E744A5D87E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E59CF4-F91D-442C-8F8F-9A25967A871A}"/>
              </a:ext>
            </a:extLst>
          </p:cNvPr>
          <p:cNvSpPr txBox="1"/>
          <p:nvPr userDrawn="1"/>
        </p:nvSpPr>
        <p:spPr>
          <a:xfrm>
            <a:off x="190500" y="3103594"/>
            <a:ext cx="3510762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200" dirty="0">
                <a:solidFill>
                  <a:schemeClr val="bg1"/>
                </a:solidFill>
                <a:latin typeface="+mn-lt"/>
              </a:rPr>
              <a:t>Approved for public release</a:t>
            </a:r>
          </a:p>
        </p:txBody>
      </p:sp>
    </p:spTree>
    <p:extLst>
      <p:ext uri="{BB962C8B-B14F-4D97-AF65-F5344CB8AC3E}">
        <p14:creationId xmlns:p14="http://schemas.microsoft.com/office/powerpoint/2010/main" val="407220565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EE845FF-FE6B-4C05-AD90-73F7E80975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50050" r="25122" b="449"/>
          <a:stretch/>
        </p:blipFill>
        <p:spPr>
          <a:xfrm>
            <a:off x="0" y="-1"/>
            <a:ext cx="12192000" cy="3429001"/>
          </a:xfrm>
          <a:prstGeom prst="rect">
            <a:avLst/>
          </a:prstGeom>
          <a:effectLst/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572306A-6D28-4B79-9F33-F65B3290E9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482" y="2590800"/>
            <a:ext cx="2573413" cy="6959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853B16-5BA4-4AF0-8A80-CD86D6EAD828}"/>
              </a:ext>
            </a:extLst>
          </p:cNvPr>
          <p:cNvSpPr/>
          <p:nvPr userDrawn="1"/>
        </p:nvSpPr>
        <p:spPr>
          <a:xfrm>
            <a:off x="0" y="0"/>
            <a:ext cx="12192000" cy="3429001"/>
          </a:xfrm>
          <a:prstGeom prst="rect">
            <a:avLst/>
          </a:prstGeom>
          <a:gradFill>
            <a:gsLst>
              <a:gs pos="25000">
                <a:srgbClr val="0E5B82"/>
              </a:gs>
              <a:gs pos="2000">
                <a:srgbClr val="06456F"/>
              </a:gs>
              <a:gs pos="100000">
                <a:schemeClr val="accent3">
                  <a:alpha val="0"/>
                </a:schemeClr>
              </a:gs>
            </a:gsLst>
            <a:lin ang="0" scaled="1"/>
          </a:gra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90499" y="100853"/>
            <a:ext cx="7915275" cy="2489947"/>
          </a:xfrm>
        </p:spPr>
        <p:txBody>
          <a:bodyPr anchor="b"/>
          <a:lstStyle>
            <a:lvl1pPr algn="l">
              <a:defRPr sz="3600" b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90500" y="3571291"/>
            <a:ext cx="8753475" cy="2138654"/>
          </a:xfrm>
        </p:spPr>
        <p:txBody>
          <a:bodyPr/>
          <a:lstStyle>
            <a:lvl1pPr marL="0" indent="0" algn="l">
              <a:buNone/>
              <a:defRPr sz="20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7" name="Picture 16" descr="A close up of a computer&#10;&#10;Description generated with high confidence">
            <a:extLst>
              <a:ext uri="{FF2B5EF4-FFF2-40B4-BE49-F238E27FC236}">
                <a16:creationId xmlns:a16="http://schemas.microsoft.com/office/drawing/2014/main" id="{B2FB6BAC-57DC-470D-AA27-6E916BEEC9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2" y="6271008"/>
            <a:ext cx="1317366" cy="398982"/>
          </a:xfrm>
          <a:prstGeom prst="rect">
            <a:avLst/>
          </a:prstGeom>
        </p:spPr>
      </p:pic>
      <p:pic>
        <p:nvPicPr>
          <p:cNvPr id="18" name="Picture 1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700AA35-7ACE-4657-BBD7-03E3A55B64A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144" y="6271008"/>
            <a:ext cx="2389905" cy="398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A5EAC-900C-4667-A5FC-E744A5D87E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103308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13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230017"/>
            <a:ext cx="11658600" cy="908221"/>
          </a:xfrm>
        </p:spPr>
        <p:txBody>
          <a:bodyPr/>
          <a:lstStyle>
            <a:lvl1pPr>
              <a:lnSpc>
                <a:spcPct val="90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450072"/>
            <a:ext cx="11658600" cy="4610100"/>
          </a:xfrm>
        </p:spPr>
        <p:txBody>
          <a:bodyPr/>
          <a:lstStyle>
            <a:lvl1pPr marL="228600" indent="-228600">
              <a:spcBef>
                <a:spcPts val="1800"/>
              </a:spcBef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tabLst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8600"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tabLst/>
              <a:defRPr sz="1800">
                <a:latin typeface="+mn-lt"/>
                <a:cs typeface="Arial" panose="020B0604020202020204" pitchFamily="34" charset="0"/>
              </a:defRPr>
            </a:lvl2pPr>
            <a:lvl3pPr marL="857250" indent="-171450"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sz="1600"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tx1"/>
              </a:buClr>
              <a:defRPr>
                <a:latin typeface="+mn-lt"/>
                <a:cs typeface="Arial" panose="020B0604020202020204" pitchFamily="34" charset="0"/>
              </a:defRPr>
            </a:lvl4pPr>
            <a:lvl5pPr marL="1482725" indent="-22225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91637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79D6E9-7CB6-4816-BA71-A98C108727C8}"/>
              </a:ext>
            </a:extLst>
          </p:cNvPr>
          <p:cNvSpPr/>
          <p:nvPr userDrawn="1"/>
        </p:nvSpPr>
        <p:spPr>
          <a:xfrm>
            <a:off x="0" y="1073594"/>
            <a:ext cx="12191999" cy="4228673"/>
          </a:xfrm>
          <a:custGeom>
            <a:avLst/>
            <a:gdLst>
              <a:gd name="connsiteX0" fmla="*/ 0 w 12192000"/>
              <a:gd name="connsiteY0" fmla="*/ 0 h 4497186"/>
              <a:gd name="connsiteX1" fmla="*/ 12192000 w 12192000"/>
              <a:gd name="connsiteY1" fmla="*/ 0 h 4497186"/>
              <a:gd name="connsiteX2" fmla="*/ 12192000 w 12192000"/>
              <a:gd name="connsiteY2" fmla="*/ 4497186 h 4497186"/>
              <a:gd name="connsiteX3" fmla="*/ 0 w 12192000"/>
              <a:gd name="connsiteY3" fmla="*/ 4497186 h 4497186"/>
              <a:gd name="connsiteX4" fmla="*/ 0 w 12192000"/>
              <a:gd name="connsiteY4" fmla="*/ 0 h 4497186"/>
              <a:gd name="connsiteX0" fmla="*/ 0 w 12192000"/>
              <a:gd name="connsiteY0" fmla="*/ 0 h 4497186"/>
              <a:gd name="connsiteX1" fmla="*/ 12192000 w 12192000"/>
              <a:gd name="connsiteY1" fmla="*/ 0 h 4497186"/>
              <a:gd name="connsiteX2" fmla="*/ 12192000 w 12192000"/>
              <a:gd name="connsiteY2" fmla="*/ 4497186 h 4497186"/>
              <a:gd name="connsiteX3" fmla="*/ 0 w 12192000"/>
              <a:gd name="connsiteY3" fmla="*/ 4497186 h 4497186"/>
              <a:gd name="connsiteX4" fmla="*/ 0 w 12192000"/>
              <a:gd name="connsiteY4" fmla="*/ 1803862 h 4497186"/>
              <a:gd name="connsiteX5" fmla="*/ 0 w 12192000"/>
              <a:gd name="connsiteY5" fmla="*/ 0 h 4497186"/>
              <a:gd name="connsiteX0" fmla="*/ 38100 w 12230100"/>
              <a:gd name="connsiteY0" fmla="*/ 0 h 4497186"/>
              <a:gd name="connsiteX1" fmla="*/ 12230100 w 12230100"/>
              <a:gd name="connsiteY1" fmla="*/ 0 h 4497186"/>
              <a:gd name="connsiteX2" fmla="*/ 12230100 w 12230100"/>
              <a:gd name="connsiteY2" fmla="*/ 4497186 h 4497186"/>
              <a:gd name="connsiteX3" fmla="*/ 38100 w 12230100"/>
              <a:gd name="connsiteY3" fmla="*/ 4497186 h 4497186"/>
              <a:gd name="connsiteX4" fmla="*/ 38100 w 12230100"/>
              <a:gd name="connsiteY4" fmla="*/ 1803862 h 4497186"/>
              <a:gd name="connsiteX5" fmla="*/ 0 w 12230100"/>
              <a:gd name="connsiteY5" fmla="*/ 1575262 h 4497186"/>
              <a:gd name="connsiteX6" fmla="*/ 38100 w 12230100"/>
              <a:gd name="connsiteY6" fmla="*/ 0 h 4497186"/>
              <a:gd name="connsiteX0" fmla="*/ 0 w 12230100"/>
              <a:gd name="connsiteY0" fmla="*/ 1575262 h 4497186"/>
              <a:gd name="connsiteX1" fmla="*/ 38100 w 12230100"/>
              <a:gd name="connsiteY1" fmla="*/ 0 h 4497186"/>
              <a:gd name="connsiteX2" fmla="*/ 12230100 w 12230100"/>
              <a:gd name="connsiteY2" fmla="*/ 0 h 4497186"/>
              <a:gd name="connsiteX3" fmla="*/ 12230100 w 12230100"/>
              <a:gd name="connsiteY3" fmla="*/ 4497186 h 4497186"/>
              <a:gd name="connsiteX4" fmla="*/ 38100 w 12230100"/>
              <a:gd name="connsiteY4" fmla="*/ 4497186 h 4497186"/>
              <a:gd name="connsiteX5" fmla="*/ 38100 w 12230100"/>
              <a:gd name="connsiteY5" fmla="*/ 1803862 h 4497186"/>
              <a:gd name="connsiteX6" fmla="*/ 91440 w 12230100"/>
              <a:gd name="connsiteY6" fmla="*/ 1666702 h 4497186"/>
              <a:gd name="connsiteX0" fmla="*/ 8491 w 12200491"/>
              <a:gd name="connsiteY0" fmla="*/ 0 h 4497186"/>
              <a:gd name="connsiteX1" fmla="*/ 12200491 w 12200491"/>
              <a:gd name="connsiteY1" fmla="*/ 0 h 4497186"/>
              <a:gd name="connsiteX2" fmla="*/ 12200491 w 12200491"/>
              <a:gd name="connsiteY2" fmla="*/ 4497186 h 4497186"/>
              <a:gd name="connsiteX3" fmla="*/ 8491 w 12200491"/>
              <a:gd name="connsiteY3" fmla="*/ 4497186 h 4497186"/>
              <a:gd name="connsiteX4" fmla="*/ 8491 w 12200491"/>
              <a:gd name="connsiteY4" fmla="*/ 1803862 h 4497186"/>
              <a:gd name="connsiteX5" fmla="*/ 61831 w 12200491"/>
              <a:gd name="connsiteY5" fmla="*/ 1666702 h 4497186"/>
              <a:gd name="connsiteX0" fmla="*/ 0 w 12192000"/>
              <a:gd name="connsiteY0" fmla="*/ 0 h 4497186"/>
              <a:gd name="connsiteX1" fmla="*/ 12192000 w 12192000"/>
              <a:gd name="connsiteY1" fmla="*/ 0 h 4497186"/>
              <a:gd name="connsiteX2" fmla="*/ 12192000 w 12192000"/>
              <a:gd name="connsiteY2" fmla="*/ 4497186 h 4497186"/>
              <a:gd name="connsiteX3" fmla="*/ 0 w 12192000"/>
              <a:gd name="connsiteY3" fmla="*/ 4497186 h 4497186"/>
              <a:gd name="connsiteX4" fmla="*/ 53340 w 12192000"/>
              <a:gd name="connsiteY4" fmla="*/ 1666702 h 4497186"/>
              <a:gd name="connsiteX0" fmla="*/ 0 w 12192000"/>
              <a:gd name="connsiteY0" fmla="*/ 0 h 4497186"/>
              <a:gd name="connsiteX1" fmla="*/ 12192000 w 12192000"/>
              <a:gd name="connsiteY1" fmla="*/ 0 h 4497186"/>
              <a:gd name="connsiteX2" fmla="*/ 12192000 w 12192000"/>
              <a:gd name="connsiteY2" fmla="*/ 4497186 h 4497186"/>
              <a:gd name="connsiteX3" fmla="*/ 0 w 12192000"/>
              <a:gd name="connsiteY3" fmla="*/ 4497186 h 4497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497186">
                <a:moveTo>
                  <a:pt x="0" y="0"/>
                </a:moveTo>
                <a:lnTo>
                  <a:pt x="12192000" y="0"/>
                </a:lnTo>
                <a:lnTo>
                  <a:pt x="12192000" y="4497186"/>
                </a:lnTo>
                <a:lnTo>
                  <a:pt x="0" y="4497186"/>
                </a:ln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F2F47A-E421-4CE0-A746-76A8C436B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642" y="1352479"/>
            <a:ext cx="4101534" cy="92333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E16882D-8BEB-4DE9-9D6E-B66A426555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4" t="18779" r="22594" b="14403"/>
          <a:stretch/>
        </p:blipFill>
        <p:spPr>
          <a:xfrm>
            <a:off x="6096002" y="1073594"/>
            <a:ext cx="6095998" cy="42286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EAFB177-595A-4BDE-9AC4-D7572B1CC5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247" y="6366233"/>
            <a:ext cx="1517521" cy="41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627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834" y="235634"/>
            <a:ext cx="11676248" cy="907366"/>
          </a:xfrm>
        </p:spPr>
        <p:txBody>
          <a:bodyPr/>
          <a:lstStyle>
            <a:lvl1pPr>
              <a:lnSpc>
                <a:spcPct val="90000"/>
              </a:lnSpc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834" y="1454834"/>
            <a:ext cx="5782467" cy="4610100"/>
          </a:xfrm>
        </p:spPr>
        <p:txBody>
          <a:bodyPr/>
          <a:lstStyle>
            <a:lvl1pPr marL="230188" indent="-230188">
              <a:buClr>
                <a:schemeClr val="tx1"/>
              </a:buClr>
              <a:buFont typeface="Century Gothic" panose="020B0502020202020204" pitchFamily="34" charset="0"/>
              <a:buChar char="•"/>
              <a:defRPr sz="2000" baseline="0">
                <a:latin typeface="+mn-lt"/>
              </a:defRPr>
            </a:lvl1pPr>
            <a:lvl2pPr marL="625475" indent="-279400"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800">
                <a:latin typeface="+mn-lt"/>
              </a:defRPr>
            </a:lvl2pPr>
            <a:lvl3pPr marL="914400" indent="-230188">
              <a:buClr>
                <a:schemeClr val="tx1"/>
              </a:buClr>
              <a:buFont typeface="Century Gothic" panose="020B0502020202020204" pitchFamily="34" charset="0"/>
              <a:buChar char="•"/>
              <a:defRPr sz="1600" baseline="0">
                <a:latin typeface="Century Gothic" panose="020B0502020202020204" pitchFamily="34" charset="0"/>
              </a:defRPr>
            </a:lvl3pPr>
            <a:lvl4pPr marL="971550" indent="0">
              <a:buClr>
                <a:schemeClr val="tx1"/>
              </a:buClr>
              <a:buFont typeface="Century Gothic" panose="020B0502020202020204" pitchFamily="34" charset="0"/>
              <a:buNone/>
              <a:defRPr sz="1400">
                <a:latin typeface="+mn-lt"/>
              </a:defRPr>
            </a:lvl4pPr>
            <a:lvl5pPr marL="1482725" indent="-222250">
              <a:buClr>
                <a:schemeClr val="tx1"/>
              </a:buClr>
              <a:buFont typeface="Century Gothic" panose="020B0502020202020204" pitchFamily="34" charset="0"/>
              <a:buChar char="•"/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4392" y="1454834"/>
            <a:ext cx="5686690" cy="4610100"/>
          </a:xfrm>
        </p:spPr>
        <p:txBody>
          <a:bodyPr/>
          <a:lstStyle>
            <a:lvl1pPr marL="287338" indent="-287338">
              <a:buClr>
                <a:schemeClr val="tx1"/>
              </a:buClr>
              <a:buFont typeface="Century Gothic" panose="020B0502020202020204" pitchFamily="34" charset="0"/>
              <a:buChar char="•"/>
              <a:defRPr sz="2000" baseline="0">
                <a:latin typeface="+mn-lt"/>
              </a:defRPr>
            </a:lvl1pPr>
            <a:lvl2pPr marL="625475" indent="-279400"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800" baseline="0">
                <a:latin typeface="+mn-lt"/>
              </a:defRPr>
            </a:lvl2pPr>
            <a:lvl3pPr marL="914400" indent="-230188">
              <a:buClr>
                <a:schemeClr val="tx1"/>
              </a:buClr>
              <a:buFont typeface="Century Gothic" panose="020B0502020202020204" pitchFamily="34" charset="0"/>
              <a:buChar char="•"/>
              <a:defRPr sz="1600">
                <a:latin typeface="+mn-lt"/>
              </a:defRPr>
            </a:lvl3pPr>
            <a:lvl4pPr marL="1144588" indent="-173038">
              <a:buClr>
                <a:schemeClr val="tx1"/>
              </a:buClr>
              <a:buFont typeface="Century Gothic" panose="020B0502020202020204" pitchFamily="34" charset="0"/>
              <a:buChar char="•"/>
              <a:defRPr sz="1400">
                <a:latin typeface="+mn-lt"/>
              </a:defRPr>
            </a:lvl4pPr>
            <a:lvl5pPr marL="1482725" indent="-222250">
              <a:buClr>
                <a:schemeClr val="tx1"/>
              </a:buCl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Rectangle 256">
            <a:extLst>
              <a:ext uri="{FF2B5EF4-FFF2-40B4-BE49-F238E27FC236}">
                <a16:creationId xmlns:a16="http://schemas.microsoft.com/office/drawing/2014/main" id="{0ED8B866-A29F-4437-842E-6B7908B2FB7D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0282" y="65836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rgbClr val="BFBFBF"/>
                </a:solidFill>
                <a:latin typeface="+mn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4483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237744"/>
            <a:ext cx="11657076" cy="905256"/>
          </a:xfrm>
        </p:spPr>
        <p:txBody>
          <a:bodyPr/>
          <a:lstStyle>
            <a:lvl1pPr>
              <a:lnSpc>
                <a:spcPct val="90000"/>
              </a:lnSpc>
              <a:defRPr sz="3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835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ottombar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6646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boxes with reverse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237744"/>
            <a:ext cx="11657076" cy="905256"/>
          </a:xfrm>
        </p:spPr>
        <p:txBody>
          <a:bodyPr/>
          <a:lstStyle>
            <a:lvl1pPr>
              <a:lnSpc>
                <a:spcPct val="90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47800"/>
            <a:ext cx="5647944" cy="821190"/>
          </a:xfrm>
          <a:solidFill>
            <a:schemeClr val="tx2"/>
          </a:solidFill>
          <a:ln w="19050">
            <a:solidFill>
              <a:schemeClr val="tx2"/>
            </a:solidFill>
          </a:ln>
        </p:spPr>
        <p:txBody>
          <a:bodyPr tIns="91440" bIns="91440" anchor="b"/>
          <a:lstStyle>
            <a:lvl1pPr marL="0" indent="0">
              <a:lnSpc>
                <a:spcPct val="90000"/>
              </a:lnSpc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268990"/>
            <a:ext cx="5647944" cy="3813071"/>
          </a:xfrm>
          <a:ln w="1905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</a:ln>
        </p:spPr>
        <p:txBody>
          <a:bodyPr tIns="91440" bIns="91440"/>
          <a:lstStyle>
            <a:lvl1pPr marL="227013" indent="-227013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600" baseline="0"/>
            </a:lvl1pPr>
            <a:lvl2pPr marL="514350" indent="-225425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400" baseline="0"/>
            </a:lvl2pPr>
            <a:lvl3pPr marL="742950" indent="-1730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200"/>
            </a:lvl3pPr>
            <a:lvl4pPr marL="1144588" indent="-173038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1920" y="1447800"/>
            <a:ext cx="5647180" cy="821190"/>
          </a:xfrm>
          <a:solidFill>
            <a:schemeClr val="tx2"/>
          </a:solidFill>
          <a:ln w="19050">
            <a:solidFill>
              <a:schemeClr val="tx2"/>
            </a:solidFill>
          </a:ln>
        </p:spPr>
        <p:txBody>
          <a:bodyPr tIns="91440" bIns="91440" anchor="b"/>
          <a:lstStyle>
            <a:lvl1pPr marL="0" indent="0">
              <a:lnSpc>
                <a:spcPct val="9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1920" y="2273382"/>
            <a:ext cx="5647180" cy="3813071"/>
          </a:xfrm>
          <a:ln w="1905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</a:ln>
        </p:spPr>
        <p:txBody>
          <a:bodyPr tIns="91440" bIns="91440"/>
          <a:lstStyle>
            <a:lvl1pPr marL="227013" indent="-227013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600"/>
            </a:lvl1pPr>
            <a:lvl2pPr marL="460375" indent="-171450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lang="en-US" sz="1400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742950" indent="-1730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200"/>
            </a:lvl3pPr>
            <a:lvl4pPr marL="1144588" indent="-173038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Clr>
                <a:schemeClr val="tx1"/>
              </a:buCl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Rectangle 256">
            <a:extLst>
              <a:ext uri="{FF2B5EF4-FFF2-40B4-BE49-F238E27FC236}">
                <a16:creationId xmlns:a16="http://schemas.microsoft.com/office/drawing/2014/main" id="{B764CAE0-734A-4D16-BDA1-3E43A810370F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0282" y="65836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rgbClr val="BFBFBF"/>
                </a:solidFill>
                <a:latin typeface="+mn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3887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3 content boxes with reverse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237744"/>
            <a:ext cx="11771376" cy="905256"/>
          </a:xfrm>
        </p:spPr>
        <p:txBody>
          <a:bodyPr/>
          <a:lstStyle>
            <a:lvl1pPr>
              <a:lnSpc>
                <a:spcPct val="90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52618"/>
            <a:ext cx="3654912" cy="82119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tIns="91440" bIns="91440" anchor="b"/>
          <a:lstStyle>
            <a:lvl1pPr marL="0" indent="0">
              <a:lnSpc>
                <a:spcPct val="90000"/>
              </a:lnSpc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273808"/>
            <a:ext cx="3654912" cy="3813071"/>
          </a:xfr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</a:ln>
        </p:spPr>
        <p:txBody>
          <a:bodyPr tIns="91440" bIns="91440"/>
          <a:lstStyle>
            <a:lvl1pPr marL="227013" indent="-227013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600" baseline="0"/>
            </a:lvl1pPr>
            <a:lvl2pPr marL="514350" indent="-225425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400" baseline="0"/>
            </a:lvl2pPr>
            <a:lvl3pPr marL="742950" indent="-1730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200"/>
            </a:lvl3pPr>
            <a:lvl4pPr marL="1144588" indent="-173038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55289" y="1452618"/>
            <a:ext cx="3657600" cy="82119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tIns="91440" bIns="91440" anchor="b"/>
          <a:lstStyle>
            <a:lvl1pPr marL="0" indent="0">
              <a:lnSpc>
                <a:spcPct val="9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55289" y="2278200"/>
            <a:ext cx="3657600" cy="3813071"/>
          </a:xfr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</a:ln>
        </p:spPr>
        <p:txBody>
          <a:bodyPr tIns="91440" bIns="91440"/>
          <a:lstStyle>
            <a:lvl1pPr marL="227013" indent="-227013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600"/>
            </a:lvl1pPr>
            <a:lvl2pPr marL="460375" indent="-171450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lang="en-US" sz="1400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742950" indent="-1730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200"/>
            </a:lvl3pPr>
            <a:lvl4pPr marL="1144588" indent="-173038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Clr>
                <a:schemeClr val="tx1"/>
              </a:buCl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9D91D4C-0C90-4594-94C2-E939B6EF57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08466" y="1452618"/>
            <a:ext cx="3657600" cy="82119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tIns="91440" bIns="91440" anchor="b"/>
          <a:lstStyle>
            <a:lvl1pPr marL="0" indent="0">
              <a:lnSpc>
                <a:spcPct val="9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E1A87D9D-30BD-4BC1-AB79-1F900F87185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208466" y="2278200"/>
            <a:ext cx="3657600" cy="3813071"/>
          </a:xfr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</a:ln>
        </p:spPr>
        <p:txBody>
          <a:bodyPr tIns="91440" bIns="91440"/>
          <a:lstStyle>
            <a:lvl1pPr marL="227013" indent="-227013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600"/>
            </a:lvl1pPr>
            <a:lvl2pPr marL="460375" indent="-171450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lang="en-US" sz="1400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742950" indent="-1730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200"/>
            </a:lvl3pPr>
            <a:lvl4pPr marL="1144588" indent="-173038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Clr>
                <a:schemeClr val="tx1"/>
              </a:buCl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Rectangle 256">
            <a:extLst>
              <a:ext uri="{FF2B5EF4-FFF2-40B4-BE49-F238E27FC236}">
                <a16:creationId xmlns:a16="http://schemas.microsoft.com/office/drawing/2014/main" id="{B764CAE0-734A-4D16-BDA1-3E43A810370F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0282" y="65836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rgbClr val="BFBFBF"/>
                </a:solidFill>
                <a:latin typeface="+mn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8099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4 section scienc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15922CA-3E0F-485B-9F76-A1F211BE7C4F}"/>
              </a:ext>
            </a:extLst>
          </p:cNvPr>
          <p:cNvGrpSpPr/>
          <p:nvPr userDrawn="1"/>
        </p:nvGrpSpPr>
        <p:grpSpPr>
          <a:xfrm>
            <a:off x="314661" y="948037"/>
            <a:ext cx="11877340" cy="5688482"/>
            <a:chOff x="274319" y="948037"/>
            <a:chExt cx="11917681" cy="568848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DC80716-D7F2-40BD-B894-87B7C5521D93}"/>
                </a:ext>
              </a:extLst>
            </p:cNvPr>
            <p:cNvSpPr/>
            <p:nvPr userDrawn="1"/>
          </p:nvSpPr>
          <p:spPr>
            <a:xfrm>
              <a:off x="274319" y="1376098"/>
              <a:ext cx="2874807" cy="5260421"/>
            </a:xfrm>
            <a:prstGeom prst="rect">
              <a:avLst/>
            </a:prstGeom>
            <a:gradFill flip="none" rotWithShape="1">
              <a:gsLst>
                <a:gs pos="25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D431D86-B4F2-4178-9479-C223044E67E1}"/>
                </a:ext>
              </a:extLst>
            </p:cNvPr>
            <p:cNvSpPr/>
            <p:nvPr userDrawn="1"/>
          </p:nvSpPr>
          <p:spPr>
            <a:xfrm>
              <a:off x="274320" y="948037"/>
              <a:ext cx="2874807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772E6C0-3363-4678-BD7B-839981CFEC1B}"/>
                </a:ext>
              </a:extLst>
            </p:cNvPr>
            <p:cNvSpPr/>
            <p:nvPr userDrawn="1"/>
          </p:nvSpPr>
          <p:spPr>
            <a:xfrm>
              <a:off x="3288610" y="1376098"/>
              <a:ext cx="2874807" cy="5260421"/>
            </a:xfrm>
            <a:prstGeom prst="rect">
              <a:avLst/>
            </a:prstGeom>
            <a:gradFill flip="none" rotWithShape="1">
              <a:gsLst>
                <a:gs pos="25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881C044-83B1-4BEC-A2A0-51CA4BF72CE4}"/>
                </a:ext>
              </a:extLst>
            </p:cNvPr>
            <p:cNvSpPr/>
            <p:nvPr userDrawn="1"/>
          </p:nvSpPr>
          <p:spPr>
            <a:xfrm>
              <a:off x="3288610" y="948037"/>
              <a:ext cx="2874807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04C995C-9C57-406C-A69D-7613F8F47165}"/>
                </a:ext>
              </a:extLst>
            </p:cNvPr>
            <p:cNvSpPr/>
            <p:nvPr userDrawn="1"/>
          </p:nvSpPr>
          <p:spPr>
            <a:xfrm>
              <a:off x="6302900" y="1376098"/>
              <a:ext cx="2874807" cy="5260421"/>
            </a:xfrm>
            <a:prstGeom prst="rect">
              <a:avLst/>
            </a:prstGeom>
            <a:gradFill flip="none" rotWithShape="1">
              <a:gsLst>
                <a:gs pos="25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526A7F5-6E08-49A4-A894-85B35B49A075}"/>
                </a:ext>
              </a:extLst>
            </p:cNvPr>
            <p:cNvSpPr/>
            <p:nvPr userDrawn="1"/>
          </p:nvSpPr>
          <p:spPr>
            <a:xfrm>
              <a:off x="6302901" y="948037"/>
              <a:ext cx="2874807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25F09E4-91A6-437A-BED4-ED7995D473E7}"/>
                </a:ext>
              </a:extLst>
            </p:cNvPr>
            <p:cNvSpPr/>
            <p:nvPr userDrawn="1"/>
          </p:nvSpPr>
          <p:spPr>
            <a:xfrm>
              <a:off x="9317192" y="1376098"/>
              <a:ext cx="2874807" cy="5260421"/>
            </a:xfrm>
            <a:prstGeom prst="rect">
              <a:avLst/>
            </a:prstGeom>
            <a:gradFill flip="none" rotWithShape="1">
              <a:gsLst>
                <a:gs pos="25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192D3D3-2A2D-4482-B3F5-B0CBCD39D93A}"/>
                </a:ext>
              </a:extLst>
            </p:cNvPr>
            <p:cNvSpPr/>
            <p:nvPr userDrawn="1"/>
          </p:nvSpPr>
          <p:spPr>
            <a:xfrm>
              <a:off x="9317193" y="948037"/>
              <a:ext cx="2874807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568B759-9EAF-4F57-B09C-A71D9D5B516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84047" y="1005840"/>
            <a:ext cx="2861458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2AD586E-7375-402D-9BA8-7C07EB8240E8}"/>
              </a:ext>
            </a:extLst>
          </p:cNvPr>
          <p:cNvSpPr>
            <a:spLocks noGrp="1"/>
          </p:cNvSpPr>
          <p:nvPr userDrawn="1">
            <p:ph sz="half" idx="2"/>
          </p:nvPr>
        </p:nvSpPr>
        <p:spPr>
          <a:xfrm>
            <a:off x="284046" y="1527048"/>
            <a:ext cx="2861459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A49DFE2-905F-42AB-9CE1-CCCD2BB9576B}"/>
              </a:ext>
            </a:extLst>
          </p:cNvPr>
          <p:cNvSpPr>
            <a:spLocks noGrp="1"/>
          </p:cNvSpPr>
          <p:nvPr userDrawn="1">
            <p:ph type="body" sz="quarter" idx="3"/>
          </p:nvPr>
        </p:nvSpPr>
        <p:spPr>
          <a:xfrm>
            <a:off x="3298337" y="1005840"/>
            <a:ext cx="2874807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AF1555CB-15BC-4181-B741-965A19E6BA91}"/>
              </a:ext>
            </a:extLst>
          </p:cNvPr>
          <p:cNvSpPr>
            <a:spLocks noGrp="1"/>
          </p:cNvSpPr>
          <p:nvPr userDrawn="1">
            <p:ph sz="quarter" idx="4"/>
          </p:nvPr>
        </p:nvSpPr>
        <p:spPr>
          <a:xfrm>
            <a:off x="3298337" y="1527048"/>
            <a:ext cx="2874807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1FF3A3E-474D-4F1F-9B01-4428215B857D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322680" y="1005840"/>
            <a:ext cx="2864755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EDB166DE-69D8-4E82-A304-FF11CEBD23D7}"/>
              </a:ext>
            </a:extLst>
          </p:cNvPr>
          <p:cNvSpPr>
            <a:spLocks noGrp="1"/>
          </p:cNvSpPr>
          <p:nvPr userDrawn="1">
            <p:ph sz="quarter" idx="11"/>
          </p:nvPr>
        </p:nvSpPr>
        <p:spPr>
          <a:xfrm>
            <a:off x="6322680" y="1527048"/>
            <a:ext cx="2864755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1CB721-FBCB-4DC7-9C2A-15C90E984F90}"/>
              </a:ext>
            </a:extLst>
          </p:cNvPr>
          <p:cNvSpPr/>
          <p:nvPr userDrawn="1"/>
        </p:nvSpPr>
        <p:spPr>
          <a:xfrm>
            <a:off x="426721" y="320040"/>
            <a:ext cx="11765280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9FDFB4D2-95C3-44FB-85E0-FB87B96D0DC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67061" y="384907"/>
            <a:ext cx="11765280" cy="406265"/>
          </a:xfrm>
        </p:spPr>
        <p:txBody>
          <a:bodyPr/>
          <a:lstStyle>
            <a:lvl1pPr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DDBDFD-39A6-0043-BAD4-065FAFF6A9DA}"/>
              </a:ext>
            </a:extLst>
          </p:cNvPr>
          <p:cNvSpPr/>
          <p:nvPr userDrawn="1"/>
        </p:nvSpPr>
        <p:spPr>
          <a:xfrm>
            <a:off x="314661" y="320040"/>
            <a:ext cx="152400" cy="51090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F20E070A-FF02-490F-91F7-767E82133AD8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849100" y="6636518"/>
            <a:ext cx="280401" cy="14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757D323C-D2DD-42C4-81D6-6224EE035EE4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9326918" y="1005840"/>
            <a:ext cx="2864755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Content Placeholder 5">
            <a:extLst>
              <a:ext uri="{FF2B5EF4-FFF2-40B4-BE49-F238E27FC236}">
                <a16:creationId xmlns:a16="http://schemas.microsoft.com/office/drawing/2014/main" id="{6D6262AB-5413-4C3B-B769-39B07A6E5626}"/>
              </a:ext>
            </a:extLst>
          </p:cNvPr>
          <p:cNvSpPr>
            <a:spLocks noGrp="1"/>
          </p:cNvSpPr>
          <p:nvPr userDrawn="1">
            <p:ph sz="quarter" idx="13"/>
          </p:nvPr>
        </p:nvSpPr>
        <p:spPr>
          <a:xfrm>
            <a:off x="9326918" y="1527048"/>
            <a:ext cx="2864755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9FA5920-8F8E-4860-872E-2CA4CDDC3B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99" y="6318074"/>
            <a:ext cx="1517521" cy="41037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330713C-B6BE-44C7-BD3A-E89F9DA07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02571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3 section scienc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5187DF1-019D-4B29-80A4-491D910D6F8B}"/>
              </a:ext>
            </a:extLst>
          </p:cNvPr>
          <p:cNvGrpSpPr/>
          <p:nvPr userDrawn="1"/>
        </p:nvGrpSpPr>
        <p:grpSpPr>
          <a:xfrm>
            <a:off x="304800" y="948037"/>
            <a:ext cx="11887199" cy="5688482"/>
            <a:chOff x="274318" y="948037"/>
            <a:chExt cx="11917681" cy="568848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DC80716-D7F2-40BD-B894-87B7C5521D93}"/>
                </a:ext>
              </a:extLst>
            </p:cNvPr>
            <p:cNvSpPr/>
            <p:nvPr userDrawn="1"/>
          </p:nvSpPr>
          <p:spPr>
            <a:xfrm>
              <a:off x="274318" y="1376098"/>
              <a:ext cx="3848089" cy="5260421"/>
            </a:xfrm>
            <a:prstGeom prst="rect">
              <a:avLst/>
            </a:prstGeom>
            <a:gradFill flip="none" rotWithShape="1">
              <a:gsLst>
                <a:gs pos="28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D431D86-B4F2-4178-9479-C223044E67E1}"/>
                </a:ext>
              </a:extLst>
            </p:cNvPr>
            <p:cNvSpPr/>
            <p:nvPr userDrawn="1"/>
          </p:nvSpPr>
          <p:spPr>
            <a:xfrm>
              <a:off x="274319" y="948037"/>
              <a:ext cx="3848089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772E6C0-3363-4678-BD7B-839981CFEC1B}"/>
                </a:ext>
              </a:extLst>
            </p:cNvPr>
            <p:cNvSpPr/>
            <p:nvPr userDrawn="1"/>
          </p:nvSpPr>
          <p:spPr>
            <a:xfrm>
              <a:off x="4309114" y="1376098"/>
              <a:ext cx="3848089" cy="5260421"/>
            </a:xfrm>
            <a:prstGeom prst="rect">
              <a:avLst/>
            </a:prstGeom>
            <a:gradFill flip="none" rotWithShape="1">
              <a:gsLst>
                <a:gs pos="28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881C044-83B1-4BEC-A2A0-51CA4BF72CE4}"/>
                </a:ext>
              </a:extLst>
            </p:cNvPr>
            <p:cNvSpPr/>
            <p:nvPr userDrawn="1"/>
          </p:nvSpPr>
          <p:spPr>
            <a:xfrm>
              <a:off x="4309114" y="948037"/>
              <a:ext cx="3848089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04C995C-9C57-406C-A69D-7613F8F47165}"/>
                </a:ext>
              </a:extLst>
            </p:cNvPr>
            <p:cNvSpPr/>
            <p:nvPr userDrawn="1"/>
          </p:nvSpPr>
          <p:spPr>
            <a:xfrm>
              <a:off x="8343909" y="1376098"/>
              <a:ext cx="3848089" cy="5260421"/>
            </a:xfrm>
            <a:prstGeom prst="rect">
              <a:avLst/>
            </a:prstGeom>
            <a:gradFill flip="none" rotWithShape="1">
              <a:gsLst>
                <a:gs pos="28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526A7F5-6E08-49A4-A894-85B35B49A075}"/>
                </a:ext>
              </a:extLst>
            </p:cNvPr>
            <p:cNvSpPr/>
            <p:nvPr userDrawn="1"/>
          </p:nvSpPr>
          <p:spPr>
            <a:xfrm>
              <a:off x="8343910" y="948037"/>
              <a:ext cx="3848089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568B759-9EAF-4F57-B09C-A71D9D5B516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93774" y="1005840"/>
            <a:ext cx="3811425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2AD586E-7375-402D-9BA8-7C07EB8240E8}"/>
              </a:ext>
            </a:extLst>
          </p:cNvPr>
          <p:cNvSpPr>
            <a:spLocks noGrp="1"/>
          </p:cNvSpPr>
          <p:nvPr userDrawn="1">
            <p:ph sz="half" idx="2"/>
          </p:nvPr>
        </p:nvSpPr>
        <p:spPr>
          <a:xfrm>
            <a:off x="293774" y="1527048"/>
            <a:ext cx="3811427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A49DFE2-905F-42AB-9CE1-CCCD2BB9576B}"/>
              </a:ext>
            </a:extLst>
          </p:cNvPr>
          <p:cNvSpPr>
            <a:spLocks noGrp="1"/>
          </p:cNvSpPr>
          <p:nvPr userDrawn="1">
            <p:ph type="body" sz="quarter" idx="3"/>
          </p:nvPr>
        </p:nvSpPr>
        <p:spPr>
          <a:xfrm>
            <a:off x="4327997" y="1005840"/>
            <a:ext cx="3829206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AF1555CB-15BC-4181-B741-965A19E6BA91}"/>
              </a:ext>
            </a:extLst>
          </p:cNvPr>
          <p:cNvSpPr>
            <a:spLocks noGrp="1"/>
          </p:cNvSpPr>
          <p:nvPr userDrawn="1">
            <p:ph sz="quarter" idx="4"/>
          </p:nvPr>
        </p:nvSpPr>
        <p:spPr>
          <a:xfrm>
            <a:off x="4327997" y="1527048"/>
            <a:ext cx="3829206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1FF3A3E-474D-4F1F-9B01-4428215B857D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8370962" y="1005840"/>
            <a:ext cx="3815817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EDB166DE-69D8-4E82-A304-FF11CEBD23D7}"/>
              </a:ext>
            </a:extLst>
          </p:cNvPr>
          <p:cNvSpPr>
            <a:spLocks noGrp="1"/>
          </p:cNvSpPr>
          <p:nvPr userDrawn="1">
            <p:ph sz="quarter" idx="11"/>
          </p:nvPr>
        </p:nvSpPr>
        <p:spPr>
          <a:xfrm>
            <a:off x="8370962" y="1527048"/>
            <a:ext cx="3815817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1CB721-FBCB-4DC7-9C2A-15C90E984F90}"/>
              </a:ext>
            </a:extLst>
          </p:cNvPr>
          <p:cNvSpPr/>
          <p:nvPr userDrawn="1"/>
        </p:nvSpPr>
        <p:spPr>
          <a:xfrm>
            <a:off x="426721" y="320040"/>
            <a:ext cx="11765280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9FDFB4D2-95C3-44FB-85E0-FB87B96D0DC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57200" y="371051"/>
            <a:ext cx="11752438" cy="401224"/>
          </a:xfrm>
        </p:spPr>
        <p:txBody>
          <a:bodyPr/>
          <a:lstStyle>
            <a:lvl1pPr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DDBDFD-39A6-0043-BAD4-065FAFF6A9DA}"/>
              </a:ext>
            </a:extLst>
          </p:cNvPr>
          <p:cNvSpPr/>
          <p:nvPr userDrawn="1"/>
        </p:nvSpPr>
        <p:spPr>
          <a:xfrm>
            <a:off x="304800" y="320040"/>
            <a:ext cx="152400" cy="51090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F20E070A-FF02-490F-91F7-767E82133AD8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849100" y="6636518"/>
            <a:ext cx="280401" cy="14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9FA5920-8F8E-4860-872E-2CA4CDDC3B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99" y="6318074"/>
            <a:ext cx="1517521" cy="41037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330713C-B6BE-44C7-BD3A-E89F9DA07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941239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Question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A440C9B-5899-407D-BC65-8B8988B0C2A4}"/>
              </a:ext>
            </a:extLst>
          </p:cNvPr>
          <p:cNvGrpSpPr/>
          <p:nvPr userDrawn="1"/>
        </p:nvGrpSpPr>
        <p:grpSpPr>
          <a:xfrm>
            <a:off x="308368" y="320039"/>
            <a:ext cx="11883633" cy="919959"/>
            <a:chOff x="308368" y="320040"/>
            <a:chExt cx="11883633" cy="51090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A1CB721-FBCB-4DC7-9C2A-15C90E984F90}"/>
                </a:ext>
              </a:extLst>
            </p:cNvPr>
            <p:cNvSpPr/>
            <p:nvPr userDrawn="1"/>
          </p:nvSpPr>
          <p:spPr>
            <a:xfrm>
              <a:off x="426721" y="320040"/>
              <a:ext cx="11765280" cy="510909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CDDBDFD-39A6-0043-BAD4-065FAFF6A9DA}"/>
                </a:ext>
              </a:extLst>
            </p:cNvPr>
            <p:cNvSpPr/>
            <p:nvPr userDrawn="1"/>
          </p:nvSpPr>
          <p:spPr>
            <a:xfrm>
              <a:off x="308368" y="320040"/>
              <a:ext cx="152400" cy="5109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1DC80716-D7F2-40BD-B894-87B7C5521D93}"/>
              </a:ext>
            </a:extLst>
          </p:cNvPr>
          <p:cNvSpPr/>
          <p:nvPr userDrawn="1"/>
        </p:nvSpPr>
        <p:spPr>
          <a:xfrm>
            <a:off x="304800" y="1384275"/>
            <a:ext cx="11887200" cy="5252245"/>
          </a:xfrm>
          <a:prstGeom prst="rect">
            <a:avLst/>
          </a:prstGeom>
          <a:gradFill flip="none" rotWithShape="1">
            <a:gsLst>
              <a:gs pos="28000">
                <a:schemeClr val="bg1">
                  <a:lumMod val="95000"/>
                </a:schemeClr>
              </a:gs>
              <a:gs pos="0">
                <a:schemeClr val="bg2">
                  <a:alpha val="0"/>
                </a:schemeClr>
              </a:gs>
              <a:gs pos="100000">
                <a:srgbClr val="CFCFCF"/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2AD586E-7375-402D-9BA8-7C07EB8240E8}"/>
              </a:ext>
            </a:extLst>
          </p:cNvPr>
          <p:cNvSpPr>
            <a:spLocks noGrp="1"/>
          </p:cNvSpPr>
          <p:nvPr userDrawn="1">
            <p:ph sz="half" idx="2"/>
          </p:nvPr>
        </p:nvSpPr>
        <p:spPr>
          <a:xfrm>
            <a:off x="426719" y="1467134"/>
            <a:ext cx="11750331" cy="5070826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9FDFB4D2-95C3-44FB-85E0-FB87B96D0DC8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60768" y="320040"/>
            <a:ext cx="11716282" cy="905234"/>
          </a:xfrm>
        </p:spPr>
        <p:txBody>
          <a:bodyPr anchor="ctr"/>
          <a:lstStyle>
            <a:lvl1pPr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F20E070A-FF02-490F-91F7-767E82133AD8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849100" y="6636518"/>
            <a:ext cx="280401" cy="14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9FA5920-8F8E-4860-872E-2CA4CDDC3B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99" y="6318074"/>
            <a:ext cx="1517521" cy="41037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330713C-B6BE-44C7-BD3A-E89F9DA07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52603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855" y="10039"/>
            <a:ext cx="11378099" cy="91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188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856" y="0"/>
            <a:ext cx="11375435" cy="589280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856" y="1076960"/>
            <a:ext cx="11372771" cy="491124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82725" indent="-222250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level0.4	</a:t>
            </a:r>
          </a:p>
        </p:txBody>
      </p:sp>
    </p:spTree>
    <p:extLst>
      <p:ext uri="{BB962C8B-B14F-4D97-AF65-F5344CB8AC3E}">
        <p14:creationId xmlns:p14="http://schemas.microsoft.com/office/powerpoint/2010/main" val="1787918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856" y="1737360"/>
            <a:ext cx="11372771" cy="404777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82725" indent="-222250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level0.4	</a:t>
            </a:r>
          </a:p>
        </p:txBody>
      </p:sp>
    </p:spTree>
    <p:extLst>
      <p:ext uri="{BB962C8B-B14F-4D97-AF65-F5344CB8AC3E}">
        <p14:creationId xmlns:p14="http://schemas.microsoft.com/office/powerpoint/2010/main" val="98079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DE15B5-4D50-754D-8585-236811896E05}" type="datetime1">
              <a:rPr lang="en-US" smtClean="0">
                <a:solidFill>
                  <a:prstClr val="black"/>
                </a:solidFill>
              </a:rPr>
              <a:pPr/>
              <a:t>4/7/19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55A7B-7854-E145-92D9-B491DF4BAE2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552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428950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70400" y="236160"/>
            <a:ext cx="10972320" cy="1145160"/>
          </a:xfrm>
          <a:prstGeom prst="rect">
            <a:avLst/>
          </a:prstGeom>
        </p:spPr>
        <p:txBody>
          <a:bodyPr wrap="none" lIns="0" tIns="0" rIns="0" bIns="0" anchor="ctr"/>
          <a:lstStyle>
            <a:lvl1pPr algn="ctr">
              <a:defRPr sz="2800">
                <a:solidFill>
                  <a:schemeClr val="accent1">
                    <a:lumMod val="75000"/>
                  </a:schemeClr>
                </a:solidFill>
                <a:latin typeface="Calibri"/>
              </a:defRPr>
            </a:lvl1pPr>
          </a:lstStyle>
          <a:p>
            <a:pPr algn="ctr"/>
            <a:endParaRPr dirty="0"/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30560" y="1680352"/>
            <a:ext cx="5353920" cy="4569340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2200">
                <a:latin typeface="Calibri"/>
              </a:defRPr>
            </a:lvl1pPr>
          </a:lstStyle>
          <a:p>
            <a:endParaRPr dirty="0"/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6088800" y="1680352"/>
            <a:ext cx="5353920" cy="4569340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2200"/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09205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master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>
                <a:latin typeface="Calibri" charset="0"/>
                <a:ea typeface="Calibri" charset="0"/>
                <a:cs typeface="Calibri" charset="0"/>
              </a:defRPr>
            </a:lvl1pPr>
            <a:lvl2pPr>
              <a:defRPr baseline="0">
                <a:latin typeface="Calibri" charset="0"/>
                <a:ea typeface="Calibri" charset="0"/>
                <a:cs typeface="Calibri" charset="0"/>
              </a:defRPr>
            </a:lvl2pPr>
            <a:lvl3pPr>
              <a:defRPr baseline="0">
                <a:latin typeface="Calibri" charset="0"/>
                <a:ea typeface="Calibri" charset="0"/>
                <a:cs typeface="Calibri" charset="0"/>
              </a:defRPr>
            </a:lvl3pPr>
            <a:lvl4pPr>
              <a:defRPr baseline="0">
                <a:latin typeface="Calibri" charset="0"/>
                <a:ea typeface="Calibri" charset="0"/>
                <a:cs typeface="Calibri" charset="0"/>
              </a:defRPr>
            </a:lvl4pPr>
            <a:lvl5pPr>
              <a:defRPr baseline="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/>
              <a:t>Edit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master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51536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EE845FF-FE6B-4C05-AD90-73F7E80975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50050" r="25122" b="449"/>
          <a:stretch/>
        </p:blipFill>
        <p:spPr>
          <a:xfrm>
            <a:off x="0" y="-1"/>
            <a:ext cx="12192000" cy="3429001"/>
          </a:xfrm>
          <a:prstGeom prst="rect">
            <a:avLst/>
          </a:prstGeom>
          <a:effectLst/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572306A-6D28-4B79-9F33-F65B3290E9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482" y="2590800"/>
            <a:ext cx="2573413" cy="6959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853B16-5BA4-4AF0-8A80-CD86D6EAD828}"/>
              </a:ext>
            </a:extLst>
          </p:cNvPr>
          <p:cNvSpPr/>
          <p:nvPr userDrawn="1"/>
        </p:nvSpPr>
        <p:spPr>
          <a:xfrm>
            <a:off x="0" y="0"/>
            <a:ext cx="12192000" cy="3429001"/>
          </a:xfrm>
          <a:prstGeom prst="rect">
            <a:avLst/>
          </a:prstGeom>
          <a:gradFill>
            <a:gsLst>
              <a:gs pos="25000">
                <a:srgbClr val="0E5B82"/>
              </a:gs>
              <a:gs pos="2000">
                <a:srgbClr val="06456F"/>
              </a:gs>
              <a:gs pos="100000">
                <a:schemeClr val="accent3">
                  <a:alpha val="0"/>
                </a:schemeClr>
              </a:gs>
            </a:gsLst>
            <a:lin ang="0" scaled="1"/>
          </a:gra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90499" y="100853"/>
            <a:ext cx="7915275" cy="2489947"/>
          </a:xfrm>
        </p:spPr>
        <p:txBody>
          <a:bodyPr anchor="b"/>
          <a:lstStyle>
            <a:lvl1pPr algn="l">
              <a:defRPr sz="3600" b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90500" y="3571291"/>
            <a:ext cx="8753475" cy="2138654"/>
          </a:xfrm>
        </p:spPr>
        <p:txBody>
          <a:bodyPr/>
          <a:lstStyle>
            <a:lvl1pPr marL="0" indent="0" algn="l">
              <a:buNone/>
              <a:defRPr sz="20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7" name="Picture 16" descr="A close up of a computer&#10;&#10;Description generated with high confidence">
            <a:extLst>
              <a:ext uri="{FF2B5EF4-FFF2-40B4-BE49-F238E27FC236}">
                <a16:creationId xmlns:a16="http://schemas.microsoft.com/office/drawing/2014/main" id="{B2FB6BAC-57DC-470D-AA27-6E916BEEC9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2" y="6271008"/>
            <a:ext cx="1317366" cy="398982"/>
          </a:xfrm>
          <a:prstGeom prst="rect">
            <a:avLst/>
          </a:prstGeom>
        </p:spPr>
      </p:pic>
      <p:pic>
        <p:nvPicPr>
          <p:cNvPr id="18" name="Picture 1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700AA35-7ACE-4657-BBD7-03E3A55B64A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144" y="6271008"/>
            <a:ext cx="2389905" cy="398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A5EAC-900C-4667-A5FC-E744A5D87E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E59CF4-F91D-442C-8F8F-9A25967A871A}"/>
              </a:ext>
            </a:extLst>
          </p:cNvPr>
          <p:cNvSpPr txBox="1"/>
          <p:nvPr userDrawn="1"/>
        </p:nvSpPr>
        <p:spPr>
          <a:xfrm>
            <a:off x="190500" y="3103594"/>
            <a:ext cx="3510762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200" dirty="0">
                <a:solidFill>
                  <a:schemeClr val="bg1"/>
                </a:solidFill>
                <a:latin typeface="+mn-lt"/>
              </a:rPr>
              <a:t>Approved for public release</a:t>
            </a:r>
          </a:p>
        </p:txBody>
      </p:sp>
    </p:spTree>
    <p:extLst>
      <p:ext uri="{BB962C8B-B14F-4D97-AF65-F5344CB8AC3E}">
        <p14:creationId xmlns:p14="http://schemas.microsoft.com/office/powerpoint/2010/main" val="160877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EE845FF-FE6B-4C05-AD90-73F7E80975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50050" r="25122" b="449"/>
          <a:stretch/>
        </p:blipFill>
        <p:spPr>
          <a:xfrm>
            <a:off x="0" y="-1"/>
            <a:ext cx="12192000" cy="3429001"/>
          </a:xfrm>
          <a:prstGeom prst="rect">
            <a:avLst/>
          </a:prstGeom>
          <a:effectLst/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572306A-6D28-4B79-9F33-F65B3290E9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482" y="2590800"/>
            <a:ext cx="2573413" cy="6959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853B16-5BA4-4AF0-8A80-CD86D6EAD828}"/>
              </a:ext>
            </a:extLst>
          </p:cNvPr>
          <p:cNvSpPr/>
          <p:nvPr userDrawn="1"/>
        </p:nvSpPr>
        <p:spPr>
          <a:xfrm>
            <a:off x="0" y="0"/>
            <a:ext cx="12192000" cy="3429001"/>
          </a:xfrm>
          <a:prstGeom prst="rect">
            <a:avLst/>
          </a:prstGeom>
          <a:gradFill>
            <a:gsLst>
              <a:gs pos="25000">
                <a:srgbClr val="0E5B82"/>
              </a:gs>
              <a:gs pos="2000">
                <a:srgbClr val="06456F"/>
              </a:gs>
              <a:gs pos="100000">
                <a:schemeClr val="accent3">
                  <a:alpha val="0"/>
                </a:schemeClr>
              </a:gs>
            </a:gsLst>
            <a:lin ang="0" scaled="1"/>
          </a:gra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90499" y="100853"/>
            <a:ext cx="7915275" cy="2489947"/>
          </a:xfrm>
        </p:spPr>
        <p:txBody>
          <a:bodyPr anchor="b"/>
          <a:lstStyle>
            <a:lvl1pPr algn="l">
              <a:defRPr sz="3600" b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90500" y="3571291"/>
            <a:ext cx="8753475" cy="2138654"/>
          </a:xfrm>
        </p:spPr>
        <p:txBody>
          <a:bodyPr/>
          <a:lstStyle>
            <a:lvl1pPr marL="0" indent="0" algn="l">
              <a:buNone/>
              <a:defRPr sz="20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7" name="Picture 16" descr="A close up of a computer&#10;&#10;Description generated with high confidence">
            <a:extLst>
              <a:ext uri="{FF2B5EF4-FFF2-40B4-BE49-F238E27FC236}">
                <a16:creationId xmlns:a16="http://schemas.microsoft.com/office/drawing/2014/main" id="{B2FB6BAC-57DC-470D-AA27-6E916BEEC9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2" y="6271008"/>
            <a:ext cx="1317366" cy="398982"/>
          </a:xfrm>
          <a:prstGeom prst="rect">
            <a:avLst/>
          </a:prstGeom>
        </p:spPr>
      </p:pic>
      <p:pic>
        <p:nvPicPr>
          <p:cNvPr id="18" name="Picture 1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700AA35-7ACE-4657-BBD7-03E3A55B64A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144" y="6271008"/>
            <a:ext cx="2389905" cy="398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A5EAC-900C-4667-A5FC-E744A5D87E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051695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13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230017"/>
            <a:ext cx="11658600" cy="908221"/>
          </a:xfrm>
        </p:spPr>
        <p:txBody>
          <a:bodyPr/>
          <a:lstStyle>
            <a:lvl1pPr>
              <a:lnSpc>
                <a:spcPct val="9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450072"/>
            <a:ext cx="11658600" cy="4610100"/>
          </a:xfrm>
        </p:spPr>
        <p:txBody>
          <a:bodyPr/>
          <a:lstStyle>
            <a:lvl1pPr marL="228600" indent="-228600">
              <a:spcBef>
                <a:spcPts val="1800"/>
              </a:spcBef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tabLst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8600"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tabLst/>
              <a:defRPr sz="1800">
                <a:latin typeface="+mn-lt"/>
                <a:cs typeface="Arial" panose="020B0604020202020204" pitchFamily="34" charset="0"/>
              </a:defRPr>
            </a:lvl2pPr>
            <a:lvl3pPr marL="857250" indent="-171450"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sz="1600"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tx1"/>
              </a:buClr>
              <a:defRPr>
                <a:latin typeface="+mn-lt"/>
                <a:cs typeface="Arial" panose="020B0604020202020204" pitchFamily="34" charset="0"/>
              </a:defRPr>
            </a:lvl4pPr>
            <a:lvl5pPr marL="1482725" indent="-22225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35809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79D6E9-7CB6-4816-BA71-A98C108727C8}"/>
              </a:ext>
            </a:extLst>
          </p:cNvPr>
          <p:cNvSpPr/>
          <p:nvPr userDrawn="1"/>
        </p:nvSpPr>
        <p:spPr>
          <a:xfrm>
            <a:off x="0" y="1073594"/>
            <a:ext cx="12191999" cy="4228673"/>
          </a:xfrm>
          <a:custGeom>
            <a:avLst/>
            <a:gdLst>
              <a:gd name="connsiteX0" fmla="*/ 0 w 12192000"/>
              <a:gd name="connsiteY0" fmla="*/ 0 h 4497186"/>
              <a:gd name="connsiteX1" fmla="*/ 12192000 w 12192000"/>
              <a:gd name="connsiteY1" fmla="*/ 0 h 4497186"/>
              <a:gd name="connsiteX2" fmla="*/ 12192000 w 12192000"/>
              <a:gd name="connsiteY2" fmla="*/ 4497186 h 4497186"/>
              <a:gd name="connsiteX3" fmla="*/ 0 w 12192000"/>
              <a:gd name="connsiteY3" fmla="*/ 4497186 h 4497186"/>
              <a:gd name="connsiteX4" fmla="*/ 0 w 12192000"/>
              <a:gd name="connsiteY4" fmla="*/ 0 h 4497186"/>
              <a:gd name="connsiteX0" fmla="*/ 0 w 12192000"/>
              <a:gd name="connsiteY0" fmla="*/ 0 h 4497186"/>
              <a:gd name="connsiteX1" fmla="*/ 12192000 w 12192000"/>
              <a:gd name="connsiteY1" fmla="*/ 0 h 4497186"/>
              <a:gd name="connsiteX2" fmla="*/ 12192000 w 12192000"/>
              <a:gd name="connsiteY2" fmla="*/ 4497186 h 4497186"/>
              <a:gd name="connsiteX3" fmla="*/ 0 w 12192000"/>
              <a:gd name="connsiteY3" fmla="*/ 4497186 h 4497186"/>
              <a:gd name="connsiteX4" fmla="*/ 0 w 12192000"/>
              <a:gd name="connsiteY4" fmla="*/ 1803862 h 4497186"/>
              <a:gd name="connsiteX5" fmla="*/ 0 w 12192000"/>
              <a:gd name="connsiteY5" fmla="*/ 0 h 4497186"/>
              <a:gd name="connsiteX0" fmla="*/ 38100 w 12230100"/>
              <a:gd name="connsiteY0" fmla="*/ 0 h 4497186"/>
              <a:gd name="connsiteX1" fmla="*/ 12230100 w 12230100"/>
              <a:gd name="connsiteY1" fmla="*/ 0 h 4497186"/>
              <a:gd name="connsiteX2" fmla="*/ 12230100 w 12230100"/>
              <a:gd name="connsiteY2" fmla="*/ 4497186 h 4497186"/>
              <a:gd name="connsiteX3" fmla="*/ 38100 w 12230100"/>
              <a:gd name="connsiteY3" fmla="*/ 4497186 h 4497186"/>
              <a:gd name="connsiteX4" fmla="*/ 38100 w 12230100"/>
              <a:gd name="connsiteY4" fmla="*/ 1803862 h 4497186"/>
              <a:gd name="connsiteX5" fmla="*/ 0 w 12230100"/>
              <a:gd name="connsiteY5" fmla="*/ 1575262 h 4497186"/>
              <a:gd name="connsiteX6" fmla="*/ 38100 w 12230100"/>
              <a:gd name="connsiteY6" fmla="*/ 0 h 4497186"/>
              <a:gd name="connsiteX0" fmla="*/ 0 w 12230100"/>
              <a:gd name="connsiteY0" fmla="*/ 1575262 h 4497186"/>
              <a:gd name="connsiteX1" fmla="*/ 38100 w 12230100"/>
              <a:gd name="connsiteY1" fmla="*/ 0 h 4497186"/>
              <a:gd name="connsiteX2" fmla="*/ 12230100 w 12230100"/>
              <a:gd name="connsiteY2" fmla="*/ 0 h 4497186"/>
              <a:gd name="connsiteX3" fmla="*/ 12230100 w 12230100"/>
              <a:gd name="connsiteY3" fmla="*/ 4497186 h 4497186"/>
              <a:gd name="connsiteX4" fmla="*/ 38100 w 12230100"/>
              <a:gd name="connsiteY4" fmla="*/ 4497186 h 4497186"/>
              <a:gd name="connsiteX5" fmla="*/ 38100 w 12230100"/>
              <a:gd name="connsiteY5" fmla="*/ 1803862 h 4497186"/>
              <a:gd name="connsiteX6" fmla="*/ 91440 w 12230100"/>
              <a:gd name="connsiteY6" fmla="*/ 1666702 h 4497186"/>
              <a:gd name="connsiteX0" fmla="*/ 8491 w 12200491"/>
              <a:gd name="connsiteY0" fmla="*/ 0 h 4497186"/>
              <a:gd name="connsiteX1" fmla="*/ 12200491 w 12200491"/>
              <a:gd name="connsiteY1" fmla="*/ 0 h 4497186"/>
              <a:gd name="connsiteX2" fmla="*/ 12200491 w 12200491"/>
              <a:gd name="connsiteY2" fmla="*/ 4497186 h 4497186"/>
              <a:gd name="connsiteX3" fmla="*/ 8491 w 12200491"/>
              <a:gd name="connsiteY3" fmla="*/ 4497186 h 4497186"/>
              <a:gd name="connsiteX4" fmla="*/ 8491 w 12200491"/>
              <a:gd name="connsiteY4" fmla="*/ 1803862 h 4497186"/>
              <a:gd name="connsiteX5" fmla="*/ 61831 w 12200491"/>
              <a:gd name="connsiteY5" fmla="*/ 1666702 h 4497186"/>
              <a:gd name="connsiteX0" fmla="*/ 0 w 12192000"/>
              <a:gd name="connsiteY0" fmla="*/ 0 h 4497186"/>
              <a:gd name="connsiteX1" fmla="*/ 12192000 w 12192000"/>
              <a:gd name="connsiteY1" fmla="*/ 0 h 4497186"/>
              <a:gd name="connsiteX2" fmla="*/ 12192000 w 12192000"/>
              <a:gd name="connsiteY2" fmla="*/ 4497186 h 4497186"/>
              <a:gd name="connsiteX3" fmla="*/ 0 w 12192000"/>
              <a:gd name="connsiteY3" fmla="*/ 4497186 h 4497186"/>
              <a:gd name="connsiteX4" fmla="*/ 53340 w 12192000"/>
              <a:gd name="connsiteY4" fmla="*/ 1666702 h 4497186"/>
              <a:gd name="connsiteX0" fmla="*/ 0 w 12192000"/>
              <a:gd name="connsiteY0" fmla="*/ 0 h 4497186"/>
              <a:gd name="connsiteX1" fmla="*/ 12192000 w 12192000"/>
              <a:gd name="connsiteY1" fmla="*/ 0 h 4497186"/>
              <a:gd name="connsiteX2" fmla="*/ 12192000 w 12192000"/>
              <a:gd name="connsiteY2" fmla="*/ 4497186 h 4497186"/>
              <a:gd name="connsiteX3" fmla="*/ 0 w 12192000"/>
              <a:gd name="connsiteY3" fmla="*/ 4497186 h 4497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497186">
                <a:moveTo>
                  <a:pt x="0" y="0"/>
                </a:moveTo>
                <a:lnTo>
                  <a:pt x="12192000" y="0"/>
                </a:lnTo>
                <a:lnTo>
                  <a:pt x="12192000" y="4497186"/>
                </a:lnTo>
                <a:lnTo>
                  <a:pt x="0" y="4497186"/>
                </a:ln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F2F47A-E421-4CE0-A746-76A8C436B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642" y="1352479"/>
            <a:ext cx="4101534" cy="92333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E16882D-8BEB-4DE9-9D6E-B66A426555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4" t="18779" r="22594" b="14403"/>
          <a:stretch/>
        </p:blipFill>
        <p:spPr>
          <a:xfrm>
            <a:off x="6096002" y="1073594"/>
            <a:ext cx="6095998" cy="42286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EAFB177-595A-4BDE-9AC4-D7572B1CC5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247" y="6366233"/>
            <a:ext cx="1517521" cy="41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06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834" y="235634"/>
            <a:ext cx="11676248" cy="907366"/>
          </a:xfrm>
        </p:spPr>
        <p:txBody>
          <a:bodyPr/>
          <a:lstStyle>
            <a:lvl1pPr>
              <a:lnSpc>
                <a:spcPct val="90000"/>
              </a:lnSpc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834" y="1454834"/>
            <a:ext cx="5782467" cy="4610100"/>
          </a:xfrm>
        </p:spPr>
        <p:txBody>
          <a:bodyPr/>
          <a:lstStyle>
            <a:lvl1pPr marL="230188" indent="-230188">
              <a:buClr>
                <a:schemeClr val="tx1"/>
              </a:buClr>
              <a:buFont typeface="Century Gothic" panose="020B0502020202020204" pitchFamily="34" charset="0"/>
              <a:buChar char="•"/>
              <a:defRPr sz="2000" baseline="0">
                <a:latin typeface="+mn-lt"/>
              </a:defRPr>
            </a:lvl1pPr>
            <a:lvl2pPr marL="625475" indent="-279400"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800">
                <a:latin typeface="+mn-lt"/>
              </a:defRPr>
            </a:lvl2pPr>
            <a:lvl3pPr marL="914400" indent="-230188">
              <a:buClr>
                <a:schemeClr val="tx1"/>
              </a:buClr>
              <a:buFont typeface="Century Gothic" panose="020B0502020202020204" pitchFamily="34" charset="0"/>
              <a:buChar char="•"/>
              <a:defRPr sz="1600" baseline="0">
                <a:latin typeface="Century Gothic" panose="020B0502020202020204" pitchFamily="34" charset="0"/>
              </a:defRPr>
            </a:lvl3pPr>
            <a:lvl4pPr marL="971550" indent="0">
              <a:buClr>
                <a:schemeClr val="tx1"/>
              </a:buClr>
              <a:buFont typeface="Century Gothic" panose="020B0502020202020204" pitchFamily="34" charset="0"/>
              <a:buNone/>
              <a:defRPr sz="1400">
                <a:latin typeface="+mn-lt"/>
              </a:defRPr>
            </a:lvl4pPr>
            <a:lvl5pPr marL="1482725" indent="-222250">
              <a:buClr>
                <a:schemeClr val="tx1"/>
              </a:buClr>
              <a:buFont typeface="Century Gothic" panose="020B0502020202020204" pitchFamily="34" charset="0"/>
              <a:buChar char="•"/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4392" y="1454834"/>
            <a:ext cx="5686690" cy="4610100"/>
          </a:xfrm>
        </p:spPr>
        <p:txBody>
          <a:bodyPr/>
          <a:lstStyle>
            <a:lvl1pPr marL="287338" indent="-287338">
              <a:buClr>
                <a:schemeClr val="tx1"/>
              </a:buClr>
              <a:buFont typeface="Century Gothic" panose="020B0502020202020204" pitchFamily="34" charset="0"/>
              <a:buChar char="•"/>
              <a:defRPr sz="2000" baseline="0">
                <a:latin typeface="+mn-lt"/>
              </a:defRPr>
            </a:lvl1pPr>
            <a:lvl2pPr marL="625475" indent="-279400"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800" baseline="0">
                <a:latin typeface="+mn-lt"/>
              </a:defRPr>
            </a:lvl2pPr>
            <a:lvl3pPr marL="914400" indent="-230188">
              <a:buClr>
                <a:schemeClr val="tx1"/>
              </a:buClr>
              <a:buFont typeface="Century Gothic" panose="020B0502020202020204" pitchFamily="34" charset="0"/>
              <a:buChar char="•"/>
              <a:defRPr sz="1600">
                <a:latin typeface="+mn-lt"/>
              </a:defRPr>
            </a:lvl3pPr>
            <a:lvl4pPr marL="1144588" indent="-173038">
              <a:buClr>
                <a:schemeClr val="tx1"/>
              </a:buClr>
              <a:buFont typeface="Century Gothic" panose="020B0502020202020204" pitchFamily="34" charset="0"/>
              <a:buChar char="•"/>
              <a:defRPr sz="1400">
                <a:latin typeface="+mn-lt"/>
              </a:defRPr>
            </a:lvl4pPr>
            <a:lvl5pPr marL="1482725" indent="-222250">
              <a:buClr>
                <a:schemeClr val="tx1"/>
              </a:buCl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Rectangle 256">
            <a:extLst>
              <a:ext uri="{FF2B5EF4-FFF2-40B4-BE49-F238E27FC236}">
                <a16:creationId xmlns:a16="http://schemas.microsoft.com/office/drawing/2014/main" id="{0ED8B866-A29F-4437-842E-6B7908B2FB7D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0282" y="65836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rgbClr val="BFBFBF"/>
                </a:solidFill>
                <a:latin typeface="+mn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9302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237744"/>
            <a:ext cx="11657076" cy="905256"/>
          </a:xfrm>
        </p:spPr>
        <p:txBody>
          <a:bodyPr/>
          <a:lstStyle>
            <a:lvl1pPr>
              <a:lnSpc>
                <a:spcPct val="90000"/>
              </a:lnSpc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70792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ottombar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40483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boxes with reverse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237744"/>
            <a:ext cx="11657076" cy="905256"/>
          </a:xfrm>
        </p:spPr>
        <p:txBody>
          <a:bodyPr/>
          <a:lstStyle>
            <a:lvl1pPr>
              <a:lnSpc>
                <a:spcPct val="9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47800"/>
            <a:ext cx="5647944" cy="821190"/>
          </a:xfrm>
          <a:solidFill>
            <a:schemeClr val="tx2"/>
          </a:solidFill>
          <a:ln w="19050">
            <a:solidFill>
              <a:schemeClr val="tx2"/>
            </a:solidFill>
          </a:ln>
        </p:spPr>
        <p:txBody>
          <a:bodyPr tIns="91440" bIns="91440" anchor="b"/>
          <a:lstStyle>
            <a:lvl1pPr marL="0" indent="0">
              <a:lnSpc>
                <a:spcPct val="90000"/>
              </a:lnSpc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268990"/>
            <a:ext cx="5647944" cy="3813071"/>
          </a:xfrm>
          <a:ln w="1905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</a:ln>
        </p:spPr>
        <p:txBody>
          <a:bodyPr tIns="91440" bIns="91440"/>
          <a:lstStyle>
            <a:lvl1pPr marL="227013" indent="-227013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600" baseline="0"/>
            </a:lvl1pPr>
            <a:lvl2pPr marL="514350" indent="-225425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400" baseline="0"/>
            </a:lvl2pPr>
            <a:lvl3pPr marL="742950" indent="-1730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200"/>
            </a:lvl3pPr>
            <a:lvl4pPr marL="1144588" indent="-173038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1920" y="1447800"/>
            <a:ext cx="5647180" cy="821190"/>
          </a:xfrm>
          <a:solidFill>
            <a:schemeClr val="tx2"/>
          </a:solidFill>
          <a:ln w="19050">
            <a:solidFill>
              <a:schemeClr val="tx2"/>
            </a:solidFill>
          </a:ln>
        </p:spPr>
        <p:txBody>
          <a:bodyPr tIns="91440" bIns="91440" anchor="b"/>
          <a:lstStyle>
            <a:lvl1pPr marL="0" indent="0">
              <a:lnSpc>
                <a:spcPct val="9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1920" y="2273382"/>
            <a:ext cx="5647180" cy="3813071"/>
          </a:xfrm>
          <a:ln w="1905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</a:ln>
        </p:spPr>
        <p:txBody>
          <a:bodyPr tIns="91440" bIns="91440"/>
          <a:lstStyle>
            <a:lvl1pPr marL="227013" indent="-227013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600"/>
            </a:lvl1pPr>
            <a:lvl2pPr marL="460375" indent="-171450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lang="en-US" sz="1400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742950" indent="-1730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200"/>
            </a:lvl3pPr>
            <a:lvl4pPr marL="1144588" indent="-173038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Clr>
                <a:schemeClr val="tx1"/>
              </a:buCl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Rectangle 256">
            <a:extLst>
              <a:ext uri="{FF2B5EF4-FFF2-40B4-BE49-F238E27FC236}">
                <a16:creationId xmlns:a16="http://schemas.microsoft.com/office/drawing/2014/main" id="{B764CAE0-734A-4D16-BDA1-3E43A810370F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0282" y="65836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rgbClr val="BFBFBF"/>
                </a:solidFill>
                <a:latin typeface="+mn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75717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3 content boxes with reverse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237744"/>
            <a:ext cx="11771376" cy="905256"/>
          </a:xfrm>
        </p:spPr>
        <p:txBody>
          <a:bodyPr/>
          <a:lstStyle>
            <a:lvl1pPr>
              <a:lnSpc>
                <a:spcPct val="9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52618"/>
            <a:ext cx="3654912" cy="82119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tIns="91440" bIns="91440" anchor="b"/>
          <a:lstStyle>
            <a:lvl1pPr marL="0" indent="0">
              <a:lnSpc>
                <a:spcPct val="90000"/>
              </a:lnSpc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273808"/>
            <a:ext cx="3654912" cy="3813071"/>
          </a:xfr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</a:ln>
        </p:spPr>
        <p:txBody>
          <a:bodyPr tIns="91440" bIns="91440"/>
          <a:lstStyle>
            <a:lvl1pPr marL="227013" indent="-227013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600" baseline="0"/>
            </a:lvl1pPr>
            <a:lvl2pPr marL="514350" indent="-225425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400" baseline="0"/>
            </a:lvl2pPr>
            <a:lvl3pPr marL="742950" indent="-1730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200"/>
            </a:lvl3pPr>
            <a:lvl4pPr marL="1144588" indent="-173038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55289" y="1452618"/>
            <a:ext cx="3657600" cy="82119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tIns="91440" bIns="91440" anchor="b"/>
          <a:lstStyle>
            <a:lvl1pPr marL="0" indent="0">
              <a:lnSpc>
                <a:spcPct val="9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55289" y="2278200"/>
            <a:ext cx="3657600" cy="3813071"/>
          </a:xfr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</a:ln>
        </p:spPr>
        <p:txBody>
          <a:bodyPr tIns="91440" bIns="91440"/>
          <a:lstStyle>
            <a:lvl1pPr marL="227013" indent="-227013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600"/>
            </a:lvl1pPr>
            <a:lvl2pPr marL="460375" indent="-171450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lang="en-US" sz="1400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742950" indent="-1730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200"/>
            </a:lvl3pPr>
            <a:lvl4pPr marL="1144588" indent="-173038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Clr>
                <a:schemeClr val="tx1"/>
              </a:buCl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9D91D4C-0C90-4594-94C2-E939B6EF57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08466" y="1452618"/>
            <a:ext cx="3657600" cy="82119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tIns="91440" bIns="91440" anchor="b"/>
          <a:lstStyle>
            <a:lvl1pPr marL="0" indent="0">
              <a:lnSpc>
                <a:spcPct val="9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E1A87D9D-30BD-4BC1-AB79-1F900F87185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208466" y="2278200"/>
            <a:ext cx="3657600" cy="3813071"/>
          </a:xfr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</a:ln>
        </p:spPr>
        <p:txBody>
          <a:bodyPr tIns="91440" bIns="91440"/>
          <a:lstStyle>
            <a:lvl1pPr marL="227013" indent="-227013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600"/>
            </a:lvl1pPr>
            <a:lvl2pPr marL="460375" indent="-171450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lang="en-US" sz="1400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742950" indent="-1730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200"/>
            </a:lvl3pPr>
            <a:lvl4pPr marL="1144588" indent="-173038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Clr>
                <a:schemeClr val="tx1"/>
              </a:buCl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Rectangle 256">
            <a:extLst>
              <a:ext uri="{FF2B5EF4-FFF2-40B4-BE49-F238E27FC236}">
                <a16:creationId xmlns:a16="http://schemas.microsoft.com/office/drawing/2014/main" id="{B764CAE0-734A-4D16-BDA1-3E43A810370F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0282" y="65836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rgbClr val="BFBFBF"/>
                </a:solidFill>
                <a:latin typeface="+mn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77171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4 section scienc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15922CA-3E0F-485B-9F76-A1F211BE7C4F}"/>
              </a:ext>
            </a:extLst>
          </p:cNvPr>
          <p:cNvGrpSpPr/>
          <p:nvPr userDrawn="1"/>
        </p:nvGrpSpPr>
        <p:grpSpPr>
          <a:xfrm>
            <a:off x="314661" y="948037"/>
            <a:ext cx="11877340" cy="5688482"/>
            <a:chOff x="274319" y="948037"/>
            <a:chExt cx="11917681" cy="568848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DC80716-D7F2-40BD-B894-87B7C5521D93}"/>
                </a:ext>
              </a:extLst>
            </p:cNvPr>
            <p:cNvSpPr/>
            <p:nvPr userDrawn="1"/>
          </p:nvSpPr>
          <p:spPr>
            <a:xfrm>
              <a:off x="274319" y="1376098"/>
              <a:ext cx="2874807" cy="5260421"/>
            </a:xfrm>
            <a:prstGeom prst="rect">
              <a:avLst/>
            </a:prstGeom>
            <a:gradFill flip="none" rotWithShape="1">
              <a:gsLst>
                <a:gs pos="25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D431D86-B4F2-4178-9479-C223044E67E1}"/>
                </a:ext>
              </a:extLst>
            </p:cNvPr>
            <p:cNvSpPr/>
            <p:nvPr userDrawn="1"/>
          </p:nvSpPr>
          <p:spPr>
            <a:xfrm>
              <a:off x="274320" y="948037"/>
              <a:ext cx="2874807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772E6C0-3363-4678-BD7B-839981CFEC1B}"/>
                </a:ext>
              </a:extLst>
            </p:cNvPr>
            <p:cNvSpPr/>
            <p:nvPr userDrawn="1"/>
          </p:nvSpPr>
          <p:spPr>
            <a:xfrm>
              <a:off x="3288610" y="1376098"/>
              <a:ext cx="2874807" cy="5260421"/>
            </a:xfrm>
            <a:prstGeom prst="rect">
              <a:avLst/>
            </a:prstGeom>
            <a:gradFill flip="none" rotWithShape="1">
              <a:gsLst>
                <a:gs pos="25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881C044-83B1-4BEC-A2A0-51CA4BF72CE4}"/>
                </a:ext>
              </a:extLst>
            </p:cNvPr>
            <p:cNvSpPr/>
            <p:nvPr userDrawn="1"/>
          </p:nvSpPr>
          <p:spPr>
            <a:xfrm>
              <a:off x="3288610" y="948037"/>
              <a:ext cx="2874807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04C995C-9C57-406C-A69D-7613F8F47165}"/>
                </a:ext>
              </a:extLst>
            </p:cNvPr>
            <p:cNvSpPr/>
            <p:nvPr userDrawn="1"/>
          </p:nvSpPr>
          <p:spPr>
            <a:xfrm>
              <a:off x="6302900" y="1376098"/>
              <a:ext cx="2874807" cy="5260421"/>
            </a:xfrm>
            <a:prstGeom prst="rect">
              <a:avLst/>
            </a:prstGeom>
            <a:gradFill flip="none" rotWithShape="1">
              <a:gsLst>
                <a:gs pos="25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526A7F5-6E08-49A4-A894-85B35B49A075}"/>
                </a:ext>
              </a:extLst>
            </p:cNvPr>
            <p:cNvSpPr/>
            <p:nvPr userDrawn="1"/>
          </p:nvSpPr>
          <p:spPr>
            <a:xfrm>
              <a:off x="6302901" y="948037"/>
              <a:ext cx="2874807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25F09E4-91A6-437A-BED4-ED7995D473E7}"/>
                </a:ext>
              </a:extLst>
            </p:cNvPr>
            <p:cNvSpPr/>
            <p:nvPr userDrawn="1"/>
          </p:nvSpPr>
          <p:spPr>
            <a:xfrm>
              <a:off x="9317192" y="1376098"/>
              <a:ext cx="2874807" cy="5260421"/>
            </a:xfrm>
            <a:prstGeom prst="rect">
              <a:avLst/>
            </a:prstGeom>
            <a:gradFill flip="none" rotWithShape="1">
              <a:gsLst>
                <a:gs pos="25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192D3D3-2A2D-4482-B3F5-B0CBCD39D93A}"/>
                </a:ext>
              </a:extLst>
            </p:cNvPr>
            <p:cNvSpPr/>
            <p:nvPr userDrawn="1"/>
          </p:nvSpPr>
          <p:spPr>
            <a:xfrm>
              <a:off x="9317193" y="948037"/>
              <a:ext cx="2874807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568B759-9EAF-4F57-B09C-A71D9D5B516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84047" y="1005840"/>
            <a:ext cx="2861458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2AD586E-7375-402D-9BA8-7C07EB8240E8}"/>
              </a:ext>
            </a:extLst>
          </p:cNvPr>
          <p:cNvSpPr>
            <a:spLocks noGrp="1"/>
          </p:cNvSpPr>
          <p:nvPr userDrawn="1">
            <p:ph sz="half" idx="2"/>
          </p:nvPr>
        </p:nvSpPr>
        <p:spPr>
          <a:xfrm>
            <a:off x="284046" y="1527048"/>
            <a:ext cx="2861459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A49DFE2-905F-42AB-9CE1-CCCD2BB9576B}"/>
              </a:ext>
            </a:extLst>
          </p:cNvPr>
          <p:cNvSpPr>
            <a:spLocks noGrp="1"/>
          </p:cNvSpPr>
          <p:nvPr userDrawn="1">
            <p:ph type="body" sz="quarter" idx="3"/>
          </p:nvPr>
        </p:nvSpPr>
        <p:spPr>
          <a:xfrm>
            <a:off x="3298337" y="1005840"/>
            <a:ext cx="2874807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AF1555CB-15BC-4181-B741-965A19E6BA91}"/>
              </a:ext>
            </a:extLst>
          </p:cNvPr>
          <p:cNvSpPr>
            <a:spLocks noGrp="1"/>
          </p:cNvSpPr>
          <p:nvPr userDrawn="1">
            <p:ph sz="quarter" idx="4"/>
          </p:nvPr>
        </p:nvSpPr>
        <p:spPr>
          <a:xfrm>
            <a:off x="3298337" y="1527048"/>
            <a:ext cx="2874807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1FF3A3E-474D-4F1F-9B01-4428215B857D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322680" y="1005840"/>
            <a:ext cx="2864755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EDB166DE-69D8-4E82-A304-FF11CEBD23D7}"/>
              </a:ext>
            </a:extLst>
          </p:cNvPr>
          <p:cNvSpPr>
            <a:spLocks noGrp="1"/>
          </p:cNvSpPr>
          <p:nvPr userDrawn="1">
            <p:ph sz="quarter" idx="11"/>
          </p:nvPr>
        </p:nvSpPr>
        <p:spPr>
          <a:xfrm>
            <a:off x="6322680" y="1527048"/>
            <a:ext cx="2864755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1CB721-FBCB-4DC7-9C2A-15C90E984F90}"/>
              </a:ext>
            </a:extLst>
          </p:cNvPr>
          <p:cNvSpPr/>
          <p:nvPr userDrawn="1"/>
        </p:nvSpPr>
        <p:spPr>
          <a:xfrm>
            <a:off x="426721" y="320040"/>
            <a:ext cx="11765280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9FDFB4D2-95C3-44FB-85E0-FB87B96D0DC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67061" y="384907"/>
            <a:ext cx="11765280" cy="406265"/>
          </a:xfrm>
        </p:spPr>
        <p:txBody>
          <a:bodyPr/>
          <a:lstStyle>
            <a:lvl1pPr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DDBDFD-39A6-0043-BAD4-065FAFF6A9DA}"/>
              </a:ext>
            </a:extLst>
          </p:cNvPr>
          <p:cNvSpPr/>
          <p:nvPr userDrawn="1"/>
        </p:nvSpPr>
        <p:spPr>
          <a:xfrm>
            <a:off x="314661" y="320040"/>
            <a:ext cx="152400" cy="51090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F20E070A-FF02-490F-91F7-767E82133AD8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849100" y="6636518"/>
            <a:ext cx="280401" cy="14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757D323C-D2DD-42C4-81D6-6224EE035EE4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9326918" y="1005840"/>
            <a:ext cx="2864755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Content Placeholder 5">
            <a:extLst>
              <a:ext uri="{FF2B5EF4-FFF2-40B4-BE49-F238E27FC236}">
                <a16:creationId xmlns:a16="http://schemas.microsoft.com/office/drawing/2014/main" id="{6D6262AB-5413-4C3B-B769-39B07A6E5626}"/>
              </a:ext>
            </a:extLst>
          </p:cNvPr>
          <p:cNvSpPr>
            <a:spLocks noGrp="1"/>
          </p:cNvSpPr>
          <p:nvPr userDrawn="1">
            <p:ph sz="quarter" idx="13"/>
          </p:nvPr>
        </p:nvSpPr>
        <p:spPr>
          <a:xfrm>
            <a:off x="9326918" y="1527048"/>
            <a:ext cx="2864755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9FA5920-8F8E-4860-872E-2CA4CDDC3B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99" y="6318074"/>
            <a:ext cx="1517521" cy="41037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330713C-B6BE-44C7-BD3A-E89F9DA07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762033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3 section scienc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5187DF1-019D-4B29-80A4-491D910D6F8B}"/>
              </a:ext>
            </a:extLst>
          </p:cNvPr>
          <p:cNvGrpSpPr/>
          <p:nvPr userDrawn="1"/>
        </p:nvGrpSpPr>
        <p:grpSpPr>
          <a:xfrm>
            <a:off x="304800" y="948037"/>
            <a:ext cx="11887199" cy="5688482"/>
            <a:chOff x="274318" y="948037"/>
            <a:chExt cx="11917681" cy="568848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DC80716-D7F2-40BD-B894-87B7C5521D93}"/>
                </a:ext>
              </a:extLst>
            </p:cNvPr>
            <p:cNvSpPr/>
            <p:nvPr userDrawn="1"/>
          </p:nvSpPr>
          <p:spPr>
            <a:xfrm>
              <a:off x="274318" y="1376098"/>
              <a:ext cx="3848089" cy="5260421"/>
            </a:xfrm>
            <a:prstGeom prst="rect">
              <a:avLst/>
            </a:prstGeom>
            <a:gradFill flip="none" rotWithShape="1">
              <a:gsLst>
                <a:gs pos="28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D431D86-B4F2-4178-9479-C223044E67E1}"/>
                </a:ext>
              </a:extLst>
            </p:cNvPr>
            <p:cNvSpPr/>
            <p:nvPr userDrawn="1"/>
          </p:nvSpPr>
          <p:spPr>
            <a:xfrm>
              <a:off x="274319" y="948037"/>
              <a:ext cx="3848089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772E6C0-3363-4678-BD7B-839981CFEC1B}"/>
                </a:ext>
              </a:extLst>
            </p:cNvPr>
            <p:cNvSpPr/>
            <p:nvPr userDrawn="1"/>
          </p:nvSpPr>
          <p:spPr>
            <a:xfrm>
              <a:off x="4309114" y="1376098"/>
              <a:ext cx="3848089" cy="5260421"/>
            </a:xfrm>
            <a:prstGeom prst="rect">
              <a:avLst/>
            </a:prstGeom>
            <a:gradFill flip="none" rotWithShape="1">
              <a:gsLst>
                <a:gs pos="28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881C044-83B1-4BEC-A2A0-51CA4BF72CE4}"/>
                </a:ext>
              </a:extLst>
            </p:cNvPr>
            <p:cNvSpPr/>
            <p:nvPr userDrawn="1"/>
          </p:nvSpPr>
          <p:spPr>
            <a:xfrm>
              <a:off x="4309114" y="948037"/>
              <a:ext cx="3848089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04C995C-9C57-406C-A69D-7613F8F47165}"/>
                </a:ext>
              </a:extLst>
            </p:cNvPr>
            <p:cNvSpPr/>
            <p:nvPr userDrawn="1"/>
          </p:nvSpPr>
          <p:spPr>
            <a:xfrm>
              <a:off x="8343909" y="1376098"/>
              <a:ext cx="3848089" cy="5260421"/>
            </a:xfrm>
            <a:prstGeom prst="rect">
              <a:avLst/>
            </a:prstGeom>
            <a:gradFill flip="none" rotWithShape="1">
              <a:gsLst>
                <a:gs pos="28000">
                  <a:schemeClr val="bg1">
                    <a:lumMod val="95000"/>
                  </a:schemeClr>
                </a:gs>
                <a:gs pos="0">
                  <a:schemeClr val="bg2">
                    <a:alpha val="0"/>
                  </a:schemeClr>
                </a:gs>
                <a:gs pos="100000">
                  <a:srgbClr val="CFCFCF"/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526A7F5-6E08-49A4-A894-85B35B49A075}"/>
                </a:ext>
              </a:extLst>
            </p:cNvPr>
            <p:cNvSpPr/>
            <p:nvPr userDrawn="1"/>
          </p:nvSpPr>
          <p:spPr>
            <a:xfrm>
              <a:off x="8343910" y="948037"/>
              <a:ext cx="3848089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568B759-9EAF-4F57-B09C-A71D9D5B516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93774" y="1005840"/>
            <a:ext cx="3811425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2AD586E-7375-402D-9BA8-7C07EB8240E8}"/>
              </a:ext>
            </a:extLst>
          </p:cNvPr>
          <p:cNvSpPr>
            <a:spLocks noGrp="1"/>
          </p:cNvSpPr>
          <p:nvPr userDrawn="1">
            <p:ph sz="half" idx="2"/>
          </p:nvPr>
        </p:nvSpPr>
        <p:spPr>
          <a:xfrm>
            <a:off x="293774" y="1527048"/>
            <a:ext cx="3811427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A49DFE2-905F-42AB-9CE1-CCCD2BB9576B}"/>
              </a:ext>
            </a:extLst>
          </p:cNvPr>
          <p:cNvSpPr>
            <a:spLocks noGrp="1"/>
          </p:cNvSpPr>
          <p:nvPr userDrawn="1">
            <p:ph type="body" sz="quarter" idx="3"/>
          </p:nvPr>
        </p:nvSpPr>
        <p:spPr>
          <a:xfrm>
            <a:off x="4327997" y="1005840"/>
            <a:ext cx="3829206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AF1555CB-15BC-4181-B741-965A19E6BA91}"/>
              </a:ext>
            </a:extLst>
          </p:cNvPr>
          <p:cNvSpPr>
            <a:spLocks noGrp="1"/>
          </p:cNvSpPr>
          <p:nvPr userDrawn="1">
            <p:ph sz="quarter" idx="4"/>
          </p:nvPr>
        </p:nvSpPr>
        <p:spPr>
          <a:xfrm>
            <a:off x="4327997" y="1527048"/>
            <a:ext cx="3829206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1FF3A3E-474D-4F1F-9B01-4428215B857D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8370962" y="1005840"/>
            <a:ext cx="3815817" cy="370258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EDB166DE-69D8-4E82-A304-FF11CEBD23D7}"/>
              </a:ext>
            </a:extLst>
          </p:cNvPr>
          <p:cNvSpPr>
            <a:spLocks noGrp="1"/>
          </p:cNvSpPr>
          <p:nvPr userDrawn="1">
            <p:ph sz="quarter" idx="11"/>
          </p:nvPr>
        </p:nvSpPr>
        <p:spPr>
          <a:xfrm>
            <a:off x="8370962" y="1527048"/>
            <a:ext cx="3815817" cy="5010912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1CB721-FBCB-4DC7-9C2A-15C90E984F90}"/>
              </a:ext>
            </a:extLst>
          </p:cNvPr>
          <p:cNvSpPr/>
          <p:nvPr userDrawn="1"/>
        </p:nvSpPr>
        <p:spPr>
          <a:xfrm>
            <a:off x="426721" y="320040"/>
            <a:ext cx="11765280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9FDFB4D2-95C3-44FB-85E0-FB87B96D0DC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57200" y="371051"/>
            <a:ext cx="11752438" cy="401224"/>
          </a:xfrm>
        </p:spPr>
        <p:txBody>
          <a:bodyPr/>
          <a:lstStyle>
            <a:lvl1pPr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DDBDFD-39A6-0043-BAD4-065FAFF6A9DA}"/>
              </a:ext>
            </a:extLst>
          </p:cNvPr>
          <p:cNvSpPr/>
          <p:nvPr userDrawn="1"/>
        </p:nvSpPr>
        <p:spPr>
          <a:xfrm>
            <a:off x="304800" y="320040"/>
            <a:ext cx="152400" cy="51090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F20E070A-FF02-490F-91F7-767E82133AD8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849100" y="6636518"/>
            <a:ext cx="280401" cy="14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9FA5920-8F8E-4860-872E-2CA4CDDC3B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99" y="6318074"/>
            <a:ext cx="1517521" cy="41037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330713C-B6BE-44C7-BD3A-E89F9DA07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786235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Question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A440C9B-5899-407D-BC65-8B8988B0C2A4}"/>
              </a:ext>
            </a:extLst>
          </p:cNvPr>
          <p:cNvGrpSpPr/>
          <p:nvPr userDrawn="1"/>
        </p:nvGrpSpPr>
        <p:grpSpPr>
          <a:xfrm>
            <a:off x="308368" y="320039"/>
            <a:ext cx="11883633" cy="919959"/>
            <a:chOff x="308368" y="320040"/>
            <a:chExt cx="11883633" cy="51090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A1CB721-FBCB-4DC7-9C2A-15C90E984F90}"/>
                </a:ext>
              </a:extLst>
            </p:cNvPr>
            <p:cNvSpPr/>
            <p:nvPr userDrawn="1"/>
          </p:nvSpPr>
          <p:spPr>
            <a:xfrm>
              <a:off x="426721" y="320040"/>
              <a:ext cx="11765280" cy="510909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CDDBDFD-39A6-0043-BAD4-065FAFF6A9DA}"/>
                </a:ext>
              </a:extLst>
            </p:cNvPr>
            <p:cNvSpPr/>
            <p:nvPr userDrawn="1"/>
          </p:nvSpPr>
          <p:spPr>
            <a:xfrm>
              <a:off x="308368" y="320040"/>
              <a:ext cx="152400" cy="5109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1DC80716-D7F2-40BD-B894-87B7C5521D93}"/>
              </a:ext>
            </a:extLst>
          </p:cNvPr>
          <p:cNvSpPr/>
          <p:nvPr userDrawn="1"/>
        </p:nvSpPr>
        <p:spPr>
          <a:xfrm>
            <a:off x="304800" y="1384275"/>
            <a:ext cx="11887200" cy="5252245"/>
          </a:xfrm>
          <a:prstGeom prst="rect">
            <a:avLst/>
          </a:prstGeom>
          <a:gradFill flip="none" rotWithShape="1">
            <a:gsLst>
              <a:gs pos="28000">
                <a:schemeClr val="bg1">
                  <a:lumMod val="95000"/>
                </a:schemeClr>
              </a:gs>
              <a:gs pos="0">
                <a:schemeClr val="bg2">
                  <a:alpha val="0"/>
                </a:schemeClr>
              </a:gs>
              <a:gs pos="100000">
                <a:srgbClr val="CFCFCF"/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2AD586E-7375-402D-9BA8-7C07EB8240E8}"/>
              </a:ext>
            </a:extLst>
          </p:cNvPr>
          <p:cNvSpPr>
            <a:spLocks noGrp="1"/>
          </p:cNvSpPr>
          <p:nvPr userDrawn="1">
            <p:ph sz="half" idx="2"/>
          </p:nvPr>
        </p:nvSpPr>
        <p:spPr>
          <a:xfrm>
            <a:off x="426719" y="1467134"/>
            <a:ext cx="11750331" cy="5070826"/>
          </a:xfrm>
          <a:ln w="12700">
            <a:noFill/>
          </a:ln>
        </p:spPr>
        <p:txBody>
          <a:bodyPr tIns="45720" bIns="9144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482725" indent="-222250"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9FDFB4D2-95C3-44FB-85E0-FB87B96D0DC8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60768" y="320040"/>
            <a:ext cx="11716282" cy="905234"/>
          </a:xfrm>
        </p:spPr>
        <p:txBody>
          <a:bodyPr anchor="ctr"/>
          <a:lstStyle>
            <a:lvl1pPr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F20E070A-FF02-490F-91F7-767E82133AD8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849100" y="6636518"/>
            <a:ext cx="280401" cy="14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bg1">
                    <a:lumMod val="65000"/>
                  </a:schemeClr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9FA5920-8F8E-4860-872E-2CA4CDDC3B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99" y="6318074"/>
            <a:ext cx="1517521" cy="41037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330713C-B6BE-44C7-BD3A-E89F9DA07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8098771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975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94833" y="233022"/>
            <a:ext cx="11654267" cy="90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4833" y="1449473"/>
            <a:ext cx="11654267" cy="460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 flipH="1">
            <a:off x="11848362" y="6588336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b="1" smtClean="0">
                <a:solidFill>
                  <a:schemeClr val="bg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b="1" dirty="0">
              <a:solidFill>
                <a:schemeClr val="bg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Rectangle 256">
            <a:extLst>
              <a:ext uri="{FF2B5EF4-FFF2-40B4-BE49-F238E27FC236}">
                <a16:creationId xmlns:a16="http://schemas.microsoft.com/office/drawing/2014/main" id="{323F2AC7-81B7-4181-8965-07F2D3F8B684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97917" y="65731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  <a:cs typeface="Arial" pitchFamily="34" charset="0"/>
              </a:rPr>
              <a:t>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D6DE45-8FAB-4A30-B928-C1E44BA13091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99" y="6318074"/>
            <a:ext cx="1517521" cy="4103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F8E338-5546-49FD-9045-793529472D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81908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83" r:id="rId2"/>
    <p:sldLayoutId id="2147483769" r:id="rId3"/>
    <p:sldLayoutId id="2147483770" r:id="rId4"/>
    <p:sldLayoutId id="2147483771" r:id="rId5"/>
    <p:sldLayoutId id="2147483773" r:id="rId6"/>
    <p:sldLayoutId id="2147483774" r:id="rId7"/>
    <p:sldLayoutId id="2147483775" r:id="rId8"/>
    <p:sldLayoutId id="2147483776" r:id="rId9"/>
    <p:sldLayoutId id="2147483780" r:id="rId10"/>
    <p:sldLayoutId id="2147483781" r:id="rId11"/>
    <p:sldLayoutId id="2147483782" r:id="rId12"/>
    <p:sldLayoutId id="2147483784" r:id="rId13"/>
    <p:sldLayoutId id="2147483785" r:id="rId14"/>
    <p:sldLayoutId id="2147483787" r:id="rId15"/>
    <p:sldLayoutId id="2147483803" r:id="rId16"/>
    <p:sldLayoutId id="2147483806" r:id="rId17"/>
    <p:sldLayoutId id="2147483807" r:id="rId18"/>
    <p:sldLayoutId id="2147483808" r:id="rId19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4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588" indent="-17303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Font typeface="Arial" charset="0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482725" indent="-22225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1"/>
        </a:buClr>
        <a:buFont typeface="Arial" charset="0"/>
        <a:buChar char="»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3" orient="horz" pos="2160" userDrawn="1">
          <p15:clr>
            <a:srgbClr val="F26B43"/>
          </p15:clr>
        </p15:guide>
        <p15:guide id="4" pos="192" userDrawn="1">
          <p15:clr>
            <a:srgbClr val="F26B43"/>
          </p15:clr>
        </p15:guide>
        <p15:guide id="5" pos="7464" userDrawn="1">
          <p15:clr>
            <a:srgbClr val="F26B43"/>
          </p15:clr>
        </p15:guide>
        <p15:guide id="6" orient="horz" pos="192" userDrawn="1">
          <p15:clr>
            <a:srgbClr val="F26B43"/>
          </p15:clr>
        </p15:guide>
        <p15:guide id="8" orient="horz" pos="912" userDrawn="1">
          <p15:clr>
            <a:srgbClr val="F26B43"/>
          </p15:clr>
        </p15:guide>
        <p15:guide id="9" orient="horz" pos="72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94833" y="233022"/>
            <a:ext cx="11654267" cy="90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4833" y="1449473"/>
            <a:ext cx="11654267" cy="460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 flipH="1">
            <a:off x="11848362" y="6588336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b="1" smtClean="0">
                <a:solidFill>
                  <a:schemeClr val="bg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b="1" dirty="0">
              <a:solidFill>
                <a:schemeClr val="bg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Rectangle 256">
            <a:extLst>
              <a:ext uri="{FF2B5EF4-FFF2-40B4-BE49-F238E27FC236}">
                <a16:creationId xmlns:a16="http://schemas.microsoft.com/office/drawing/2014/main" id="{323F2AC7-81B7-4181-8965-07F2D3F8B684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97917" y="65731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  <a:cs typeface="Arial" pitchFamily="34" charset="0"/>
              </a:rPr>
              <a:t>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D6DE45-8FAB-4A30-B928-C1E44BA1309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99" y="6318074"/>
            <a:ext cx="1517521" cy="4103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F8E338-5546-49FD-9045-793529472D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98890" r="25122" b="450"/>
          <a:stretch/>
        </p:blipFill>
        <p:spPr>
          <a:xfrm>
            <a:off x="0" y="6812281"/>
            <a:ext cx="12192000" cy="4571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37817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2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4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588" indent="-17303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Font typeface="Arial" charset="0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482725" indent="-22225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1"/>
        </a:buClr>
        <a:buFont typeface="Arial" charset="0"/>
        <a:buChar char="»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pos="192">
          <p15:clr>
            <a:srgbClr val="F26B43"/>
          </p15:clr>
        </p15:guide>
        <p15:guide id="5" pos="7464">
          <p15:clr>
            <a:srgbClr val="F26B43"/>
          </p15:clr>
        </p15:guide>
        <p15:guide id="6" orient="horz" pos="192">
          <p15:clr>
            <a:srgbClr val="F26B43"/>
          </p15:clr>
        </p15:guide>
        <p15:guide id="8" orient="horz" pos="912">
          <p15:clr>
            <a:srgbClr val="F26B43"/>
          </p15:clr>
        </p15:guide>
        <p15:guide id="9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pn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6" Type="http://schemas.microsoft.com/office/2007/relationships/hdphoto" Target="../media/hdphoto3.wdp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5" Type="http://schemas.openxmlformats.org/officeDocument/2006/relationships/image" Target="../media/image22.png"/><Relationship Id="rId10" Type="http://schemas.openxmlformats.org/officeDocument/2006/relationships/image" Target="../media/image17.jpeg"/><Relationship Id="rId4" Type="http://schemas.openxmlformats.org/officeDocument/2006/relationships/image" Target="../media/image11.jpg"/><Relationship Id="rId9" Type="http://schemas.openxmlformats.org/officeDocument/2006/relationships/image" Target="../media/image16.jpe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tiff"/><Relationship Id="rId5" Type="http://schemas.openxmlformats.org/officeDocument/2006/relationships/image" Target="../media/image30.tiff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1402.3809" TargetMode="Externa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collegeville.github.io/sc-reproducibility/" TargetMode="Externa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png"/><Relationship Id="rId5" Type="http://schemas.openxmlformats.org/officeDocument/2006/relationships/hyperlink" Target="https://github.com/ginkgo-project/ginkgo" TargetMode="Externa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xsdk.info/policie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83649" y="1465551"/>
            <a:ext cx="10024702" cy="1030930"/>
          </a:xfrm>
        </p:spPr>
        <p:txBody>
          <a:bodyPr/>
          <a:lstStyle/>
          <a:p>
            <a:r>
              <a:rPr lang="en-US" dirty="0"/>
              <a:t>Accelerated Sparse Linear Algebra: Emerging Challenges and Capabilities for Numerical Algorithms and Software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944551" y="3658286"/>
            <a:ext cx="9364001" cy="28553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Michael A. Heroux</a:t>
            </a:r>
          </a:p>
          <a:p>
            <a:pPr>
              <a:spcBef>
                <a:spcPts val="0"/>
              </a:spcBef>
            </a:pPr>
            <a:r>
              <a:rPr lang="en-US" dirty="0"/>
              <a:t>Director of Software Technology, Exascale Computing Project</a:t>
            </a:r>
            <a:br>
              <a:rPr lang="en-US" dirty="0"/>
            </a:br>
            <a:r>
              <a:rPr lang="en-US" dirty="0"/>
              <a:t>Senior Scientist, Sandia National Laboratories</a:t>
            </a:r>
          </a:p>
          <a:p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Numerical algorithms for </a:t>
            </a:r>
            <a:r>
              <a:rPr lang="en-US" dirty="0" err="1"/>
              <a:t>highperformance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computational science</a:t>
            </a:r>
          </a:p>
          <a:p>
            <a:pPr>
              <a:spcBef>
                <a:spcPts val="0"/>
              </a:spcBef>
            </a:pPr>
            <a:r>
              <a:rPr lang="en-US" dirty="0"/>
              <a:t>London, UK</a:t>
            </a:r>
          </a:p>
          <a:p>
            <a:pPr>
              <a:spcBef>
                <a:spcPts val="0"/>
              </a:spcBef>
            </a:pPr>
            <a:r>
              <a:rPr lang="en-US" dirty="0"/>
              <a:t>April 9, 2019</a:t>
            </a:r>
          </a:p>
        </p:txBody>
      </p:sp>
    </p:spTree>
    <p:extLst>
      <p:ext uri="{BB962C8B-B14F-4D97-AF65-F5344CB8AC3E}">
        <p14:creationId xmlns:p14="http://schemas.microsoft.com/office/powerpoint/2010/main" val="431720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64" y="18486"/>
            <a:ext cx="11521441" cy="914400"/>
          </a:xfrm>
        </p:spPr>
        <p:txBody>
          <a:bodyPr/>
          <a:lstStyle/>
          <a:p>
            <a:r>
              <a:rPr lang="en-US" dirty="0"/>
              <a:t>The three technical areas in ECP have the necessary components to address these challenges and meet national goals</a:t>
            </a:r>
          </a:p>
        </p:txBody>
      </p:sp>
      <p:sp>
        <p:nvSpPr>
          <p:cNvPr id="33" name="Freeform 19"/>
          <p:cNvSpPr>
            <a:spLocks/>
          </p:cNvSpPr>
          <p:nvPr/>
        </p:nvSpPr>
        <p:spPr bwMode="auto">
          <a:xfrm rot="5400000">
            <a:off x="4120896" y="1103442"/>
            <a:ext cx="497183" cy="3189310"/>
          </a:xfrm>
          <a:custGeom>
            <a:avLst/>
            <a:gdLst>
              <a:gd name="T0" fmla="*/ 0 w 992"/>
              <a:gd name="T1" fmla="*/ 0 h 1008"/>
              <a:gd name="T2" fmla="*/ 1574800 w 992"/>
              <a:gd name="T3" fmla="*/ 536575 h 1008"/>
              <a:gd name="T4" fmla="*/ 1574800 w 992"/>
              <a:gd name="T5" fmla="*/ 1600200 h 1008"/>
              <a:gd name="T6" fmla="*/ 0 w 992"/>
              <a:gd name="T7" fmla="*/ 0 h 10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2" h="1008">
                <a:moveTo>
                  <a:pt x="0" y="0"/>
                </a:moveTo>
                <a:lnTo>
                  <a:pt x="992" y="338"/>
                </a:lnTo>
                <a:lnTo>
                  <a:pt x="992" y="100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3000">
                <a:schemeClr val="accent1"/>
              </a:gs>
              <a:gs pos="0">
                <a:schemeClr val="bg1">
                  <a:alpha val="0"/>
                </a:schemeClr>
              </a:gs>
            </a:gsLst>
            <a:lin ang="600000" scaled="0"/>
          </a:gra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124" tIns="41061" rIns="82124" bIns="41061" anchor="ctr"/>
          <a:lstStyle/>
          <a:p>
            <a:pPr algn="ctr" defTabSz="814388">
              <a:lnSpc>
                <a:spcPct val="90000"/>
              </a:lnSpc>
            </a:pPr>
            <a:endParaRPr lang="en-US">
              <a:cs typeface="+mn-cs"/>
            </a:endParaRPr>
          </a:p>
        </p:txBody>
      </p:sp>
      <p:sp>
        <p:nvSpPr>
          <p:cNvPr id="34" name="Freeform 20"/>
          <p:cNvSpPr>
            <a:spLocks/>
          </p:cNvSpPr>
          <p:nvPr/>
        </p:nvSpPr>
        <p:spPr bwMode="auto">
          <a:xfrm rot="5400000">
            <a:off x="7270663" y="1101859"/>
            <a:ext cx="497183" cy="3192480"/>
          </a:xfrm>
          <a:custGeom>
            <a:avLst/>
            <a:gdLst>
              <a:gd name="T0" fmla="*/ 0 w 992"/>
              <a:gd name="T1" fmla="*/ 1601788 h 1009"/>
              <a:gd name="T2" fmla="*/ 1574800 w 992"/>
              <a:gd name="T3" fmla="*/ 0 h 1009"/>
              <a:gd name="T4" fmla="*/ 1574800 w 992"/>
              <a:gd name="T5" fmla="*/ 1068388 h 1009"/>
              <a:gd name="T6" fmla="*/ 0 w 992"/>
              <a:gd name="T7" fmla="*/ 1601788 h 100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2" h="1009">
                <a:moveTo>
                  <a:pt x="0" y="1009"/>
                </a:moveTo>
                <a:lnTo>
                  <a:pt x="992" y="0"/>
                </a:lnTo>
                <a:lnTo>
                  <a:pt x="992" y="673"/>
                </a:lnTo>
                <a:lnTo>
                  <a:pt x="0" y="1009"/>
                </a:lnTo>
                <a:close/>
              </a:path>
            </a:pathLst>
          </a:custGeom>
          <a:gradFill flip="none" rotWithShape="1">
            <a:gsLst>
              <a:gs pos="71000">
                <a:schemeClr val="accent5">
                  <a:alpha val="43000"/>
                </a:schemeClr>
              </a:gs>
              <a:gs pos="22000">
                <a:schemeClr val="bg1">
                  <a:alpha val="59000"/>
                </a:schemeClr>
              </a:gs>
            </a:gsLst>
            <a:lin ang="21000000" scaled="0"/>
            <a:tileRect/>
          </a:gra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124" tIns="41061" rIns="82124" bIns="41061" anchor="ctr"/>
          <a:lstStyle/>
          <a:p>
            <a:pPr algn="ctr" defTabSz="814388">
              <a:lnSpc>
                <a:spcPct val="90000"/>
              </a:lnSpc>
            </a:pPr>
            <a:endParaRPr lang="en-US">
              <a:cs typeface="+mn-cs"/>
            </a:endParaRPr>
          </a:p>
        </p:txBody>
      </p:sp>
      <p:sp>
        <p:nvSpPr>
          <p:cNvPr id="35" name="Freeform 24"/>
          <p:cNvSpPr>
            <a:spLocks/>
          </p:cNvSpPr>
          <p:nvPr/>
        </p:nvSpPr>
        <p:spPr bwMode="auto">
          <a:xfrm rot="5400000">
            <a:off x="5687082" y="1631829"/>
            <a:ext cx="497183" cy="2132538"/>
          </a:xfrm>
          <a:custGeom>
            <a:avLst/>
            <a:gdLst>
              <a:gd name="T0" fmla="*/ 0 w 992"/>
              <a:gd name="T1" fmla="*/ 533400 h 674"/>
              <a:gd name="T2" fmla="*/ 1574800 w 992"/>
              <a:gd name="T3" fmla="*/ 0 h 674"/>
              <a:gd name="T4" fmla="*/ 1574800 w 992"/>
              <a:gd name="T5" fmla="*/ 1069975 h 674"/>
              <a:gd name="T6" fmla="*/ 0 w 992"/>
              <a:gd name="T7" fmla="*/ 533400 h 6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2" h="674">
                <a:moveTo>
                  <a:pt x="0" y="336"/>
                </a:moveTo>
                <a:lnTo>
                  <a:pt x="992" y="0"/>
                </a:lnTo>
                <a:lnTo>
                  <a:pt x="992" y="674"/>
                </a:lnTo>
                <a:lnTo>
                  <a:pt x="0" y="336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/>
              </a:gs>
              <a:gs pos="0">
                <a:schemeClr val="bg1">
                  <a:alpha val="8000"/>
                </a:schemeClr>
              </a:gs>
            </a:gsLst>
            <a:lin ang="0" scaled="0"/>
            <a:tileRect/>
          </a:gra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124" tIns="41061" rIns="82124" bIns="41061" anchor="ctr"/>
          <a:lstStyle/>
          <a:p>
            <a:pPr algn="ctr" defTabSz="814388">
              <a:lnSpc>
                <a:spcPct val="90000"/>
              </a:lnSpc>
            </a:pPr>
            <a:endParaRPr lang="en-US">
              <a:cs typeface="+mn-cs"/>
            </a:endParaRPr>
          </a:p>
        </p:txBody>
      </p:sp>
      <p:sp>
        <p:nvSpPr>
          <p:cNvPr id="36" name="Freeform 25"/>
          <p:cNvSpPr>
            <a:spLocks/>
          </p:cNvSpPr>
          <p:nvPr/>
        </p:nvSpPr>
        <p:spPr bwMode="auto">
          <a:xfrm rot="5400000">
            <a:off x="8325859" y="37172"/>
            <a:ext cx="497183" cy="5321853"/>
          </a:xfrm>
          <a:custGeom>
            <a:avLst/>
            <a:gdLst>
              <a:gd name="T0" fmla="*/ 0 w 992"/>
              <a:gd name="T1" fmla="*/ 2670175 h 1682"/>
              <a:gd name="T2" fmla="*/ 1574800 w 992"/>
              <a:gd name="T3" fmla="*/ 0 h 1682"/>
              <a:gd name="T4" fmla="*/ 1574800 w 992"/>
              <a:gd name="T5" fmla="*/ 1068388 h 1682"/>
              <a:gd name="T6" fmla="*/ 0 w 992"/>
              <a:gd name="T7" fmla="*/ 2670175 h 168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2" h="1682">
                <a:moveTo>
                  <a:pt x="0" y="1682"/>
                </a:moveTo>
                <a:lnTo>
                  <a:pt x="992" y="0"/>
                </a:lnTo>
                <a:lnTo>
                  <a:pt x="992" y="673"/>
                </a:lnTo>
                <a:lnTo>
                  <a:pt x="0" y="1682"/>
                </a:lnTo>
                <a:close/>
              </a:path>
            </a:pathLst>
          </a:custGeom>
          <a:gradFill flip="none" rotWithShape="1">
            <a:gsLst>
              <a:gs pos="68000">
                <a:schemeClr val="bg1">
                  <a:lumMod val="50000"/>
                  <a:alpha val="86000"/>
                </a:schemeClr>
              </a:gs>
              <a:gs pos="8228">
                <a:schemeClr val="bg1">
                  <a:alpha val="59000"/>
                </a:schemeClr>
              </a:gs>
            </a:gsLst>
            <a:lin ang="16200000" scaled="1"/>
            <a:tileRect/>
          </a:gra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124" tIns="41061" rIns="82124" bIns="41061" anchor="ctr"/>
          <a:lstStyle/>
          <a:p>
            <a:pPr algn="ctr" defTabSz="814388">
              <a:lnSpc>
                <a:spcPct val="90000"/>
              </a:lnSpc>
            </a:pPr>
            <a:endParaRPr lang="en-US">
              <a:cs typeface="+mn-cs"/>
            </a:endParaRPr>
          </a:p>
        </p:txBody>
      </p:sp>
      <p:sp>
        <p:nvSpPr>
          <p:cNvPr id="37" name="Freeform 22"/>
          <p:cNvSpPr>
            <a:spLocks/>
          </p:cNvSpPr>
          <p:nvPr/>
        </p:nvSpPr>
        <p:spPr bwMode="auto">
          <a:xfrm rot="5400000">
            <a:off x="3054986" y="37172"/>
            <a:ext cx="497183" cy="5321853"/>
          </a:xfrm>
          <a:custGeom>
            <a:avLst/>
            <a:gdLst>
              <a:gd name="T0" fmla="*/ 0 w 992"/>
              <a:gd name="T1" fmla="*/ 0 h 1682"/>
              <a:gd name="T2" fmla="*/ 992 w 992"/>
              <a:gd name="T3" fmla="*/ 1008 h 1682"/>
              <a:gd name="T4" fmla="*/ 992 w 992"/>
              <a:gd name="T5" fmla="*/ 1682 h 1682"/>
              <a:gd name="T6" fmla="*/ 489 w 992"/>
              <a:gd name="T7" fmla="*/ 829 h 1682"/>
              <a:gd name="T8" fmla="*/ 0 w 992"/>
              <a:gd name="T9" fmla="*/ 0 h 1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2" h="1682">
                <a:moveTo>
                  <a:pt x="0" y="0"/>
                </a:moveTo>
                <a:lnTo>
                  <a:pt x="992" y="1008"/>
                </a:lnTo>
                <a:lnTo>
                  <a:pt x="992" y="1682"/>
                </a:lnTo>
                <a:lnTo>
                  <a:pt x="489" y="82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59000">
                <a:srgbClr val="85B953"/>
              </a:gs>
              <a:gs pos="100000">
                <a:schemeClr val="accent2"/>
              </a:gs>
              <a:gs pos="0">
                <a:schemeClr val="bg1">
                  <a:alpha val="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124" tIns="41061" rIns="82124" bIns="41061" anchor="ctr"/>
          <a:lstStyle/>
          <a:p>
            <a:pPr algn="ctr" defTabSz="814388">
              <a:lnSpc>
                <a:spcPct val="90000"/>
              </a:lnSpc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38" name="Frame 37"/>
          <p:cNvSpPr/>
          <p:nvPr/>
        </p:nvSpPr>
        <p:spPr>
          <a:xfrm>
            <a:off x="338263" y="2243092"/>
            <a:ext cx="11194818" cy="2153275"/>
          </a:xfrm>
          <a:prstGeom prst="frame">
            <a:avLst>
              <a:gd name="adj1" fmla="val 6165"/>
            </a:avLst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47121" y="2927604"/>
            <a:ext cx="3258794" cy="58849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Application Development (AD)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61171" y="2946688"/>
            <a:ext cx="3468083" cy="588496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Software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Technology (ST)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807902" y="2946688"/>
            <a:ext cx="3382380" cy="588496"/>
          </a:xfrm>
          <a:prstGeom prst="rect">
            <a:avLst/>
          </a:prstGeom>
          <a:solidFill>
            <a:schemeClr val="accent4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Hardware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and Integration (HI)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836299" y="776005"/>
            <a:ext cx="10262371" cy="1661728"/>
            <a:chOff x="1398780" y="1086833"/>
            <a:chExt cx="6349815" cy="1766386"/>
          </a:xfrm>
        </p:grpSpPr>
        <p:sp>
          <p:nvSpPr>
            <p:cNvPr id="44" name="Line 19"/>
            <p:cNvSpPr>
              <a:spLocks noChangeShapeType="1"/>
            </p:cNvSpPr>
            <p:nvPr/>
          </p:nvSpPr>
          <p:spPr bwMode="auto">
            <a:xfrm rot="5400000">
              <a:off x="7367142" y="2504916"/>
              <a:ext cx="0" cy="0"/>
            </a:xfrm>
            <a:prstGeom prst="line">
              <a:avLst/>
            </a:prstGeom>
            <a:gradFill flip="none" rotWithShape="1">
              <a:gsLst>
                <a:gs pos="79980">
                  <a:srgbClr val="127F9A"/>
                </a:gs>
                <a:gs pos="27000">
                  <a:srgbClr val="3589BC"/>
                </a:gs>
                <a:gs pos="1000">
                  <a:schemeClr val="accent3"/>
                </a:gs>
                <a:gs pos="100000">
                  <a:srgbClr val="0199A1"/>
                </a:gs>
                <a:gs pos="56000">
                  <a:schemeClr val="accent1"/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5" name="Line 20"/>
            <p:cNvSpPr>
              <a:spLocks noChangeShapeType="1"/>
            </p:cNvSpPr>
            <p:nvPr/>
          </p:nvSpPr>
          <p:spPr bwMode="auto">
            <a:xfrm rot="5400000">
              <a:off x="7367142" y="2504916"/>
              <a:ext cx="0" cy="0"/>
            </a:xfrm>
            <a:prstGeom prst="line">
              <a:avLst/>
            </a:prstGeom>
            <a:gradFill flip="none" rotWithShape="1">
              <a:gsLst>
                <a:gs pos="79980">
                  <a:srgbClr val="127F9A"/>
                </a:gs>
                <a:gs pos="27000">
                  <a:srgbClr val="3589BC"/>
                </a:gs>
                <a:gs pos="1000">
                  <a:schemeClr val="accent3"/>
                </a:gs>
                <a:gs pos="100000">
                  <a:srgbClr val="0199A1"/>
                </a:gs>
                <a:gs pos="56000">
                  <a:schemeClr val="accent1"/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6" name="Freeform 21"/>
            <p:cNvSpPr>
              <a:spLocks/>
            </p:cNvSpPr>
            <p:nvPr/>
          </p:nvSpPr>
          <p:spPr bwMode="auto">
            <a:xfrm rot="5400000">
              <a:off x="5762679" y="1277385"/>
              <a:ext cx="348303" cy="2803363"/>
            </a:xfrm>
            <a:custGeom>
              <a:avLst/>
              <a:gdLst>
                <a:gd name="T0" fmla="*/ 1571625 w 990"/>
                <a:gd name="T1" fmla="*/ 1781175 h 1122"/>
                <a:gd name="T2" fmla="*/ 1571625 w 990"/>
                <a:gd name="T3" fmla="*/ 1781175 h 1122"/>
                <a:gd name="T4" fmla="*/ 0 w 990"/>
                <a:gd name="T5" fmla="*/ 892175 h 1122"/>
                <a:gd name="T6" fmla="*/ 0 w 990"/>
                <a:gd name="T7" fmla="*/ 0 h 1122"/>
                <a:gd name="T8" fmla="*/ 1571625 w 990"/>
                <a:gd name="T9" fmla="*/ 1781175 h 1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1122">
                  <a:moveTo>
                    <a:pt x="990" y="1122"/>
                  </a:moveTo>
                  <a:lnTo>
                    <a:pt x="990" y="1122"/>
                  </a:lnTo>
                  <a:lnTo>
                    <a:pt x="0" y="562"/>
                  </a:lnTo>
                  <a:lnTo>
                    <a:pt x="0" y="0"/>
                  </a:lnTo>
                  <a:lnTo>
                    <a:pt x="990" y="1122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60000"/>
                    <a:lumOff val="40000"/>
                    <a:alpha val="56000"/>
                  </a:schemeClr>
                </a:gs>
                <a:gs pos="0">
                  <a:srgbClr val="C5E7F7">
                    <a:alpha val="14000"/>
                  </a:srgbClr>
                </a:gs>
              </a:gsLst>
              <a:lin ang="10800000" scaled="0"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/>
            </a:p>
          </p:txBody>
        </p:sp>
        <p:sp>
          <p:nvSpPr>
            <p:cNvPr id="47" name="Freeform 22"/>
            <p:cNvSpPr>
              <a:spLocks/>
            </p:cNvSpPr>
            <p:nvPr/>
          </p:nvSpPr>
          <p:spPr bwMode="auto">
            <a:xfrm rot="5400000">
              <a:off x="3691712" y="1979813"/>
              <a:ext cx="348295" cy="1398516"/>
            </a:xfrm>
            <a:custGeom>
              <a:avLst/>
              <a:gdLst>
                <a:gd name="T0" fmla="*/ 1571625 w 990"/>
                <a:gd name="T1" fmla="*/ 0 h 560"/>
                <a:gd name="T2" fmla="*/ 1571625 w 990"/>
                <a:gd name="T3" fmla="*/ 0 h 560"/>
                <a:gd name="T4" fmla="*/ 1571625 w 990"/>
                <a:gd name="T5" fmla="*/ 0 h 560"/>
                <a:gd name="T6" fmla="*/ 0 w 990"/>
                <a:gd name="T7" fmla="*/ 889000 h 560"/>
                <a:gd name="T8" fmla="*/ 0 w 990"/>
                <a:gd name="T9" fmla="*/ 0 h 560"/>
                <a:gd name="T10" fmla="*/ 1571625 w 990"/>
                <a:gd name="T11" fmla="*/ 0 h 5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90" h="560">
                  <a:moveTo>
                    <a:pt x="990" y="0"/>
                  </a:moveTo>
                  <a:lnTo>
                    <a:pt x="990" y="0"/>
                  </a:lnTo>
                  <a:lnTo>
                    <a:pt x="0" y="560"/>
                  </a:lnTo>
                  <a:lnTo>
                    <a:pt x="0" y="0"/>
                  </a:lnTo>
                  <a:lnTo>
                    <a:pt x="990" y="0"/>
                  </a:lnTo>
                  <a:close/>
                </a:path>
              </a:pathLst>
            </a:custGeom>
            <a:gradFill flip="none" rotWithShape="1">
              <a:gsLst>
                <a:gs pos="73000">
                  <a:schemeClr val="accent3">
                    <a:lumMod val="60000"/>
                    <a:lumOff val="40000"/>
                    <a:alpha val="56000"/>
                  </a:schemeClr>
                </a:gs>
                <a:gs pos="0">
                  <a:srgbClr val="C5E7F7">
                    <a:alpha val="14000"/>
                  </a:srgbClr>
                </a:gs>
              </a:gsLst>
              <a:lin ang="10800000" scaled="0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 rot="5400000">
              <a:off x="5090220" y="1979803"/>
              <a:ext cx="348313" cy="1398516"/>
            </a:xfrm>
            <a:custGeom>
              <a:avLst/>
              <a:gdLst>
                <a:gd name="T0" fmla="*/ 1571625 w 990"/>
                <a:gd name="T1" fmla="*/ 889000 h 560"/>
                <a:gd name="T2" fmla="*/ 1571625 w 990"/>
                <a:gd name="T3" fmla="*/ 889000 h 560"/>
                <a:gd name="T4" fmla="*/ 0 w 990"/>
                <a:gd name="T5" fmla="*/ 889000 h 560"/>
                <a:gd name="T6" fmla="*/ 0 w 990"/>
                <a:gd name="T7" fmla="*/ 0 h 560"/>
                <a:gd name="T8" fmla="*/ 1571625 w 990"/>
                <a:gd name="T9" fmla="*/ 889000 h 5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560">
                  <a:moveTo>
                    <a:pt x="990" y="560"/>
                  </a:moveTo>
                  <a:lnTo>
                    <a:pt x="990" y="560"/>
                  </a:lnTo>
                  <a:lnTo>
                    <a:pt x="0" y="560"/>
                  </a:lnTo>
                  <a:lnTo>
                    <a:pt x="0" y="0"/>
                  </a:lnTo>
                  <a:lnTo>
                    <a:pt x="990" y="560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60000"/>
                    <a:lumOff val="40000"/>
                    <a:alpha val="56000"/>
                  </a:schemeClr>
                </a:gs>
                <a:gs pos="0">
                  <a:srgbClr val="C5E7F7">
                    <a:alpha val="14000"/>
                  </a:srgbClr>
                </a:gs>
              </a:gsLst>
              <a:lin ang="10800000" scaled="0"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/>
            </a:p>
          </p:txBody>
        </p:sp>
        <p:sp>
          <p:nvSpPr>
            <p:cNvPr id="49" name="Freeform 16"/>
            <p:cNvSpPr>
              <a:spLocks/>
            </p:cNvSpPr>
            <p:nvPr/>
          </p:nvSpPr>
          <p:spPr bwMode="auto">
            <a:xfrm rot="5400000">
              <a:off x="2994784" y="1277890"/>
              <a:ext cx="348295" cy="2802363"/>
            </a:xfrm>
            <a:custGeom>
              <a:avLst/>
              <a:gdLst>
                <a:gd name="T0" fmla="*/ 1571625 w 990"/>
                <a:gd name="T1" fmla="*/ 0 h 1122"/>
                <a:gd name="T2" fmla="*/ 1571625 w 990"/>
                <a:gd name="T3" fmla="*/ 3175 h 1122"/>
                <a:gd name="T4" fmla="*/ 0 w 990"/>
                <a:gd name="T5" fmla="*/ 1781175 h 1122"/>
                <a:gd name="T6" fmla="*/ 0 w 990"/>
                <a:gd name="T7" fmla="*/ 889000 h 1122"/>
                <a:gd name="T8" fmla="*/ 1571625 w 990"/>
                <a:gd name="T9" fmla="*/ 0 h 1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1122">
                  <a:moveTo>
                    <a:pt x="990" y="0"/>
                  </a:moveTo>
                  <a:lnTo>
                    <a:pt x="990" y="2"/>
                  </a:lnTo>
                  <a:lnTo>
                    <a:pt x="0" y="1122"/>
                  </a:lnTo>
                  <a:lnTo>
                    <a:pt x="0" y="560"/>
                  </a:lnTo>
                  <a:lnTo>
                    <a:pt x="990" y="0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60000"/>
                    <a:lumOff val="40000"/>
                    <a:alpha val="56000"/>
                  </a:schemeClr>
                </a:gs>
                <a:gs pos="0">
                  <a:srgbClr val="C5E7F7">
                    <a:alpha val="14000"/>
                  </a:srgbClr>
                </a:gs>
              </a:gsLst>
              <a:lin ang="10800000" scaled="0"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 rot="5400000">
              <a:off x="7367142" y="2504916"/>
              <a:ext cx="0" cy="0"/>
            </a:xfrm>
            <a:prstGeom prst="line">
              <a:avLst/>
            </a:prstGeom>
            <a:gradFill flip="none" rotWithShape="1">
              <a:gsLst>
                <a:gs pos="79980">
                  <a:srgbClr val="127F9A"/>
                </a:gs>
                <a:gs pos="27000">
                  <a:srgbClr val="3589BC"/>
                </a:gs>
                <a:gs pos="1000">
                  <a:schemeClr val="accent3"/>
                </a:gs>
                <a:gs pos="100000">
                  <a:srgbClr val="0199A1"/>
                </a:gs>
                <a:gs pos="56000">
                  <a:schemeClr val="accent1"/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 rot="5400000">
              <a:off x="7367142" y="2504916"/>
              <a:ext cx="0" cy="0"/>
            </a:xfrm>
            <a:prstGeom prst="line">
              <a:avLst/>
            </a:prstGeom>
            <a:gradFill flip="none" rotWithShape="1">
              <a:gsLst>
                <a:gs pos="79980">
                  <a:srgbClr val="127F9A"/>
                </a:gs>
                <a:gs pos="27000">
                  <a:srgbClr val="3589BC"/>
                </a:gs>
                <a:gs pos="1000">
                  <a:schemeClr val="accent3"/>
                </a:gs>
                <a:gs pos="100000">
                  <a:srgbClr val="0199A1"/>
                </a:gs>
                <a:gs pos="56000">
                  <a:schemeClr val="accent1"/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2" name="Left-Right Arrow 51"/>
            <p:cNvSpPr/>
            <p:nvPr/>
          </p:nvSpPr>
          <p:spPr>
            <a:xfrm>
              <a:off x="1398780" y="1086833"/>
              <a:ext cx="6349815" cy="671770"/>
            </a:xfrm>
            <a:prstGeom prst="leftRight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txBody>
            <a:bodyPr lIns="45720" tIns="41061" rIns="45720" bIns="41061" anchor="ctr"/>
            <a:lstStyle/>
            <a:p>
              <a:pPr algn="ctr">
                <a:lnSpc>
                  <a:spcPct val="90000"/>
                </a:lnSpc>
              </a:pPr>
              <a:r>
                <a:rPr lang="en-US" b="1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Performant mission and science applications @ scale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807804" y="1627520"/>
              <a:ext cx="1392199" cy="8591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txBody>
            <a:bodyPr lIns="45720" tIns="41061" rIns="45720" bIns="41061"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dirty="0"/>
                <a:t>Foster application </a:t>
              </a:r>
              <a:br>
                <a:rPr lang="en-US" dirty="0"/>
              </a:br>
              <a:r>
                <a:rPr lang="en-US" dirty="0"/>
                <a:t>development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186739" y="1627520"/>
              <a:ext cx="1392199" cy="8591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txBody>
            <a:bodyPr lIns="45720" tIns="41061" rIns="45720" bIns="41061"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dirty="0"/>
                <a:t>Ease </a:t>
              </a:r>
              <a:br>
                <a:rPr lang="en-US" dirty="0"/>
              </a:br>
              <a:r>
                <a:rPr lang="en-US" dirty="0"/>
                <a:t>of use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584700" y="1627520"/>
              <a:ext cx="1392199" cy="8591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txBody>
            <a:bodyPr lIns="45720" tIns="41061" rIns="45720" bIns="41061"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dirty="0"/>
                <a:t>Diverse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 dirty="0"/>
                <a:t>architectures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963635" y="1627520"/>
              <a:ext cx="1392199" cy="8591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txBody>
            <a:bodyPr lIns="45720" tIns="41061" rIns="45720" bIns="41061"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/>
                <a:t>HPC</a:t>
              </a:r>
              <a:br>
                <a:rPr lang="en-US" dirty="0"/>
              </a:br>
              <a:r>
                <a:rPr lang="en-US" dirty="0"/>
                <a:t>leadership</a:t>
              </a:r>
            </a:p>
          </p:txBody>
        </p:sp>
      </p:grpSp>
      <p:sp>
        <p:nvSpPr>
          <p:cNvPr id="57" name="Rectangle 56"/>
          <p:cNvSpPr/>
          <p:nvPr/>
        </p:nvSpPr>
        <p:spPr>
          <a:xfrm>
            <a:off x="7807903" y="3527872"/>
            <a:ext cx="32907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Integrated delivery of ECP products on targeted systems at leading DOE computing facilities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161171" y="3527872"/>
            <a:ext cx="346808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Produce expanded and vertically integrated software stack to achieve full potential of </a:t>
            </a:r>
            <a:r>
              <a:rPr lang="en-US" sz="1600" dirty="0" err="1"/>
              <a:t>exascale</a:t>
            </a:r>
            <a:r>
              <a:rPr lang="en-US" sz="1600" dirty="0"/>
              <a:t> computing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73251" y="3527872"/>
            <a:ext cx="343266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Develop and enhance the predictive capability of applications critical to the DOE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6A1CAAE-C799-4C42-B5CF-9CA72AC51547}"/>
              </a:ext>
            </a:extLst>
          </p:cNvPr>
          <p:cNvGraphicFramePr/>
          <p:nvPr>
            <p:extLst/>
          </p:nvPr>
        </p:nvGraphicFramePr>
        <p:xfrm>
          <a:off x="123266" y="3944324"/>
          <a:ext cx="12172124" cy="3340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7313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480841" y="1007550"/>
            <a:ext cx="1784501" cy="287268"/>
          </a:xfrm>
          <a:custGeom>
            <a:avLst/>
            <a:gdLst>
              <a:gd name="connsiteX0" fmla="*/ 0 w 1931561"/>
              <a:gd name="connsiteY0" fmla="*/ 0 h 623290"/>
              <a:gd name="connsiteX1" fmla="*/ 1931561 w 1931561"/>
              <a:gd name="connsiteY1" fmla="*/ 0 h 623290"/>
              <a:gd name="connsiteX2" fmla="*/ 1931561 w 1931561"/>
              <a:gd name="connsiteY2" fmla="*/ 623290 h 623290"/>
              <a:gd name="connsiteX3" fmla="*/ 0 w 1931561"/>
              <a:gd name="connsiteY3" fmla="*/ 623290 h 623290"/>
              <a:gd name="connsiteX4" fmla="*/ 0 w 1931561"/>
              <a:gd name="connsiteY4" fmla="*/ 0 h 623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561" h="623290">
                <a:moveTo>
                  <a:pt x="0" y="0"/>
                </a:moveTo>
                <a:lnTo>
                  <a:pt x="1931561" y="0"/>
                </a:lnTo>
                <a:lnTo>
                  <a:pt x="1931561" y="623290"/>
                </a:lnTo>
                <a:lnTo>
                  <a:pt x="0" y="6232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52832" rIns="0" bIns="5283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600" dirty="0">
                <a:ea typeface="Arial Narrow" charset="0"/>
                <a:cs typeface="Arial Narrow" charset="0"/>
              </a:rPr>
              <a:t>National security</a:t>
            </a:r>
          </a:p>
        </p:txBody>
      </p:sp>
      <p:sp>
        <p:nvSpPr>
          <p:cNvPr id="7" name="Freeform 6"/>
          <p:cNvSpPr/>
          <p:nvPr/>
        </p:nvSpPr>
        <p:spPr>
          <a:xfrm>
            <a:off x="480841" y="1298676"/>
            <a:ext cx="1784501" cy="4482750"/>
          </a:xfrm>
          <a:custGeom>
            <a:avLst/>
            <a:gdLst>
              <a:gd name="connsiteX0" fmla="*/ 0 w 1931561"/>
              <a:gd name="connsiteY0" fmla="*/ 0 h 2600544"/>
              <a:gd name="connsiteX1" fmla="*/ 1931561 w 1931561"/>
              <a:gd name="connsiteY1" fmla="*/ 0 h 2600544"/>
              <a:gd name="connsiteX2" fmla="*/ 1931561 w 1931561"/>
              <a:gd name="connsiteY2" fmla="*/ 2600544 h 2600544"/>
              <a:gd name="connsiteX3" fmla="*/ 0 w 1931561"/>
              <a:gd name="connsiteY3" fmla="*/ 2600544 h 2600544"/>
              <a:gd name="connsiteX4" fmla="*/ 0 w 1931561"/>
              <a:gd name="connsiteY4" fmla="*/ 0 h 260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561" h="2600544">
                <a:moveTo>
                  <a:pt x="0" y="0"/>
                </a:moveTo>
                <a:lnTo>
                  <a:pt x="1931561" y="0"/>
                </a:lnTo>
                <a:lnTo>
                  <a:pt x="1931561" y="2600544"/>
                </a:lnTo>
                <a:lnTo>
                  <a:pt x="0" y="260054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" tIns="69342" rIns="18288" bIns="104013" numCol="1" spcCol="1270" anchor="t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1400" b="1" dirty="0">
                <a:ea typeface="Arial Narrow" charset="0"/>
                <a:cs typeface="Arial Narrow" charset="0"/>
              </a:rPr>
              <a:t> </a:t>
            </a:r>
            <a:r>
              <a: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Arial Narrow" charset="0"/>
                <a:cs typeface="Arial Narrow" charset="0"/>
              </a:rPr>
              <a:t>Next-generation</a:t>
            </a:r>
            <a:r>
              <a:rPr lang="en-US" sz="1400" b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Arial Narrow" charset="0"/>
                <a:cs typeface="Arial Narrow" charset="0"/>
              </a:rPr>
              <a:t>, stockpile </a:t>
            </a:r>
            <a:r>
              <a:rPr 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a typeface="Arial Narrow" charset="0"/>
                <a:cs typeface="Arial Narrow" charset="0"/>
              </a:rPr>
              <a:t>stewardship codes 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1400" b="1" dirty="0"/>
              <a:t>Reentry-vehicle- environment simulation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1400" b="1" dirty="0"/>
              <a:t>Multi-physics science simulations of high-energy density physics conditions</a:t>
            </a:r>
            <a:endParaRPr lang="en-US" sz="1400" b="1" dirty="0">
              <a:ea typeface="Arial Narrow" charset="0"/>
              <a:cs typeface="Arial Narrow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405530" y="1007550"/>
            <a:ext cx="1784501" cy="287268"/>
          </a:xfrm>
          <a:custGeom>
            <a:avLst/>
            <a:gdLst>
              <a:gd name="connsiteX0" fmla="*/ 0 w 1931561"/>
              <a:gd name="connsiteY0" fmla="*/ 0 h 623290"/>
              <a:gd name="connsiteX1" fmla="*/ 1931561 w 1931561"/>
              <a:gd name="connsiteY1" fmla="*/ 0 h 623290"/>
              <a:gd name="connsiteX2" fmla="*/ 1931561 w 1931561"/>
              <a:gd name="connsiteY2" fmla="*/ 623290 h 623290"/>
              <a:gd name="connsiteX3" fmla="*/ 0 w 1931561"/>
              <a:gd name="connsiteY3" fmla="*/ 623290 h 623290"/>
              <a:gd name="connsiteX4" fmla="*/ 0 w 1931561"/>
              <a:gd name="connsiteY4" fmla="*/ 0 h 623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561" h="623290">
                <a:moveTo>
                  <a:pt x="0" y="0"/>
                </a:moveTo>
                <a:lnTo>
                  <a:pt x="1931561" y="0"/>
                </a:lnTo>
                <a:lnTo>
                  <a:pt x="1931561" y="623290"/>
                </a:lnTo>
                <a:lnTo>
                  <a:pt x="0" y="6232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52832" rIns="0" bIns="5283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600" dirty="0">
                <a:ea typeface="Arial Narrow" charset="0"/>
                <a:cs typeface="Arial Narrow" charset="0"/>
              </a:rPr>
              <a:t>Energy security</a:t>
            </a:r>
          </a:p>
        </p:txBody>
      </p:sp>
      <p:sp>
        <p:nvSpPr>
          <p:cNvPr id="9" name="Freeform 8"/>
          <p:cNvSpPr/>
          <p:nvPr/>
        </p:nvSpPr>
        <p:spPr>
          <a:xfrm>
            <a:off x="2405530" y="1298677"/>
            <a:ext cx="1784501" cy="4791373"/>
          </a:xfrm>
          <a:custGeom>
            <a:avLst/>
            <a:gdLst>
              <a:gd name="connsiteX0" fmla="*/ 0 w 1931561"/>
              <a:gd name="connsiteY0" fmla="*/ 0 h 2600544"/>
              <a:gd name="connsiteX1" fmla="*/ 1931561 w 1931561"/>
              <a:gd name="connsiteY1" fmla="*/ 0 h 2600544"/>
              <a:gd name="connsiteX2" fmla="*/ 1931561 w 1931561"/>
              <a:gd name="connsiteY2" fmla="*/ 2600544 h 2600544"/>
              <a:gd name="connsiteX3" fmla="*/ 0 w 1931561"/>
              <a:gd name="connsiteY3" fmla="*/ 2600544 h 2600544"/>
              <a:gd name="connsiteX4" fmla="*/ 0 w 1931561"/>
              <a:gd name="connsiteY4" fmla="*/ 0 h 260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561" h="2600544">
                <a:moveTo>
                  <a:pt x="0" y="0"/>
                </a:moveTo>
                <a:lnTo>
                  <a:pt x="1931561" y="0"/>
                </a:lnTo>
                <a:lnTo>
                  <a:pt x="1931561" y="2600544"/>
                </a:lnTo>
                <a:lnTo>
                  <a:pt x="0" y="260054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" tIns="69342" rIns="18288" bIns="104013" numCol="1" spcCol="1270" anchor="t" anchorCtr="0">
            <a:noAutofit/>
          </a:bodyPr>
          <a:lstStyle/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ea typeface="Arial Narrow" charset="0"/>
                <a:cs typeface="Arial Narrow" charset="0"/>
              </a:rPr>
              <a:t>Turbine wind plant efficiency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ea typeface="Arial Narrow" charset="0"/>
                <a:cs typeface="Arial Narrow" charset="0"/>
              </a:rPr>
              <a:t>Design and commercialization </a:t>
            </a:r>
            <a:br>
              <a:rPr lang="en-US" sz="1400" b="1" dirty="0">
                <a:ea typeface="Arial Narrow" charset="0"/>
                <a:cs typeface="Arial Narrow" charset="0"/>
              </a:rPr>
            </a:br>
            <a:r>
              <a:rPr lang="en-US" sz="1400" b="1" dirty="0">
                <a:ea typeface="Arial Narrow" charset="0"/>
                <a:cs typeface="Arial Narrow" charset="0"/>
              </a:rPr>
              <a:t>of SMRs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Nuclear fission </a:t>
            </a:r>
            <a:b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</a:b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and fusion reactor materials design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Subsurface use </a:t>
            </a:r>
            <a:b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</a:b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for carbon capture, petroleum extraction, waste disposal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High-efficiency, </a:t>
            </a:r>
            <a:b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</a:b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low-emission combustion engine and gas turbine design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ea typeface="Arial Narrow" charset="0"/>
                <a:cs typeface="Arial Narrow" charset="0"/>
              </a:rPr>
              <a:t>Scale up of clean fossil fuel combustion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Biofuel catalyst design</a:t>
            </a:r>
          </a:p>
        </p:txBody>
      </p:sp>
      <p:sp>
        <p:nvSpPr>
          <p:cNvPr id="10" name="Freeform 9"/>
          <p:cNvSpPr/>
          <p:nvPr/>
        </p:nvSpPr>
        <p:spPr>
          <a:xfrm>
            <a:off x="6254909" y="1007550"/>
            <a:ext cx="1784501" cy="287268"/>
          </a:xfrm>
          <a:custGeom>
            <a:avLst/>
            <a:gdLst>
              <a:gd name="connsiteX0" fmla="*/ 0 w 1931561"/>
              <a:gd name="connsiteY0" fmla="*/ 0 h 623290"/>
              <a:gd name="connsiteX1" fmla="*/ 1931561 w 1931561"/>
              <a:gd name="connsiteY1" fmla="*/ 0 h 623290"/>
              <a:gd name="connsiteX2" fmla="*/ 1931561 w 1931561"/>
              <a:gd name="connsiteY2" fmla="*/ 623290 h 623290"/>
              <a:gd name="connsiteX3" fmla="*/ 0 w 1931561"/>
              <a:gd name="connsiteY3" fmla="*/ 623290 h 623290"/>
              <a:gd name="connsiteX4" fmla="*/ 0 w 1931561"/>
              <a:gd name="connsiteY4" fmla="*/ 0 h 623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561" h="623290">
                <a:moveTo>
                  <a:pt x="0" y="0"/>
                </a:moveTo>
                <a:lnTo>
                  <a:pt x="1931561" y="0"/>
                </a:lnTo>
                <a:lnTo>
                  <a:pt x="1931561" y="623290"/>
                </a:lnTo>
                <a:lnTo>
                  <a:pt x="0" y="6232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52832" rIns="0" bIns="5283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600" dirty="0">
                <a:ea typeface="Arial Narrow" charset="0"/>
                <a:cs typeface="Arial Narrow" charset="0"/>
              </a:rPr>
              <a:t>Scientific discovery</a:t>
            </a:r>
          </a:p>
        </p:txBody>
      </p:sp>
      <p:sp>
        <p:nvSpPr>
          <p:cNvPr id="11" name="Freeform 10"/>
          <p:cNvSpPr/>
          <p:nvPr/>
        </p:nvSpPr>
        <p:spPr>
          <a:xfrm>
            <a:off x="6254909" y="1298676"/>
            <a:ext cx="1784501" cy="4482750"/>
          </a:xfrm>
          <a:custGeom>
            <a:avLst/>
            <a:gdLst>
              <a:gd name="connsiteX0" fmla="*/ 0 w 1931561"/>
              <a:gd name="connsiteY0" fmla="*/ 0 h 2600544"/>
              <a:gd name="connsiteX1" fmla="*/ 1931561 w 1931561"/>
              <a:gd name="connsiteY1" fmla="*/ 0 h 2600544"/>
              <a:gd name="connsiteX2" fmla="*/ 1931561 w 1931561"/>
              <a:gd name="connsiteY2" fmla="*/ 2600544 h 2600544"/>
              <a:gd name="connsiteX3" fmla="*/ 0 w 1931561"/>
              <a:gd name="connsiteY3" fmla="*/ 2600544 h 2600544"/>
              <a:gd name="connsiteX4" fmla="*/ 0 w 1931561"/>
              <a:gd name="connsiteY4" fmla="*/ 0 h 260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561" h="2600544">
                <a:moveTo>
                  <a:pt x="0" y="0"/>
                </a:moveTo>
                <a:lnTo>
                  <a:pt x="1931561" y="0"/>
                </a:lnTo>
                <a:lnTo>
                  <a:pt x="1931561" y="2600544"/>
                </a:lnTo>
                <a:lnTo>
                  <a:pt x="0" y="260054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" tIns="69342" rIns="18288" bIns="104013" numCol="1" spcCol="1270" anchor="t" anchorCtr="0">
            <a:noAutofit/>
          </a:bodyPr>
          <a:lstStyle/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Cosmological probe of the standard model of particle physics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Validate fundamental laws of nature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Plasma </a:t>
            </a:r>
            <a:r>
              <a:rPr lang="en-US" sz="1400" b="1" dirty="0" err="1">
                <a:solidFill>
                  <a:schemeClr val="tx1"/>
                </a:solidFill>
                <a:ea typeface="Arial Narrow" charset="0"/>
                <a:cs typeface="Arial Narrow" charset="0"/>
              </a:rPr>
              <a:t>wakefield</a:t>
            </a: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 accelerator design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Light source-enabled analysis of protein and molecular structure and design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Find, predict, </a:t>
            </a:r>
            <a:b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</a:b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and control materials and properties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Predict and control stable ITER operational performance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Demystify origin of chemical elements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en-US" sz="1400" b="1" dirty="0">
              <a:ea typeface="Arial Narrow" charset="0"/>
              <a:cs typeface="Arial Narrow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8179598" y="1007550"/>
            <a:ext cx="1784501" cy="287268"/>
          </a:xfrm>
          <a:custGeom>
            <a:avLst/>
            <a:gdLst>
              <a:gd name="connsiteX0" fmla="*/ 0 w 1931561"/>
              <a:gd name="connsiteY0" fmla="*/ 0 h 623290"/>
              <a:gd name="connsiteX1" fmla="*/ 1931561 w 1931561"/>
              <a:gd name="connsiteY1" fmla="*/ 0 h 623290"/>
              <a:gd name="connsiteX2" fmla="*/ 1931561 w 1931561"/>
              <a:gd name="connsiteY2" fmla="*/ 623290 h 623290"/>
              <a:gd name="connsiteX3" fmla="*/ 0 w 1931561"/>
              <a:gd name="connsiteY3" fmla="*/ 623290 h 623290"/>
              <a:gd name="connsiteX4" fmla="*/ 0 w 1931561"/>
              <a:gd name="connsiteY4" fmla="*/ 0 h 623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561" h="623290">
                <a:moveTo>
                  <a:pt x="0" y="0"/>
                </a:moveTo>
                <a:lnTo>
                  <a:pt x="1931561" y="0"/>
                </a:lnTo>
                <a:lnTo>
                  <a:pt x="1931561" y="623290"/>
                </a:lnTo>
                <a:lnTo>
                  <a:pt x="0" y="6232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52832" rIns="0" bIns="5283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600" dirty="0">
                <a:ea typeface="Arial Narrow" charset="0"/>
                <a:cs typeface="Arial Narrow" charset="0"/>
              </a:rPr>
              <a:t>Earth system</a:t>
            </a:r>
          </a:p>
        </p:txBody>
      </p:sp>
      <p:sp>
        <p:nvSpPr>
          <p:cNvPr id="13" name="Freeform 12"/>
          <p:cNvSpPr/>
          <p:nvPr/>
        </p:nvSpPr>
        <p:spPr>
          <a:xfrm>
            <a:off x="8179598" y="1298676"/>
            <a:ext cx="1784501" cy="4482750"/>
          </a:xfrm>
          <a:custGeom>
            <a:avLst/>
            <a:gdLst>
              <a:gd name="connsiteX0" fmla="*/ 0 w 1931561"/>
              <a:gd name="connsiteY0" fmla="*/ 0 h 2600544"/>
              <a:gd name="connsiteX1" fmla="*/ 1931561 w 1931561"/>
              <a:gd name="connsiteY1" fmla="*/ 0 h 2600544"/>
              <a:gd name="connsiteX2" fmla="*/ 1931561 w 1931561"/>
              <a:gd name="connsiteY2" fmla="*/ 2600544 h 2600544"/>
              <a:gd name="connsiteX3" fmla="*/ 0 w 1931561"/>
              <a:gd name="connsiteY3" fmla="*/ 2600544 h 2600544"/>
              <a:gd name="connsiteX4" fmla="*/ 0 w 1931561"/>
              <a:gd name="connsiteY4" fmla="*/ 0 h 260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561" h="2600544">
                <a:moveTo>
                  <a:pt x="0" y="0"/>
                </a:moveTo>
                <a:lnTo>
                  <a:pt x="1931561" y="0"/>
                </a:lnTo>
                <a:lnTo>
                  <a:pt x="1931561" y="2600544"/>
                </a:lnTo>
                <a:lnTo>
                  <a:pt x="0" y="260054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" tIns="69342" rIns="18288" bIns="104013" numCol="1" spcCol="1270" anchor="t" anchorCtr="0">
            <a:noAutofit/>
          </a:bodyPr>
          <a:lstStyle/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Accurate regional impact assessments in Earth system models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Stress-resistant crop analysis and catalytic conversion </a:t>
            </a:r>
            <a:b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</a:b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of biomass-derived alcohols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Metagenomics </a:t>
            </a:r>
            <a:b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</a:b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for analysis of biogeochemical cycles, climate change, environmental remediation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en-US" sz="1400" b="1" dirty="0">
              <a:ea typeface="Arial Narrow" charset="0"/>
              <a:cs typeface="Arial Narrow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4330220" y="1007550"/>
            <a:ext cx="1784501" cy="287268"/>
          </a:xfrm>
          <a:custGeom>
            <a:avLst/>
            <a:gdLst>
              <a:gd name="connsiteX0" fmla="*/ 0 w 1931561"/>
              <a:gd name="connsiteY0" fmla="*/ 0 h 623290"/>
              <a:gd name="connsiteX1" fmla="*/ 1931561 w 1931561"/>
              <a:gd name="connsiteY1" fmla="*/ 0 h 623290"/>
              <a:gd name="connsiteX2" fmla="*/ 1931561 w 1931561"/>
              <a:gd name="connsiteY2" fmla="*/ 623290 h 623290"/>
              <a:gd name="connsiteX3" fmla="*/ 0 w 1931561"/>
              <a:gd name="connsiteY3" fmla="*/ 623290 h 623290"/>
              <a:gd name="connsiteX4" fmla="*/ 0 w 1931561"/>
              <a:gd name="connsiteY4" fmla="*/ 0 h 623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561" h="623290">
                <a:moveTo>
                  <a:pt x="0" y="0"/>
                </a:moveTo>
                <a:lnTo>
                  <a:pt x="1931561" y="0"/>
                </a:lnTo>
                <a:lnTo>
                  <a:pt x="1931561" y="623290"/>
                </a:lnTo>
                <a:lnTo>
                  <a:pt x="0" y="6232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52832" rIns="0" bIns="5283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600" dirty="0">
                <a:ea typeface="Arial Narrow" charset="0"/>
                <a:cs typeface="Arial Narrow" charset="0"/>
              </a:rPr>
              <a:t>Economic security</a:t>
            </a:r>
          </a:p>
        </p:txBody>
      </p:sp>
      <p:sp>
        <p:nvSpPr>
          <p:cNvPr id="15" name="Freeform 14"/>
          <p:cNvSpPr/>
          <p:nvPr/>
        </p:nvSpPr>
        <p:spPr>
          <a:xfrm>
            <a:off x="4330220" y="1298676"/>
            <a:ext cx="1784501" cy="4482751"/>
          </a:xfrm>
          <a:custGeom>
            <a:avLst/>
            <a:gdLst>
              <a:gd name="connsiteX0" fmla="*/ 0 w 1931561"/>
              <a:gd name="connsiteY0" fmla="*/ 0 h 2600544"/>
              <a:gd name="connsiteX1" fmla="*/ 1931561 w 1931561"/>
              <a:gd name="connsiteY1" fmla="*/ 0 h 2600544"/>
              <a:gd name="connsiteX2" fmla="*/ 1931561 w 1931561"/>
              <a:gd name="connsiteY2" fmla="*/ 2600544 h 2600544"/>
              <a:gd name="connsiteX3" fmla="*/ 0 w 1931561"/>
              <a:gd name="connsiteY3" fmla="*/ 2600544 h 2600544"/>
              <a:gd name="connsiteX4" fmla="*/ 0 w 1931561"/>
              <a:gd name="connsiteY4" fmla="*/ 0 h 260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561" h="2600544">
                <a:moveTo>
                  <a:pt x="0" y="0"/>
                </a:moveTo>
                <a:lnTo>
                  <a:pt x="1931561" y="0"/>
                </a:lnTo>
                <a:lnTo>
                  <a:pt x="1931561" y="2600544"/>
                </a:lnTo>
                <a:lnTo>
                  <a:pt x="0" y="260054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" tIns="69342" rIns="18288" bIns="104013" numCol="1" spcCol="1270" anchor="t" anchorCtr="0">
            <a:noAutofit/>
          </a:bodyPr>
          <a:lstStyle/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ea typeface="Arial Narrow" charset="0"/>
                <a:cs typeface="Arial Narrow" charset="0"/>
              </a:rPr>
              <a:t>Additive manufacturing </a:t>
            </a:r>
            <a:br>
              <a:rPr lang="en-US" sz="1400" b="1" dirty="0">
                <a:ea typeface="Arial Narrow" charset="0"/>
                <a:cs typeface="Arial Narrow" charset="0"/>
              </a:rPr>
            </a:br>
            <a:r>
              <a:rPr lang="en-US" sz="1400" b="1" dirty="0">
                <a:ea typeface="Arial Narrow" charset="0"/>
                <a:cs typeface="Arial Narrow" charset="0"/>
              </a:rPr>
              <a:t>of </a:t>
            </a:r>
            <a:r>
              <a:rPr lang="en-US" sz="1400" b="1" dirty="0" err="1">
                <a:ea typeface="Arial Narrow" charset="0"/>
                <a:cs typeface="Arial Narrow" charset="0"/>
              </a:rPr>
              <a:t>qualifiable</a:t>
            </a:r>
            <a:r>
              <a:rPr lang="en-US" sz="1400" b="1" dirty="0">
                <a:ea typeface="Arial Narrow" charset="0"/>
                <a:cs typeface="Arial Narrow" charset="0"/>
              </a:rPr>
              <a:t> </a:t>
            </a:r>
            <a:br>
              <a:rPr lang="en-US" sz="1400" b="1" dirty="0">
                <a:ea typeface="Arial Narrow" charset="0"/>
                <a:cs typeface="Arial Narrow" charset="0"/>
              </a:rPr>
            </a:br>
            <a:r>
              <a:rPr lang="en-US" sz="1400" b="1" dirty="0">
                <a:ea typeface="Arial Narrow" charset="0"/>
                <a:cs typeface="Arial Narrow" charset="0"/>
              </a:rPr>
              <a:t>metal parts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Urban planning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Reliable and </a:t>
            </a:r>
            <a:b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</a:b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efficient planning </a:t>
            </a:r>
            <a:b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</a:br>
            <a:r>
              <a:rPr lang="en-US" sz="1400" b="1" dirty="0">
                <a:solidFill>
                  <a:schemeClr val="tx1"/>
                </a:solidFill>
                <a:ea typeface="Arial Narrow" charset="0"/>
                <a:cs typeface="Arial Narrow" charset="0"/>
              </a:rPr>
              <a:t>of the power grid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ea typeface="Arial Narrow" charset="0"/>
                <a:cs typeface="Arial Narrow" charset="0"/>
              </a:rPr>
              <a:t>Seismic hazard </a:t>
            </a:r>
            <a:br>
              <a:rPr lang="en-US" sz="1400" b="1" dirty="0">
                <a:ea typeface="Arial Narrow" charset="0"/>
                <a:cs typeface="Arial Narrow" charset="0"/>
              </a:rPr>
            </a:br>
            <a:r>
              <a:rPr lang="en-US" sz="1400" b="1" dirty="0">
                <a:ea typeface="Arial Narrow" charset="0"/>
                <a:cs typeface="Arial Narrow" charset="0"/>
              </a:rPr>
              <a:t>risk assessment</a:t>
            </a:r>
          </a:p>
        </p:txBody>
      </p:sp>
      <p:sp>
        <p:nvSpPr>
          <p:cNvPr id="17" name="Freeform 16"/>
          <p:cNvSpPr/>
          <p:nvPr/>
        </p:nvSpPr>
        <p:spPr>
          <a:xfrm>
            <a:off x="10104288" y="1007550"/>
            <a:ext cx="1784501" cy="287268"/>
          </a:xfrm>
          <a:custGeom>
            <a:avLst/>
            <a:gdLst>
              <a:gd name="connsiteX0" fmla="*/ 0 w 1931561"/>
              <a:gd name="connsiteY0" fmla="*/ 0 h 623290"/>
              <a:gd name="connsiteX1" fmla="*/ 1931561 w 1931561"/>
              <a:gd name="connsiteY1" fmla="*/ 0 h 623290"/>
              <a:gd name="connsiteX2" fmla="*/ 1931561 w 1931561"/>
              <a:gd name="connsiteY2" fmla="*/ 623290 h 623290"/>
              <a:gd name="connsiteX3" fmla="*/ 0 w 1931561"/>
              <a:gd name="connsiteY3" fmla="*/ 623290 h 623290"/>
              <a:gd name="connsiteX4" fmla="*/ 0 w 1931561"/>
              <a:gd name="connsiteY4" fmla="*/ 0 h 623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561" h="623290">
                <a:moveTo>
                  <a:pt x="0" y="0"/>
                </a:moveTo>
                <a:lnTo>
                  <a:pt x="1931561" y="0"/>
                </a:lnTo>
                <a:lnTo>
                  <a:pt x="1931561" y="623290"/>
                </a:lnTo>
                <a:lnTo>
                  <a:pt x="0" y="6232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52832" rIns="0" bIns="5283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600" dirty="0">
                <a:ea typeface="Arial Narrow" charset="0"/>
                <a:cs typeface="Arial Narrow" charset="0"/>
              </a:rPr>
              <a:t>Health care</a:t>
            </a:r>
          </a:p>
        </p:txBody>
      </p:sp>
      <p:sp>
        <p:nvSpPr>
          <p:cNvPr id="18" name="Freeform 17"/>
          <p:cNvSpPr/>
          <p:nvPr/>
        </p:nvSpPr>
        <p:spPr>
          <a:xfrm>
            <a:off x="10104288" y="1298676"/>
            <a:ext cx="1784501" cy="4482750"/>
          </a:xfrm>
          <a:custGeom>
            <a:avLst/>
            <a:gdLst>
              <a:gd name="connsiteX0" fmla="*/ 0 w 1931561"/>
              <a:gd name="connsiteY0" fmla="*/ 0 h 2600544"/>
              <a:gd name="connsiteX1" fmla="*/ 1931561 w 1931561"/>
              <a:gd name="connsiteY1" fmla="*/ 0 h 2600544"/>
              <a:gd name="connsiteX2" fmla="*/ 1931561 w 1931561"/>
              <a:gd name="connsiteY2" fmla="*/ 2600544 h 2600544"/>
              <a:gd name="connsiteX3" fmla="*/ 0 w 1931561"/>
              <a:gd name="connsiteY3" fmla="*/ 2600544 h 2600544"/>
              <a:gd name="connsiteX4" fmla="*/ 0 w 1931561"/>
              <a:gd name="connsiteY4" fmla="*/ 0 h 260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561" h="2600544">
                <a:moveTo>
                  <a:pt x="0" y="0"/>
                </a:moveTo>
                <a:lnTo>
                  <a:pt x="1931561" y="0"/>
                </a:lnTo>
                <a:lnTo>
                  <a:pt x="1931561" y="2600544"/>
                </a:lnTo>
                <a:lnTo>
                  <a:pt x="0" y="260054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" tIns="69342" rIns="18288" bIns="104013" numCol="1" spcCol="1270" anchor="t" anchorCtr="0">
            <a:noAutofit/>
          </a:bodyPr>
          <a:lstStyle/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400" b="1" dirty="0">
                <a:ea typeface="Arial Narrow" charset="0"/>
                <a:cs typeface="Arial Narrow" charset="0"/>
              </a:rPr>
              <a:t>Accelerate </a:t>
            </a:r>
            <a:br>
              <a:rPr lang="en-US" sz="1400" b="1" dirty="0">
                <a:ea typeface="Arial Narrow" charset="0"/>
                <a:cs typeface="Arial Narrow" charset="0"/>
              </a:rPr>
            </a:br>
            <a:r>
              <a:rPr lang="en-US" sz="1400" b="1" dirty="0">
                <a:ea typeface="Arial Narrow" charset="0"/>
                <a:cs typeface="Arial Narrow" charset="0"/>
              </a:rPr>
              <a:t>and translate </a:t>
            </a:r>
            <a:br>
              <a:rPr lang="en-US" sz="1400" b="1" dirty="0">
                <a:ea typeface="Arial Narrow" charset="0"/>
                <a:cs typeface="Arial Narrow" charset="0"/>
              </a:rPr>
            </a:br>
            <a:r>
              <a:rPr lang="en-US" sz="1400" b="1" dirty="0">
                <a:ea typeface="Arial Narrow" charset="0"/>
                <a:cs typeface="Arial Narrow" charset="0"/>
              </a:rPr>
              <a:t>cancer research (partnership with NIH)</a:t>
            </a:r>
          </a:p>
          <a:p>
            <a:pPr algn="ctr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en-US" sz="1400" b="1" dirty="0">
              <a:ea typeface="Arial Narrow" charset="0"/>
              <a:cs typeface="Arial Narrow" charset="0"/>
            </a:endParaRPr>
          </a:p>
        </p:txBody>
      </p:sp>
      <p:pic>
        <p:nvPicPr>
          <p:cNvPr id="19" name="Picture 2" descr="http://www.cancer.gov/PublishedContent/Images/images/nci/organization/ras/RAS-banner-wide-featur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2" r="3572"/>
          <a:stretch/>
        </p:blipFill>
        <p:spPr bwMode="auto">
          <a:xfrm>
            <a:off x="10344656" y="2535567"/>
            <a:ext cx="1303762" cy="130376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7" t="13077" b="21589"/>
          <a:stretch/>
        </p:blipFill>
        <p:spPr>
          <a:xfrm>
            <a:off x="4550850" y="3634704"/>
            <a:ext cx="1383113" cy="1383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349" y="91434"/>
            <a:ext cx="11375136" cy="929467"/>
          </a:xfrm>
        </p:spPr>
        <p:txBody>
          <a:bodyPr/>
          <a:lstStyle/>
          <a:p>
            <a:r>
              <a:rPr lang="en-US" dirty="0"/>
              <a:t>ECP’s 25 applications target national problems in DOE mission areas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265" y="3864283"/>
            <a:ext cx="1911951" cy="126622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799" y="5182541"/>
            <a:ext cx="1878597" cy="123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136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/>
          <p:cNvCxnSpPr/>
          <p:nvPr/>
        </p:nvCxnSpPr>
        <p:spPr>
          <a:xfrm flipV="1">
            <a:off x="1854927" y="1359278"/>
            <a:ext cx="4438" cy="520062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3734771" y="1359278"/>
            <a:ext cx="4438" cy="520062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5614615" y="1359278"/>
            <a:ext cx="4438" cy="520062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C8EA356-988A-4E38-A001-563BBB049289}"/>
              </a:ext>
            </a:extLst>
          </p:cNvPr>
          <p:cNvCxnSpPr/>
          <p:nvPr/>
        </p:nvCxnSpPr>
        <p:spPr>
          <a:xfrm flipV="1">
            <a:off x="7494459" y="1359278"/>
            <a:ext cx="4438" cy="520062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40492" y="5991834"/>
            <a:ext cx="1359067" cy="600164"/>
          </a:xfrm>
          <a:prstGeom prst="rect">
            <a:avLst/>
          </a:prstGeom>
          <a:solidFill>
            <a:schemeClr val="bg2"/>
          </a:solidFill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/>
              <a:t>LLNL</a:t>
            </a:r>
          </a:p>
          <a:p>
            <a:pPr algn="ctr">
              <a:lnSpc>
                <a:spcPct val="90000"/>
              </a:lnSpc>
            </a:pPr>
            <a:r>
              <a:rPr lang="en-US" sz="1400" dirty="0"/>
              <a:t>IBM/NVIDIA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0183" y="-3131"/>
            <a:ext cx="11375136" cy="7862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Department of Energy (DOE) Roadmap to Exascale Systems</a:t>
            </a:r>
            <a:br>
              <a:rPr lang="en-US" dirty="0"/>
            </a:br>
            <a:r>
              <a:rPr lang="en-US" sz="2000" dirty="0"/>
              <a:t>An impressive, productive lineup of </a:t>
            </a:r>
            <a:r>
              <a:rPr lang="en-US" sz="2000" i="1" dirty="0"/>
              <a:t>accelerated node </a:t>
            </a:r>
            <a:r>
              <a:rPr lang="en-US" sz="2000" dirty="0"/>
              <a:t>systems supporting DOE’s mission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68114" y="1170639"/>
            <a:ext cx="7141945" cy="3263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sz="2000"/>
          </a:p>
        </p:txBody>
      </p:sp>
      <p:sp>
        <p:nvSpPr>
          <p:cNvPr id="48" name="Rectangle 47"/>
          <p:cNvSpPr/>
          <p:nvPr/>
        </p:nvSpPr>
        <p:spPr>
          <a:xfrm>
            <a:off x="7577052" y="1169913"/>
            <a:ext cx="4422268" cy="3263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333104" y="3746948"/>
            <a:ext cx="1286433" cy="600164"/>
          </a:xfrm>
          <a:prstGeom prst="rect">
            <a:avLst/>
          </a:prstGeom>
          <a:noFill/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/>
              <a:t>ANL</a:t>
            </a:r>
          </a:p>
          <a:p>
            <a:pPr algn="ctr">
              <a:lnSpc>
                <a:spcPct val="90000"/>
              </a:lnSpc>
            </a:pPr>
            <a:r>
              <a:rPr lang="en-US" sz="1400" dirty="0"/>
              <a:t>IBM BG/Q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0067" y="2325236"/>
            <a:ext cx="1740134" cy="600164"/>
          </a:xfrm>
          <a:prstGeom prst="rect">
            <a:avLst/>
          </a:prstGeom>
          <a:noFill/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/>
              <a:t>ORNL</a:t>
            </a:r>
          </a:p>
          <a:p>
            <a:pPr algn="ctr">
              <a:lnSpc>
                <a:spcPct val="90000"/>
              </a:lnSpc>
            </a:pPr>
            <a:r>
              <a:rPr lang="en-US" sz="1400" dirty="0"/>
              <a:t>Cray/AMD/NVIDIA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532454" y="4650692"/>
            <a:ext cx="1977604" cy="600164"/>
          </a:xfrm>
          <a:prstGeom prst="rect">
            <a:avLst/>
          </a:prstGeom>
          <a:noFill/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/>
              <a:t>LBNL</a:t>
            </a:r>
          </a:p>
          <a:p>
            <a:pPr algn="ctr">
              <a:lnSpc>
                <a:spcPct val="90000"/>
              </a:lnSpc>
            </a:pPr>
            <a:r>
              <a:rPr lang="en-US" sz="1400" dirty="0"/>
              <a:t>Cray/AMD/NVIDIA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6102180" y="6119665"/>
            <a:ext cx="1506121" cy="600164"/>
          </a:xfrm>
          <a:prstGeom prst="rect">
            <a:avLst/>
          </a:prstGeom>
          <a:solidFill>
            <a:schemeClr val="bg2"/>
          </a:solidFill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/>
              <a:t>LANL/SNL</a:t>
            </a:r>
          </a:p>
          <a:p>
            <a:pPr algn="ctr">
              <a:lnSpc>
                <a:spcPct val="90000"/>
              </a:lnSpc>
            </a:pPr>
            <a:r>
              <a:rPr lang="en-US" sz="1400" dirty="0"/>
              <a:t>TBD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80290" y="3557551"/>
            <a:ext cx="1931521" cy="600164"/>
          </a:xfrm>
          <a:prstGeom prst="rect">
            <a:avLst/>
          </a:prstGeom>
          <a:noFill/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/>
              <a:t>ANL</a:t>
            </a:r>
          </a:p>
          <a:p>
            <a:pPr algn="ctr">
              <a:lnSpc>
                <a:spcPct val="90000"/>
              </a:lnSpc>
            </a:pPr>
            <a:r>
              <a:rPr lang="en-US" sz="1400" dirty="0"/>
              <a:t>Intel/Cray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69974" y="2264276"/>
            <a:ext cx="2075688" cy="600164"/>
          </a:xfrm>
          <a:prstGeom prst="rect">
            <a:avLst/>
          </a:prstGeom>
          <a:noFill/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/>
              <a:t>ORNL</a:t>
            </a:r>
          </a:p>
          <a:p>
            <a:pPr algn="ctr">
              <a:lnSpc>
                <a:spcPct val="90000"/>
              </a:lnSpc>
            </a:pPr>
            <a:r>
              <a:rPr lang="en-US" sz="1400" dirty="0"/>
              <a:t>TBD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237423" y="5454093"/>
            <a:ext cx="952991" cy="600164"/>
          </a:xfrm>
          <a:prstGeom prst="rect">
            <a:avLst/>
          </a:prstGeom>
          <a:solidFill>
            <a:schemeClr val="bg2"/>
          </a:solidFill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/>
              <a:t>LLNL</a:t>
            </a:r>
          </a:p>
          <a:p>
            <a:pPr algn="ctr">
              <a:lnSpc>
                <a:spcPct val="90000"/>
              </a:lnSpc>
            </a:pPr>
            <a:r>
              <a:rPr lang="en-US" sz="1400" dirty="0"/>
              <a:t>TBD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41419" y="6067675"/>
            <a:ext cx="2099129" cy="600164"/>
          </a:xfrm>
          <a:prstGeom prst="rect">
            <a:avLst/>
          </a:prstGeom>
          <a:solidFill>
            <a:schemeClr val="bg2"/>
          </a:solidFill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/>
              <a:t>LANL/SNL</a:t>
            </a:r>
          </a:p>
          <a:p>
            <a:pPr algn="ctr">
              <a:lnSpc>
                <a:spcPct val="90000"/>
              </a:lnSpc>
            </a:pPr>
            <a:r>
              <a:rPr lang="en-US" sz="1400" dirty="0"/>
              <a:t>Cray/Intel  Xeon/KNL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0786" y="5355059"/>
            <a:ext cx="1415253" cy="74655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719471" y="1153274"/>
            <a:ext cx="637610" cy="378565"/>
          </a:xfrm>
          <a:prstGeom prst="rect">
            <a:avLst/>
          </a:prstGeom>
          <a:noFill/>
        </p:spPr>
        <p:txBody>
          <a:bodyPr wrap="none" lIns="118872" tIns="91440" rIns="118872" bIns="91440" rtlCol="0" anchor="ctr" anchorCtr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b="1" dirty="0"/>
              <a:t>2012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47545" y="1153274"/>
            <a:ext cx="637610" cy="378565"/>
          </a:xfrm>
          <a:prstGeom prst="rect">
            <a:avLst/>
          </a:prstGeom>
          <a:noFill/>
        </p:spPr>
        <p:txBody>
          <a:bodyPr wrap="none" lIns="118872" tIns="91440" rIns="118872" bIns="91440" rtlCol="0" anchor="ctr" anchorCtr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b="1" dirty="0"/>
              <a:t>2016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374384" y="1153274"/>
            <a:ext cx="637610" cy="378565"/>
          </a:xfrm>
          <a:prstGeom prst="rect">
            <a:avLst/>
          </a:prstGeom>
          <a:noFill/>
        </p:spPr>
        <p:txBody>
          <a:bodyPr wrap="none" lIns="118872" tIns="91440" rIns="118872" bIns="91440" rtlCol="0" anchor="ctr" anchorCtr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b="1" dirty="0"/>
              <a:t>2018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312864" y="1153274"/>
            <a:ext cx="637610" cy="378565"/>
          </a:xfrm>
          <a:prstGeom prst="rect">
            <a:avLst/>
          </a:prstGeom>
          <a:noFill/>
        </p:spPr>
        <p:txBody>
          <a:bodyPr wrap="none" lIns="118872" tIns="91440" rIns="118872" bIns="91440" rtlCol="0" anchor="ctr" anchorCtr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b="1" dirty="0"/>
              <a:t>2020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240954" y="1153274"/>
            <a:ext cx="1094467" cy="378565"/>
          </a:xfrm>
          <a:prstGeom prst="rect">
            <a:avLst/>
          </a:prstGeom>
          <a:noFill/>
        </p:spPr>
        <p:txBody>
          <a:bodyPr wrap="none" lIns="118872" tIns="91440" rIns="118872" bIns="91440" rtlCol="0" anchor="ctr" anchorCtr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b="1" dirty="0"/>
              <a:t>2021-2023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0749" y="5326468"/>
            <a:ext cx="1400169" cy="70207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905101" y="2420130"/>
            <a:ext cx="1739574" cy="600164"/>
          </a:xfrm>
          <a:prstGeom prst="rect">
            <a:avLst/>
          </a:prstGeom>
          <a:noFill/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/>
              <a:t>ORNL</a:t>
            </a:r>
          </a:p>
          <a:p>
            <a:pPr algn="ctr">
              <a:lnSpc>
                <a:spcPct val="90000"/>
              </a:lnSpc>
            </a:pPr>
            <a:r>
              <a:rPr lang="en-US" sz="1400" dirty="0"/>
              <a:t>IBM/NVIDIA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80183" y="5875837"/>
            <a:ext cx="1396012" cy="600164"/>
          </a:xfrm>
          <a:prstGeom prst="rect">
            <a:avLst/>
          </a:prstGeom>
          <a:noFill/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/>
              <a:t>LLNL</a:t>
            </a:r>
          </a:p>
          <a:p>
            <a:pPr algn="ctr">
              <a:lnSpc>
                <a:spcPct val="90000"/>
              </a:lnSpc>
            </a:pPr>
            <a:r>
              <a:rPr lang="en-US" sz="1400" dirty="0"/>
              <a:t>IBM BG/Q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8C20A1-AF4C-4504-AA4A-3DD6926E4237}"/>
              </a:ext>
            </a:extLst>
          </p:cNvPr>
          <p:cNvGrpSpPr/>
          <p:nvPr/>
        </p:nvGrpSpPr>
        <p:grpSpPr>
          <a:xfrm>
            <a:off x="296555" y="5358936"/>
            <a:ext cx="1612236" cy="583212"/>
            <a:chOff x="303740" y="5256754"/>
            <a:chExt cx="1612236" cy="58321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8993" y="5256754"/>
              <a:ext cx="1425464" cy="509094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D4D9143-5C06-4314-A39F-03F0038A65BE}"/>
                </a:ext>
              </a:extLst>
            </p:cNvPr>
            <p:cNvSpPr txBox="1"/>
            <p:nvPr/>
          </p:nvSpPr>
          <p:spPr>
            <a:xfrm>
              <a:off x="303740" y="5406001"/>
              <a:ext cx="1612236" cy="433965"/>
            </a:xfrm>
            <a:prstGeom prst="rect">
              <a:avLst/>
            </a:prstGeom>
            <a:noFill/>
          </p:spPr>
          <p:txBody>
            <a:bodyPr wrap="none" lIns="118872" tIns="91440" rIns="118872" bIns="91440" rtlCol="0" anchor="ctr" anchorCtr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b="1" dirty="0">
                  <a:solidFill>
                    <a:schemeClr val="bg1"/>
                  </a:solidFill>
                </a:rPr>
                <a:t>Sequoia (10)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537FDFB-ACE8-47D0-8905-15EA411CA19F}"/>
              </a:ext>
            </a:extLst>
          </p:cNvPr>
          <p:cNvGrpSpPr/>
          <p:nvPr/>
        </p:nvGrpSpPr>
        <p:grpSpPr>
          <a:xfrm>
            <a:off x="2797649" y="4067324"/>
            <a:ext cx="1450882" cy="716241"/>
            <a:chOff x="2796061" y="4067323"/>
            <a:chExt cx="1450882" cy="71624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3213" b="16362"/>
            <a:stretch/>
          </p:blipFill>
          <p:spPr>
            <a:xfrm>
              <a:off x="2847376" y="4067323"/>
              <a:ext cx="1399567" cy="716241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ED91DBA-7741-4D15-A056-3406CBF8748F}"/>
                </a:ext>
              </a:extLst>
            </p:cNvPr>
            <p:cNvSpPr txBox="1"/>
            <p:nvPr/>
          </p:nvSpPr>
          <p:spPr>
            <a:xfrm>
              <a:off x="2796061" y="4249295"/>
              <a:ext cx="1176219" cy="433965"/>
            </a:xfrm>
            <a:prstGeom prst="rect">
              <a:avLst/>
            </a:prstGeom>
            <a:noFill/>
          </p:spPr>
          <p:txBody>
            <a:bodyPr wrap="none" lIns="118872" tIns="91440" rIns="118872" bIns="91440" rtlCol="0" anchor="ctr" anchorCtr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b="1" dirty="0">
                  <a:solidFill>
                    <a:schemeClr val="bg1"/>
                  </a:solidFill>
                </a:rPr>
                <a:t>Cori (12)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DE8C7B53-9834-4FBF-B956-43B426269BFD}"/>
              </a:ext>
            </a:extLst>
          </p:cNvPr>
          <p:cNvSpPr txBox="1"/>
          <p:nvPr/>
        </p:nvSpPr>
        <p:spPr>
          <a:xfrm>
            <a:off x="2161763" y="5697473"/>
            <a:ext cx="1278876" cy="433965"/>
          </a:xfrm>
          <a:prstGeom prst="rect">
            <a:avLst/>
          </a:prstGeom>
          <a:noFill/>
        </p:spPr>
        <p:txBody>
          <a:bodyPr wrap="none" lIns="118872" tIns="91440" rIns="118872" bIns="91440" rtlCol="0" anchor="ctr" anchorCtr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b="1" dirty="0">
                <a:solidFill>
                  <a:schemeClr val="bg1"/>
                </a:solidFill>
              </a:rPr>
              <a:t>Trinity (6)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7C4DDD4-AB85-43F3-BF98-1FB8E2AA1152}"/>
              </a:ext>
            </a:extLst>
          </p:cNvPr>
          <p:cNvGrpSpPr/>
          <p:nvPr/>
        </p:nvGrpSpPr>
        <p:grpSpPr>
          <a:xfrm>
            <a:off x="2075161" y="3075701"/>
            <a:ext cx="1380371" cy="800999"/>
            <a:chOff x="2125124" y="1517604"/>
            <a:chExt cx="1536293" cy="88592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22972" y="1517604"/>
              <a:ext cx="1438445" cy="773572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82A748C-A521-451D-9AFF-523C4D24FCC1}"/>
                </a:ext>
              </a:extLst>
            </p:cNvPr>
            <p:cNvSpPr txBox="1"/>
            <p:nvPr/>
          </p:nvSpPr>
          <p:spPr>
            <a:xfrm>
              <a:off x="2125124" y="1923551"/>
              <a:ext cx="1480352" cy="479974"/>
            </a:xfrm>
            <a:prstGeom prst="rect">
              <a:avLst/>
            </a:prstGeom>
            <a:noFill/>
          </p:spPr>
          <p:txBody>
            <a:bodyPr wrap="none" lIns="118872" tIns="91440" rIns="118872" bIns="91440" rtlCol="0" anchor="ctr" anchorCtr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b="1" dirty="0">
                  <a:solidFill>
                    <a:schemeClr val="bg1"/>
                  </a:solidFill>
                </a:rPr>
                <a:t>Theta (24)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EEAD40D-F2E5-4C14-893D-78180DCF45A4}"/>
              </a:ext>
            </a:extLst>
          </p:cNvPr>
          <p:cNvGrpSpPr/>
          <p:nvPr/>
        </p:nvGrpSpPr>
        <p:grpSpPr>
          <a:xfrm>
            <a:off x="236707" y="3104916"/>
            <a:ext cx="1394771" cy="767281"/>
            <a:chOff x="310063" y="1482010"/>
            <a:chExt cx="1481445" cy="89143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1942" y="1482010"/>
              <a:ext cx="1399566" cy="787256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2908309-2D5A-4540-859A-1C6E91ED122E}"/>
                </a:ext>
              </a:extLst>
            </p:cNvPr>
            <p:cNvSpPr txBox="1"/>
            <p:nvPr/>
          </p:nvSpPr>
          <p:spPr>
            <a:xfrm>
              <a:off x="310063" y="1869261"/>
              <a:ext cx="1262933" cy="504185"/>
            </a:xfrm>
            <a:prstGeom prst="rect">
              <a:avLst/>
            </a:prstGeom>
            <a:noFill/>
          </p:spPr>
          <p:txBody>
            <a:bodyPr wrap="none" lIns="118872" tIns="91440" rIns="118872" bIns="91440" rtlCol="0" anchor="ctr" anchorCtr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b="1" dirty="0">
                  <a:solidFill>
                    <a:schemeClr val="bg1"/>
                  </a:solidFill>
                </a:rPr>
                <a:t>Mira (21)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3E01B3F-3AF1-4356-95D8-8A63774167FE}"/>
              </a:ext>
            </a:extLst>
          </p:cNvPr>
          <p:cNvGrpSpPr/>
          <p:nvPr/>
        </p:nvGrpSpPr>
        <p:grpSpPr>
          <a:xfrm>
            <a:off x="270521" y="1664722"/>
            <a:ext cx="1487115" cy="818704"/>
            <a:chOff x="304394" y="3464745"/>
            <a:chExt cx="1487115" cy="81870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1942" y="3464745"/>
              <a:ext cx="1399567" cy="723599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8E6F954-E229-4949-8B08-E1C788928318}"/>
                </a:ext>
              </a:extLst>
            </p:cNvPr>
            <p:cNvSpPr txBox="1"/>
            <p:nvPr/>
          </p:nvSpPr>
          <p:spPr>
            <a:xfrm>
              <a:off x="304394" y="3849484"/>
              <a:ext cx="1133580" cy="433965"/>
            </a:xfrm>
            <a:prstGeom prst="rect">
              <a:avLst/>
            </a:prstGeom>
            <a:noFill/>
          </p:spPr>
          <p:txBody>
            <a:bodyPr wrap="none" lIns="118872" tIns="91440" rIns="118872" bIns="91440" rtlCol="0" anchor="ctr" anchorCtr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b="1" dirty="0">
                  <a:solidFill>
                    <a:schemeClr val="bg1"/>
                  </a:solidFill>
                </a:rPr>
                <a:t>Titan (9)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F04F4E9-0AC4-49E6-9499-7940E126E6E0}"/>
              </a:ext>
            </a:extLst>
          </p:cNvPr>
          <p:cNvGrpSpPr/>
          <p:nvPr/>
        </p:nvGrpSpPr>
        <p:grpSpPr>
          <a:xfrm>
            <a:off x="3996260" y="1695460"/>
            <a:ext cx="1491491" cy="867568"/>
            <a:chOff x="4027838" y="1491033"/>
            <a:chExt cx="1491491" cy="86756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B9BCE4F-A306-B541-8BAB-321EA3C43446}"/>
                </a:ext>
              </a:extLst>
            </p:cNvPr>
            <p:cNvPicPr>
              <a:picLocks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6698" y="1491033"/>
              <a:ext cx="1412631" cy="790650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5AD2D75-81DB-7C40-9CED-A65C511B160B}"/>
                </a:ext>
              </a:extLst>
            </p:cNvPr>
            <p:cNvSpPr txBox="1"/>
            <p:nvPr/>
          </p:nvSpPr>
          <p:spPr>
            <a:xfrm>
              <a:off x="4027838" y="1924636"/>
              <a:ext cx="1432700" cy="433965"/>
            </a:xfrm>
            <a:prstGeom prst="rect">
              <a:avLst/>
            </a:prstGeom>
            <a:noFill/>
          </p:spPr>
          <p:txBody>
            <a:bodyPr wrap="none" lIns="118872" tIns="91440" rIns="118872" bIns="91440" rtlCol="0" anchor="ctr" anchorCtr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b="1" dirty="0">
                  <a:solidFill>
                    <a:schemeClr val="bg1"/>
                  </a:solidFill>
                </a:rPr>
                <a:t>Summit (1)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522A65-D38C-4F1A-9B84-F8126322B1FE}"/>
              </a:ext>
            </a:extLst>
          </p:cNvPr>
          <p:cNvGrpSpPr/>
          <p:nvPr/>
        </p:nvGrpSpPr>
        <p:grpSpPr>
          <a:xfrm>
            <a:off x="6105926" y="5666811"/>
            <a:ext cx="1502375" cy="449517"/>
            <a:chOff x="6515817" y="5535509"/>
            <a:chExt cx="1738298" cy="580819"/>
          </a:xfrm>
        </p:grpSpPr>
        <p:sp>
          <p:nvSpPr>
            <p:cNvPr id="13" name="TextBox 12"/>
            <p:cNvSpPr txBox="1"/>
            <p:nvPr/>
          </p:nvSpPr>
          <p:spPr>
            <a:xfrm>
              <a:off x="6515817" y="5535509"/>
              <a:ext cx="1738298" cy="5808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square" lIns="118872" tIns="91440" rIns="118872" bIns="91440" rtlCol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b="1" dirty="0">
                <a:solidFill>
                  <a:schemeClr val="bg1"/>
                </a:solidFill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D38C688-E95F-3F40-BDCC-1CF2B922DA4A}"/>
                </a:ext>
              </a:extLst>
            </p:cNvPr>
            <p:cNvPicPr>
              <a:picLocks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232"/>
            <a:stretch/>
          </p:blipFill>
          <p:spPr>
            <a:xfrm>
              <a:off x="6515817" y="5569288"/>
              <a:ext cx="1738298" cy="52204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61DF26B-F4DB-4CE8-9164-8C3E8BC778BA}"/>
              </a:ext>
            </a:extLst>
          </p:cNvPr>
          <p:cNvGrpSpPr/>
          <p:nvPr/>
        </p:nvGrpSpPr>
        <p:grpSpPr>
          <a:xfrm>
            <a:off x="5603513" y="4097411"/>
            <a:ext cx="1723437" cy="689743"/>
            <a:chOff x="5681540" y="3420282"/>
            <a:chExt cx="1723437" cy="689743"/>
          </a:xfrm>
        </p:grpSpPr>
        <p:sp>
          <p:nvSpPr>
            <p:cNvPr id="12" name="TextBox 11"/>
            <p:cNvSpPr txBox="1"/>
            <p:nvPr/>
          </p:nvSpPr>
          <p:spPr>
            <a:xfrm>
              <a:off x="5777991" y="3442446"/>
              <a:ext cx="1626986" cy="58154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lIns="118872" tIns="91440" rIns="118872" bIns="91440" rtlCol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b="1" dirty="0">
                  <a:solidFill>
                    <a:schemeClr val="bg1"/>
                  </a:solidFill>
                </a:rPr>
                <a:t>NERSC-9</a:t>
              </a:r>
            </a:p>
          </p:txBody>
        </p:sp>
        <p:pic>
          <p:nvPicPr>
            <p:cNvPr id="66" name="Shape 240" descr="cascade">
              <a:extLst>
                <a:ext uri="{FF2B5EF4-FFF2-40B4-BE49-F238E27FC236}">
                  <a16:creationId xmlns:a16="http://schemas.microsoft.com/office/drawing/2014/main" id="{E5CDCCE3-AE4A-DC46-A976-146E4B14686C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12">
              <a:alphaModFix/>
            </a:blip>
            <a:srcRect b="15185"/>
            <a:stretch/>
          </p:blipFill>
          <p:spPr>
            <a:xfrm>
              <a:off x="5847176" y="3420282"/>
              <a:ext cx="1434777" cy="6400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B4C7B11-2F31-CD4C-B45A-C7B0A137472F}"/>
                </a:ext>
              </a:extLst>
            </p:cNvPr>
            <p:cNvSpPr txBox="1"/>
            <p:nvPr/>
          </p:nvSpPr>
          <p:spPr>
            <a:xfrm>
              <a:off x="5681540" y="3676060"/>
              <a:ext cx="1394228" cy="433965"/>
            </a:xfrm>
            <a:prstGeom prst="rect">
              <a:avLst/>
            </a:prstGeom>
            <a:noFill/>
          </p:spPr>
          <p:txBody>
            <a:bodyPr wrap="none" lIns="118872" tIns="91440" rIns="118872" bIns="91440" rtlCol="0" anchor="ctr" anchorCtr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b="1" dirty="0">
                  <a:solidFill>
                    <a:schemeClr val="bg1"/>
                  </a:solidFill>
                </a:rPr>
                <a:t>Perlmutter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A425BF5A-4B09-CA49-8F21-9261A36F685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5" b="16115"/>
          <a:stretch/>
        </p:blipFill>
        <p:spPr>
          <a:xfrm>
            <a:off x="8769974" y="1728753"/>
            <a:ext cx="2075688" cy="5871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D097D76-67CA-5F48-83FF-F11584B07AF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636" y="5295189"/>
            <a:ext cx="1372614" cy="91440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B45625D-B249-48FC-9A92-484572AF1CA5}"/>
              </a:ext>
            </a:extLst>
          </p:cNvPr>
          <p:cNvGrpSpPr/>
          <p:nvPr/>
        </p:nvGrpSpPr>
        <p:grpSpPr>
          <a:xfrm>
            <a:off x="7303914" y="3050225"/>
            <a:ext cx="2581636" cy="840057"/>
            <a:chOff x="7667250" y="1543133"/>
            <a:chExt cx="2581636" cy="840057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15" cstate="email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67250" y="1543133"/>
              <a:ext cx="2581636" cy="840057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C9A32E-4F36-4BDF-9EC5-8F7CF648FB0A}"/>
                </a:ext>
              </a:extLst>
            </p:cNvPr>
            <p:cNvSpPr txBox="1"/>
            <p:nvPr/>
          </p:nvSpPr>
          <p:spPr>
            <a:xfrm>
              <a:off x="7934780" y="1688717"/>
              <a:ext cx="996683" cy="433965"/>
            </a:xfrm>
            <a:prstGeom prst="rect">
              <a:avLst/>
            </a:prstGeom>
            <a:noFill/>
          </p:spPr>
          <p:txBody>
            <a:bodyPr wrap="none" lIns="118872" tIns="91440" rIns="118872" bIns="91440" rtlCol="0" anchor="ctr" anchorCtr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b="1" dirty="0">
                  <a:solidFill>
                    <a:schemeClr val="bg1"/>
                  </a:solidFill>
                </a:rPr>
                <a:t>Aurora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049911" y="3695511"/>
            <a:ext cx="1467297" cy="600164"/>
          </a:xfrm>
          <a:prstGeom prst="rect">
            <a:avLst/>
          </a:prstGeom>
          <a:noFill/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/>
              <a:t>ANL</a:t>
            </a:r>
          </a:p>
          <a:p>
            <a:pPr algn="ctr">
              <a:lnSpc>
                <a:spcPct val="90000"/>
              </a:lnSpc>
            </a:pPr>
            <a:r>
              <a:rPr lang="en-US" sz="1400" dirty="0"/>
              <a:t>Cray/Intel KNL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47545" y="4623095"/>
            <a:ext cx="1918550" cy="600164"/>
          </a:xfrm>
          <a:prstGeom prst="rect">
            <a:avLst/>
          </a:prstGeom>
          <a:noFill/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/>
              <a:t>LBNL</a:t>
            </a:r>
          </a:p>
          <a:p>
            <a:pPr algn="ctr">
              <a:lnSpc>
                <a:spcPct val="90000"/>
              </a:lnSpc>
            </a:pPr>
            <a:r>
              <a:rPr lang="en-US" sz="1400" dirty="0"/>
              <a:t>Cray/Intel  Xeon/KNL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42D940F-E717-4387-B17B-C71FD33D789C}"/>
              </a:ext>
            </a:extLst>
          </p:cNvPr>
          <p:cNvCxnSpPr/>
          <p:nvPr/>
        </p:nvCxnSpPr>
        <p:spPr>
          <a:xfrm flipV="1">
            <a:off x="139264" y="5175333"/>
            <a:ext cx="11715019" cy="8069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A2581D5-46C2-482A-B27C-21417AED3A74}"/>
              </a:ext>
            </a:extLst>
          </p:cNvPr>
          <p:cNvSpPr txBox="1"/>
          <p:nvPr/>
        </p:nvSpPr>
        <p:spPr>
          <a:xfrm>
            <a:off x="7571445" y="853579"/>
            <a:ext cx="4427875" cy="378565"/>
          </a:xfrm>
          <a:prstGeom prst="rect">
            <a:avLst/>
          </a:prstGeom>
          <a:noFill/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/>
              <a:t>First U.S. Exascale Systems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E590FA2-89EA-ED4A-A32F-587E16FCA942}"/>
              </a:ext>
            </a:extLst>
          </p:cNvPr>
          <p:cNvSpPr txBox="1"/>
          <p:nvPr/>
        </p:nvSpPr>
        <p:spPr>
          <a:xfrm>
            <a:off x="4066698" y="5667653"/>
            <a:ext cx="1240340" cy="433965"/>
          </a:xfrm>
          <a:prstGeom prst="rect">
            <a:avLst/>
          </a:prstGeom>
          <a:noFill/>
        </p:spPr>
        <p:txBody>
          <a:bodyPr wrap="none" lIns="118872" tIns="91440" rIns="118872" bIns="91440" rtlCol="0" anchor="ctr" anchorCtr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b="1" dirty="0">
                <a:solidFill>
                  <a:schemeClr val="bg1"/>
                </a:solidFill>
              </a:rPr>
              <a:t>Sierra (2)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A2E17F4-C96E-CC43-9AAE-1C9DD40D5862}"/>
              </a:ext>
            </a:extLst>
          </p:cNvPr>
          <p:cNvSpPr txBox="1"/>
          <p:nvPr/>
        </p:nvSpPr>
        <p:spPr>
          <a:xfrm>
            <a:off x="380184" y="853075"/>
            <a:ext cx="7129875" cy="378565"/>
          </a:xfrm>
          <a:prstGeom prst="rect">
            <a:avLst/>
          </a:prstGeom>
          <a:noFill/>
        </p:spPr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/>
              <a:t>Pre-Exascale Systems</a:t>
            </a:r>
            <a:r>
              <a:rPr lang="en-US" sz="1400" dirty="0"/>
              <a:t> [Aggregate </a:t>
            </a:r>
            <a:r>
              <a:rPr lang="en-US" sz="1400" dirty="0" err="1"/>
              <a:t>Linpack</a:t>
            </a:r>
            <a:r>
              <a:rPr lang="en-US" sz="1400" dirty="0"/>
              <a:t> (</a:t>
            </a:r>
            <a:r>
              <a:rPr lang="en-US" sz="1400" dirty="0" err="1"/>
              <a:t>Rmax</a:t>
            </a:r>
            <a:r>
              <a:rPr lang="en-US" sz="1400" dirty="0"/>
              <a:t>) = 323 PF]</a:t>
            </a:r>
          </a:p>
        </p:txBody>
      </p:sp>
    </p:spTree>
    <p:extLst>
      <p:ext uri="{BB962C8B-B14F-4D97-AF65-F5344CB8AC3E}">
        <p14:creationId xmlns:p14="http://schemas.microsoft.com/office/powerpoint/2010/main" val="333068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23FCA-E04B-1F4D-A111-834B41048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48" y="138631"/>
            <a:ext cx="11375136" cy="914400"/>
          </a:xfrm>
        </p:spPr>
        <p:txBody>
          <a:bodyPr/>
          <a:lstStyle/>
          <a:p>
            <a:r>
              <a:rPr lang="en-US" dirty="0"/>
              <a:t>Common R&amp;D activities/challenges that applications face</a:t>
            </a:r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5481927E-59ED-0A4F-A428-4227D17FACA2}"/>
              </a:ext>
            </a:extLst>
          </p:cNvPr>
          <p:cNvSpPr/>
          <p:nvPr/>
        </p:nvSpPr>
        <p:spPr>
          <a:xfrm>
            <a:off x="565834" y="1121336"/>
            <a:ext cx="10849418" cy="694944"/>
          </a:xfrm>
          <a:prstGeom prst="round2DiagRect">
            <a:avLst/>
          </a:prstGeo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1)  Porting to accelerator-based architectures</a:t>
            </a:r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3BC0842B-E361-1848-B6AE-A902B0A231A3}"/>
              </a:ext>
            </a:extLst>
          </p:cNvPr>
          <p:cNvSpPr/>
          <p:nvPr/>
        </p:nvSpPr>
        <p:spPr>
          <a:xfrm>
            <a:off x="565834" y="1976090"/>
            <a:ext cx="10849418" cy="694944"/>
          </a:xfrm>
          <a:prstGeom prst="round2DiagRect">
            <a:avLst/>
          </a:prstGeo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2)  Exposing additional parallelism</a:t>
            </a:r>
          </a:p>
        </p:txBody>
      </p:sp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55D40D91-A4B0-AA48-9DE1-BDAF52EC60AE}"/>
              </a:ext>
            </a:extLst>
          </p:cNvPr>
          <p:cNvSpPr/>
          <p:nvPr/>
        </p:nvSpPr>
        <p:spPr>
          <a:xfrm>
            <a:off x="565834" y="2830844"/>
            <a:ext cx="10849418" cy="694944"/>
          </a:xfrm>
          <a:prstGeom prst="round2DiagRect">
            <a:avLst/>
          </a:prstGeo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3)  Coupling codes to create new multiphysics capability</a:t>
            </a:r>
          </a:p>
        </p:txBody>
      </p:sp>
      <p:sp>
        <p:nvSpPr>
          <p:cNvPr id="8" name="Round Diagonal Corner Rectangle 7">
            <a:extLst>
              <a:ext uri="{FF2B5EF4-FFF2-40B4-BE49-F238E27FC236}">
                <a16:creationId xmlns:a16="http://schemas.microsoft.com/office/drawing/2014/main" id="{32F87FC3-FD55-0C44-8688-51817D95AAE0}"/>
              </a:ext>
            </a:extLst>
          </p:cNvPr>
          <p:cNvSpPr/>
          <p:nvPr/>
        </p:nvSpPr>
        <p:spPr>
          <a:xfrm>
            <a:off x="565834" y="3685598"/>
            <a:ext cx="10849418" cy="694944"/>
          </a:xfrm>
          <a:prstGeom prst="round2DiagRect">
            <a:avLst/>
          </a:prstGeo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4)  Adopting new mathematical approaches</a:t>
            </a:r>
          </a:p>
        </p:txBody>
      </p:sp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C2A06387-43AA-064B-88EE-FE00C6C673C3}"/>
              </a:ext>
            </a:extLst>
          </p:cNvPr>
          <p:cNvSpPr/>
          <p:nvPr/>
        </p:nvSpPr>
        <p:spPr>
          <a:xfrm>
            <a:off x="565834" y="4540352"/>
            <a:ext cx="10849418" cy="694944"/>
          </a:xfrm>
          <a:prstGeom prst="round2DiagRect">
            <a:avLst/>
          </a:prstGeo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5)  Algorithmic or model improvements</a:t>
            </a:r>
          </a:p>
        </p:txBody>
      </p:sp>
      <p:sp>
        <p:nvSpPr>
          <p:cNvPr id="10" name="Round Diagonal Corner Rectangle 9">
            <a:extLst>
              <a:ext uri="{FF2B5EF4-FFF2-40B4-BE49-F238E27FC236}">
                <a16:creationId xmlns:a16="http://schemas.microsoft.com/office/drawing/2014/main" id="{2184F00D-4ECB-1346-853B-36D62813CE89}"/>
              </a:ext>
            </a:extLst>
          </p:cNvPr>
          <p:cNvSpPr/>
          <p:nvPr/>
        </p:nvSpPr>
        <p:spPr>
          <a:xfrm>
            <a:off x="565834" y="5395105"/>
            <a:ext cx="10849418" cy="694944"/>
          </a:xfrm>
          <a:prstGeom prst="round2DiagRect">
            <a:avLst/>
          </a:prstGeo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6)  Leveraging optimized libraries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8CA8D68-D0D3-4C4E-8244-F9D03B352689}"/>
              </a:ext>
            </a:extLst>
          </p:cNvPr>
          <p:cNvSpPr/>
          <p:nvPr/>
        </p:nvSpPr>
        <p:spPr>
          <a:xfrm>
            <a:off x="565834" y="992702"/>
            <a:ext cx="7083195" cy="823578"/>
          </a:xfrm>
          <a:prstGeom prst="ellipse">
            <a:avLst/>
          </a:prstGeom>
          <a:noFill/>
          <a:ln w="2540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36FA6F-2E1E-7B4D-B52B-AA822B652AFD}"/>
              </a:ext>
            </a:extLst>
          </p:cNvPr>
          <p:cNvSpPr/>
          <p:nvPr/>
        </p:nvSpPr>
        <p:spPr>
          <a:xfrm>
            <a:off x="565833" y="1861287"/>
            <a:ext cx="7083195" cy="823578"/>
          </a:xfrm>
          <a:prstGeom prst="ellipse">
            <a:avLst/>
          </a:prstGeom>
          <a:noFill/>
          <a:ln w="2540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EF4242-A679-814C-8F2E-CC5B842B5BEC}"/>
              </a:ext>
            </a:extLst>
          </p:cNvPr>
          <p:cNvSpPr/>
          <p:nvPr/>
        </p:nvSpPr>
        <p:spPr>
          <a:xfrm>
            <a:off x="565832" y="5253268"/>
            <a:ext cx="7083195" cy="823578"/>
          </a:xfrm>
          <a:prstGeom prst="ellipse">
            <a:avLst/>
          </a:prstGeom>
          <a:noFill/>
          <a:ln w="2540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4738FBD-2BD5-DD44-8A89-185FA98D1199}"/>
              </a:ext>
            </a:extLst>
          </p:cNvPr>
          <p:cNvSpPr/>
          <p:nvPr/>
        </p:nvSpPr>
        <p:spPr>
          <a:xfrm>
            <a:off x="565832" y="4398514"/>
            <a:ext cx="7083195" cy="823578"/>
          </a:xfrm>
          <a:prstGeom prst="ellipse">
            <a:avLst/>
          </a:prstGeom>
          <a:noFill/>
          <a:ln w="2540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140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64" y="18486"/>
            <a:ext cx="11521441" cy="914400"/>
          </a:xfrm>
        </p:spPr>
        <p:txBody>
          <a:bodyPr/>
          <a:lstStyle/>
          <a:p>
            <a:r>
              <a:rPr lang="en-US" dirty="0"/>
              <a:t>The three technical areas in ECP have the necessary components to address these challenges and meet national goals</a:t>
            </a:r>
          </a:p>
        </p:txBody>
      </p:sp>
      <p:sp>
        <p:nvSpPr>
          <p:cNvPr id="33" name="Freeform 19"/>
          <p:cNvSpPr>
            <a:spLocks/>
          </p:cNvSpPr>
          <p:nvPr/>
        </p:nvSpPr>
        <p:spPr bwMode="auto">
          <a:xfrm rot="5400000">
            <a:off x="4120896" y="1103442"/>
            <a:ext cx="497183" cy="3189310"/>
          </a:xfrm>
          <a:custGeom>
            <a:avLst/>
            <a:gdLst>
              <a:gd name="T0" fmla="*/ 0 w 992"/>
              <a:gd name="T1" fmla="*/ 0 h 1008"/>
              <a:gd name="T2" fmla="*/ 1574800 w 992"/>
              <a:gd name="T3" fmla="*/ 536575 h 1008"/>
              <a:gd name="T4" fmla="*/ 1574800 w 992"/>
              <a:gd name="T5" fmla="*/ 1600200 h 1008"/>
              <a:gd name="T6" fmla="*/ 0 w 992"/>
              <a:gd name="T7" fmla="*/ 0 h 10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2" h="1008">
                <a:moveTo>
                  <a:pt x="0" y="0"/>
                </a:moveTo>
                <a:lnTo>
                  <a:pt x="992" y="338"/>
                </a:lnTo>
                <a:lnTo>
                  <a:pt x="992" y="100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3000">
                <a:schemeClr val="accent1"/>
              </a:gs>
              <a:gs pos="0">
                <a:schemeClr val="bg1">
                  <a:alpha val="0"/>
                </a:schemeClr>
              </a:gs>
            </a:gsLst>
            <a:lin ang="600000" scaled="0"/>
          </a:gra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124" tIns="41061" rIns="82124" bIns="41061" anchor="ctr"/>
          <a:lstStyle/>
          <a:p>
            <a:pPr algn="ctr" defTabSz="814388">
              <a:lnSpc>
                <a:spcPct val="90000"/>
              </a:lnSpc>
            </a:pPr>
            <a:endParaRPr lang="en-US">
              <a:cs typeface="+mn-cs"/>
            </a:endParaRPr>
          </a:p>
        </p:txBody>
      </p:sp>
      <p:sp>
        <p:nvSpPr>
          <p:cNvPr id="34" name="Freeform 20"/>
          <p:cNvSpPr>
            <a:spLocks/>
          </p:cNvSpPr>
          <p:nvPr/>
        </p:nvSpPr>
        <p:spPr bwMode="auto">
          <a:xfrm rot="5400000">
            <a:off x="7270663" y="1101859"/>
            <a:ext cx="497183" cy="3192480"/>
          </a:xfrm>
          <a:custGeom>
            <a:avLst/>
            <a:gdLst>
              <a:gd name="T0" fmla="*/ 0 w 992"/>
              <a:gd name="T1" fmla="*/ 1601788 h 1009"/>
              <a:gd name="T2" fmla="*/ 1574800 w 992"/>
              <a:gd name="T3" fmla="*/ 0 h 1009"/>
              <a:gd name="T4" fmla="*/ 1574800 w 992"/>
              <a:gd name="T5" fmla="*/ 1068388 h 1009"/>
              <a:gd name="T6" fmla="*/ 0 w 992"/>
              <a:gd name="T7" fmla="*/ 1601788 h 100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2" h="1009">
                <a:moveTo>
                  <a:pt x="0" y="1009"/>
                </a:moveTo>
                <a:lnTo>
                  <a:pt x="992" y="0"/>
                </a:lnTo>
                <a:lnTo>
                  <a:pt x="992" y="673"/>
                </a:lnTo>
                <a:lnTo>
                  <a:pt x="0" y="1009"/>
                </a:lnTo>
                <a:close/>
              </a:path>
            </a:pathLst>
          </a:custGeom>
          <a:gradFill flip="none" rotWithShape="1">
            <a:gsLst>
              <a:gs pos="71000">
                <a:schemeClr val="accent5">
                  <a:alpha val="43000"/>
                </a:schemeClr>
              </a:gs>
              <a:gs pos="22000">
                <a:schemeClr val="bg1">
                  <a:alpha val="59000"/>
                </a:schemeClr>
              </a:gs>
            </a:gsLst>
            <a:lin ang="21000000" scaled="0"/>
            <a:tileRect/>
          </a:gra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124" tIns="41061" rIns="82124" bIns="41061" anchor="ctr"/>
          <a:lstStyle/>
          <a:p>
            <a:pPr algn="ctr" defTabSz="814388">
              <a:lnSpc>
                <a:spcPct val="90000"/>
              </a:lnSpc>
            </a:pPr>
            <a:endParaRPr lang="en-US">
              <a:cs typeface="+mn-cs"/>
            </a:endParaRPr>
          </a:p>
        </p:txBody>
      </p:sp>
      <p:sp>
        <p:nvSpPr>
          <p:cNvPr id="35" name="Freeform 24"/>
          <p:cNvSpPr>
            <a:spLocks/>
          </p:cNvSpPr>
          <p:nvPr/>
        </p:nvSpPr>
        <p:spPr bwMode="auto">
          <a:xfrm rot="5400000">
            <a:off x="5687082" y="1631829"/>
            <a:ext cx="497183" cy="2132538"/>
          </a:xfrm>
          <a:custGeom>
            <a:avLst/>
            <a:gdLst>
              <a:gd name="T0" fmla="*/ 0 w 992"/>
              <a:gd name="T1" fmla="*/ 533400 h 674"/>
              <a:gd name="T2" fmla="*/ 1574800 w 992"/>
              <a:gd name="T3" fmla="*/ 0 h 674"/>
              <a:gd name="T4" fmla="*/ 1574800 w 992"/>
              <a:gd name="T5" fmla="*/ 1069975 h 674"/>
              <a:gd name="T6" fmla="*/ 0 w 992"/>
              <a:gd name="T7" fmla="*/ 533400 h 6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2" h="674">
                <a:moveTo>
                  <a:pt x="0" y="336"/>
                </a:moveTo>
                <a:lnTo>
                  <a:pt x="992" y="0"/>
                </a:lnTo>
                <a:lnTo>
                  <a:pt x="992" y="674"/>
                </a:lnTo>
                <a:lnTo>
                  <a:pt x="0" y="336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/>
              </a:gs>
              <a:gs pos="0">
                <a:schemeClr val="bg1">
                  <a:alpha val="8000"/>
                </a:schemeClr>
              </a:gs>
            </a:gsLst>
            <a:lin ang="0" scaled="0"/>
            <a:tileRect/>
          </a:gra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124" tIns="41061" rIns="82124" bIns="41061" anchor="ctr"/>
          <a:lstStyle/>
          <a:p>
            <a:pPr algn="ctr" defTabSz="814388">
              <a:lnSpc>
                <a:spcPct val="90000"/>
              </a:lnSpc>
            </a:pPr>
            <a:endParaRPr lang="en-US">
              <a:cs typeface="+mn-cs"/>
            </a:endParaRPr>
          </a:p>
        </p:txBody>
      </p:sp>
      <p:sp>
        <p:nvSpPr>
          <p:cNvPr id="36" name="Freeform 25"/>
          <p:cNvSpPr>
            <a:spLocks/>
          </p:cNvSpPr>
          <p:nvPr/>
        </p:nvSpPr>
        <p:spPr bwMode="auto">
          <a:xfrm rot="5400000">
            <a:off x="8325859" y="37172"/>
            <a:ext cx="497183" cy="5321853"/>
          </a:xfrm>
          <a:custGeom>
            <a:avLst/>
            <a:gdLst>
              <a:gd name="T0" fmla="*/ 0 w 992"/>
              <a:gd name="T1" fmla="*/ 2670175 h 1682"/>
              <a:gd name="T2" fmla="*/ 1574800 w 992"/>
              <a:gd name="T3" fmla="*/ 0 h 1682"/>
              <a:gd name="T4" fmla="*/ 1574800 w 992"/>
              <a:gd name="T5" fmla="*/ 1068388 h 1682"/>
              <a:gd name="T6" fmla="*/ 0 w 992"/>
              <a:gd name="T7" fmla="*/ 2670175 h 168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2" h="1682">
                <a:moveTo>
                  <a:pt x="0" y="1682"/>
                </a:moveTo>
                <a:lnTo>
                  <a:pt x="992" y="0"/>
                </a:lnTo>
                <a:lnTo>
                  <a:pt x="992" y="673"/>
                </a:lnTo>
                <a:lnTo>
                  <a:pt x="0" y="1682"/>
                </a:lnTo>
                <a:close/>
              </a:path>
            </a:pathLst>
          </a:custGeom>
          <a:gradFill flip="none" rotWithShape="1">
            <a:gsLst>
              <a:gs pos="68000">
                <a:schemeClr val="bg1">
                  <a:lumMod val="50000"/>
                  <a:alpha val="86000"/>
                </a:schemeClr>
              </a:gs>
              <a:gs pos="8228">
                <a:schemeClr val="bg1">
                  <a:alpha val="59000"/>
                </a:schemeClr>
              </a:gs>
            </a:gsLst>
            <a:lin ang="16200000" scaled="1"/>
            <a:tileRect/>
          </a:gra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124" tIns="41061" rIns="82124" bIns="41061" anchor="ctr"/>
          <a:lstStyle/>
          <a:p>
            <a:pPr algn="ctr" defTabSz="814388">
              <a:lnSpc>
                <a:spcPct val="90000"/>
              </a:lnSpc>
            </a:pPr>
            <a:endParaRPr lang="en-US">
              <a:cs typeface="+mn-cs"/>
            </a:endParaRPr>
          </a:p>
        </p:txBody>
      </p:sp>
      <p:sp>
        <p:nvSpPr>
          <p:cNvPr id="37" name="Freeform 22"/>
          <p:cNvSpPr>
            <a:spLocks/>
          </p:cNvSpPr>
          <p:nvPr/>
        </p:nvSpPr>
        <p:spPr bwMode="auto">
          <a:xfrm rot="5400000">
            <a:off x="3054986" y="37172"/>
            <a:ext cx="497183" cy="5321853"/>
          </a:xfrm>
          <a:custGeom>
            <a:avLst/>
            <a:gdLst>
              <a:gd name="T0" fmla="*/ 0 w 992"/>
              <a:gd name="T1" fmla="*/ 0 h 1682"/>
              <a:gd name="T2" fmla="*/ 992 w 992"/>
              <a:gd name="T3" fmla="*/ 1008 h 1682"/>
              <a:gd name="T4" fmla="*/ 992 w 992"/>
              <a:gd name="T5" fmla="*/ 1682 h 1682"/>
              <a:gd name="T6" fmla="*/ 489 w 992"/>
              <a:gd name="T7" fmla="*/ 829 h 1682"/>
              <a:gd name="T8" fmla="*/ 0 w 992"/>
              <a:gd name="T9" fmla="*/ 0 h 1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2" h="1682">
                <a:moveTo>
                  <a:pt x="0" y="0"/>
                </a:moveTo>
                <a:lnTo>
                  <a:pt x="992" y="1008"/>
                </a:lnTo>
                <a:lnTo>
                  <a:pt x="992" y="1682"/>
                </a:lnTo>
                <a:lnTo>
                  <a:pt x="489" y="82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59000">
                <a:srgbClr val="85B953"/>
              </a:gs>
              <a:gs pos="100000">
                <a:schemeClr val="accent2"/>
              </a:gs>
              <a:gs pos="0">
                <a:schemeClr val="bg1">
                  <a:alpha val="0"/>
                </a:schemeClr>
              </a:gs>
            </a:gsLst>
            <a:lin ang="5400000" scaled="0"/>
          </a:gra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124" tIns="41061" rIns="82124" bIns="41061" anchor="ctr"/>
          <a:lstStyle/>
          <a:p>
            <a:pPr algn="ctr" defTabSz="814388">
              <a:lnSpc>
                <a:spcPct val="90000"/>
              </a:lnSpc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38" name="Frame 37"/>
          <p:cNvSpPr/>
          <p:nvPr/>
        </p:nvSpPr>
        <p:spPr>
          <a:xfrm>
            <a:off x="338263" y="2243092"/>
            <a:ext cx="11194818" cy="2153275"/>
          </a:xfrm>
          <a:prstGeom prst="frame">
            <a:avLst>
              <a:gd name="adj1" fmla="val 6165"/>
            </a:avLst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47121" y="2927604"/>
            <a:ext cx="3258794" cy="588496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Application Development (AD)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61171" y="2946688"/>
            <a:ext cx="3468083" cy="588496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Software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Technology (ST)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807902" y="2946688"/>
            <a:ext cx="3382380" cy="588496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Hardware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and Integration (HI)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836299" y="776005"/>
            <a:ext cx="10262371" cy="1661728"/>
            <a:chOff x="1398780" y="1086833"/>
            <a:chExt cx="6349815" cy="1766386"/>
          </a:xfrm>
        </p:grpSpPr>
        <p:sp>
          <p:nvSpPr>
            <p:cNvPr id="44" name="Line 19"/>
            <p:cNvSpPr>
              <a:spLocks noChangeShapeType="1"/>
            </p:cNvSpPr>
            <p:nvPr/>
          </p:nvSpPr>
          <p:spPr bwMode="auto">
            <a:xfrm rot="5400000">
              <a:off x="7367142" y="2504916"/>
              <a:ext cx="0" cy="0"/>
            </a:xfrm>
            <a:prstGeom prst="line">
              <a:avLst/>
            </a:prstGeom>
            <a:gradFill flip="none" rotWithShape="1">
              <a:gsLst>
                <a:gs pos="79980">
                  <a:srgbClr val="127F9A"/>
                </a:gs>
                <a:gs pos="27000">
                  <a:srgbClr val="3589BC"/>
                </a:gs>
                <a:gs pos="1000">
                  <a:schemeClr val="accent3"/>
                </a:gs>
                <a:gs pos="100000">
                  <a:srgbClr val="0199A1"/>
                </a:gs>
                <a:gs pos="56000">
                  <a:schemeClr val="accent1"/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5" name="Line 20"/>
            <p:cNvSpPr>
              <a:spLocks noChangeShapeType="1"/>
            </p:cNvSpPr>
            <p:nvPr/>
          </p:nvSpPr>
          <p:spPr bwMode="auto">
            <a:xfrm rot="5400000">
              <a:off x="7367142" y="2504916"/>
              <a:ext cx="0" cy="0"/>
            </a:xfrm>
            <a:prstGeom prst="line">
              <a:avLst/>
            </a:prstGeom>
            <a:gradFill flip="none" rotWithShape="1">
              <a:gsLst>
                <a:gs pos="79980">
                  <a:srgbClr val="127F9A"/>
                </a:gs>
                <a:gs pos="27000">
                  <a:srgbClr val="3589BC"/>
                </a:gs>
                <a:gs pos="1000">
                  <a:schemeClr val="accent3"/>
                </a:gs>
                <a:gs pos="100000">
                  <a:srgbClr val="0199A1"/>
                </a:gs>
                <a:gs pos="56000">
                  <a:schemeClr val="accent1"/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6" name="Freeform 21"/>
            <p:cNvSpPr>
              <a:spLocks/>
            </p:cNvSpPr>
            <p:nvPr/>
          </p:nvSpPr>
          <p:spPr bwMode="auto">
            <a:xfrm rot="5400000">
              <a:off x="5762679" y="1277385"/>
              <a:ext cx="348303" cy="2803363"/>
            </a:xfrm>
            <a:custGeom>
              <a:avLst/>
              <a:gdLst>
                <a:gd name="T0" fmla="*/ 1571625 w 990"/>
                <a:gd name="T1" fmla="*/ 1781175 h 1122"/>
                <a:gd name="T2" fmla="*/ 1571625 w 990"/>
                <a:gd name="T3" fmla="*/ 1781175 h 1122"/>
                <a:gd name="T4" fmla="*/ 0 w 990"/>
                <a:gd name="T5" fmla="*/ 892175 h 1122"/>
                <a:gd name="T6" fmla="*/ 0 w 990"/>
                <a:gd name="T7" fmla="*/ 0 h 1122"/>
                <a:gd name="T8" fmla="*/ 1571625 w 990"/>
                <a:gd name="T9" fmla="*/ 1781175 h 1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1122">
                  <a:moveTo>
                    <a:pt x="990" y="1122"/>
                  </a:moveTo>
                  <a:lnTo>
                    <a:pt x="990" y="1122"/>
                  </a:lnTo>
                  <a:lnTo>
                    <a:pt x="0" y="562"/>
                  </a:lnTo>
                  <a:lnTo>
                    <a:pt x="0" y="0"/>
                  </a:lnTo>
                  <a:lnTo>
                    <a:pt x="990" y="1122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60000"/>
                    <a:lumOff val="40000"/>
                    <a:alpha val="56000"/>
                  </a:schemeClr>
                </a:gs>
                <a:gs pos="0">
                  <a:srgbClr val="C5E7F7">
                    <a:alpha val="14000"/>
                  </a:srgbClr>
                </a:gs>
              </a:gsLst>
              <a:lin ang="10800000" scaled="0"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/>
            </a:p>
          </p:txBody>
        </p:sp>
        <p:sp>
          <p:nvSpPr>
            <p:cNvPr id="47" name="Freeform 22"/>
            <p:cNvSpPr>
              <a:spLocks/>
            </p:cNvSpPr>
            <p:nvPr/>
          </p:nvSpPr>
          <p:spPr bwMode="auto">
            <a:xfrm rot="5400000">
              <a:off x="3691712" y="1979813"/>
              <a:ext cx="348295" cy="1398516"/>
            </a:xfrm>
            <a:custGeom>
              <a:avLst/>
              <a:gdLst>
                <a:gd name="T0" fmla="*/ 1571625 w 990"/>
                <a:gd name="T1" fmla="*/ 0 h 560"/>
                <a:gd name="T2" fmla="*/ 1571625 w 990"/>
                <a:gd name="T3" fmla="*/ 0 h 560"/>
                <a:gd name="T4" fmla="*/ 1571625 w 990"/>
                <a:gd name="T5" fmla="*/ 0 h 560"/>
                <a:gd name="T6" fmla="*/ 0 w 990"/>
                <a:gd name="T7" fmla="*/ 889000 h 560"/>
                <a:gd name="T8" fmla="*/ 0 w 990"/>
                <a:gd name="T9" fmla="*/ 0 h 560"/>
                <a:gd name="T10" fmla="*/ 1571625 w 990"/>
                <a:gd name="T11" fmla="*/ 0 h 5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90" h="560">
                  <a:moveTo>
                    <a:pt x="990" y="0"/>
                  </a:moveTo>
                  <a:lnTo>
                    <a:pt x="990" y="0"/>
                  </a:lnTo>
                  <a:lnTo>
                    <a:pt x="0" y="560"/>
                  </a:lnTo>
                  <a:lnTo>
                    <a:pt x="0" y="0"/>
                  </a:lnTo>
                  <a:lnTo>
                    <a:pt x="990" y="0"/>
                  </a:lnTo>
                  <a:close/>
                </a:path>
              </a:pathLst>
            </a:custGeom>
            <a:gradFill flip="none" rotWithShape="1">
              <a:gsLst>
                <a:gs pos="73000">
                  <a:schemeClr val="accent3">
                    <a:lumMod val="60000"/>
                    <a:lumOff val="40000"/>
                    <a:alpha val="56000"/>
                  </a:schemeClr>
                </a:gs>
                <a:gs pos="0">
                  <a:srgbClr val="C5E7F7">
                    <a:alpha val="14000"/>
                  </a:srgbClr>
                </a:gs>
              </a:gsLst>
              <a:lin ang="10800000" scaled="0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 rot="5400000">
              <a:off x="5090220" y="1979803"/>
              <a:ext cx="348313" cy="1398516"/>
            </a:xfrm>
            <a:custGeom>
              <a:avLst/>
              <a:gdLst>
                <a:gd name="T0" fmla="*/ 1571625 w 990"/>
                <a:gd name="T1" fmla="*/ 889000 h 560"/>
                <a:gd name="T2" fmla="*/ 1571625 w 990"/>
                <a:gd name="T3" fmla="*/ 889000 h 560"/>
                <a:gd name="T4" fmla="*/ 0 w 990"/>
                <a:gd name="T5" fmla="*/ 889000 h 560"/>
                <a:gd name="T6" fmla="*/ 0 w 990"/>
                <a:gd name="T7" fmla="*/ 0 h 560"/>
                <a:gd name="T8" fmla="*/ 1571625 w 990"/>
                <a:gd name="T9" fmla="*/ 889000 h 5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560">
                  <a:moveTo>
                    <a:pt x="990" y="560"/>
                  </a:moveTo>
                  <a:lnTo>
                    <a:pt x="990" y="560"/>
                  </a:lnTo>
                  <a:lnTo>
                    <a:pt x="0" y="560"/>
                  </a:lnTo>
                  <a:lnTo>
                    <a:pt x="0" y="0"/>
                  </a:lnTo>
                  <a:lnTo>
                    <a:pt x="990" y="560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60000"/>
                    <a:lumOff val="40000"/>
                    <a:alpha val="56000"/>
                  </a:schemeClr>
                </a:gs>
                <a:gs pos="0">
                  <a:srgbClr val="C5E7F7">
                    <a:alpha val="14000"/>
                  </a:srgbClr>
                </a:gs>
              </a:gsLst>
              <a:lin ang="10800000" scaled="0"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/>
            </a:p>
          </p:txBody>
        </p:sp>
        <p:sp>
          <p:nvSpPr>
            <p:cNvPr id="49" name="Freeform 16"/>
            <p:cNvSpPr>
              <a:spLocks/>
            </p:cNvSpPr>
            <p:nvPr/>
          </p:nvSpPr>
          <p:spPr bwMode="auto">
            <a:xfrm rot="5400000">
              <a:off x="2994784" y="1277890"/>
              <a:ext cx="348295" cy="2802363"/>
            </a:xfrm>
            <a:custGeom>
              <a:avLst/>
              <a:gdLst>
                <a:gd name="T0" fmla="*/ 1571625 w 990"/>
                <a:gd name="T1" fmla="*/ 0 h 1122"/>
                <a:gd name="T2" fmla="*/ 1571625 w 990"/>
                <a:gd name="T3" fmla="*/ 3175 h 1122"/>
                <a:gd name="T4" fmla="*/ 0 w 990"/>
                <a:gd name="T5" fmla="*/ 1781175 h 1122"/>
                <a:gd name="T6" fmla="*/ 0 w 990"/>
                <a:gd name="T7" fmla="*/ 889000 h 1122"/>
                <a:gd name="T8" fmla="*/ 1571625 w 990"/>
                <a:gd name="T9" fmla="*/ 0 h 1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1122">
                  <a:moveTo>
                    <a:pt x="990" y="0"/>
                  </a:moveTo>
                  <a:lnTo>
                    <a:pt x="990" y="2"/>
                  </a:lnTo>
                  <a:lnTo>
                    <a:pt x="0" y="1122"/>
                  </a:lnTo>
                  <a:lnTo>
                    <a:pt x="0" y="560"/>
                  </a:lnTo>
                  <a:lnTo>
                    <a:pt x="990" y="0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60000"/>
                    <a:lumOff val="40000"/>
                    <a:alpha val="56000"/>
                  </a:schemeClr>
                </a:gs>
                <a:gs pos="0">
                  <a:srgbClr val="C5E7F7">
                    <a:alpha val="14000"/>
                  </a:srgbClr>
                </a:gs>
              </a:gsLst>
              <a:lin ang="10800000" scaled="0"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 rot="5400000">
              <a:off x="7367142" y="2504916"/>
              <a:ext cx="0" cy="0"/>
            </a:xfrm>
            <a:prstGeom prst="line">
              <a:avLst/>
            </a:prstGeom>
            <a:gradFill flip="none" rotWithShape="1">
              <a:gsLst>
                <a:gs pos="79980">
                  <a:srgbClr val="127F9A"/>
                </a:gs>
                <a:gs pos="27000">
                  <a:srgbClr val="3589BC"/>
                </a:gs>
                <a:gs pos="1000">
                  <a:schemeClr val="accent3"/>
                </a:gs>
                <a:gs pos="100000">
                  <a:srgbClr val="0199A1"/>
                </a:gs>
                <a:gs pos="56000">
                  <a:schemeClr val="accent1"/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 rot="5400000">
              <a:off x="7367142" y="2504916"/>
              <a:ext cx="0" cy="0"/>
            </a:xfrm>
            <a:prstGeom prst="line">
              <a:avLst/>
            </a:prstGeom>
            <a:gradFill flip="none" rotWithShape="1">
              <a:gsLst>
                <a:gs pos="79980">
                  <a:srgbClr val="127F9A"/>
                </a:gs>
                <a:gs pos="27000">
                  <a:srgbClr val="3589BC"/>
                </a:gs>
                <a:gs pos="1000">
                  <a:schemeClr val="accent3"/>
                </a:gs>
                <a:gs pos="100000">
                  <a:srgbClr val="0199A1"/>
                </a:gs>
                <a:gs pos="56000">
                  <a:schemeClr val="accent1"/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2" name="Left-Right Arrow 51"/>
            <p:cNvSpPr/>
            <p:nvPr/>
          </p:nvSpPr>
          <p:spPr>
            <a:xfrm>
              <a:off x="1398780" y="1086833"/>
              <a:ext cx="6349815" cy="671770"/>
            </a:xfrm>
            <a:prstGeom prst="leftRight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txBody>
            <a:bodyPr lIns="45720" tIns="41061" rIns="45720" bIns="41061" anchor="ctr"/>
            <a:lstStyle/>
            <a:p>
              <a:pPr algn="ctr">
                <a:lnSpc>
                  <a:spcPct val="90000"/>
                </a:lnSpc>
              </a:pPr>
              <a:r>
                <a:rPr lang="en-US" b="1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Performant mission and science applications @ scale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807804" y="1627520"/>
              <a:ext cx="1392199" cy="8591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txBody>
            <a:bodyPr lIns="45720" tIns="41061" rIns="45720" bIns="41061"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dirty="0"/>
                <a:t>Foster application </a:t>
              </a:r>
              <a:br>
                <a:rPr lang="en-US" dirty="0"/>
              </a:br>
              <a:r>
                <a:rPr lang="en-US" dirty="0"/>
                <a:t>development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186739" y="1627520"/>
              <a:ext cx="1392199" cy="8591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txBody>
            <a:bodyPr lIns="45720" tIns="41061" rIns="45720" bIns="41061"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dirty="0"/>
                <a:t>Ease </a:t>
              </a:r>
              <a:br>
                <a:rPr lang="en-US" dirty="0"/>
              </a:br>
              <a:r>
                <a:rPr lang="en-US" dirty="0"/>
                <a:t>of use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584700" y="1627520"/>
              <a:ext cx="1392199" cy="8591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txBody>
            <a:bodyPr lIns="45720" tIns="41061" rIns="45720" bIns="41061"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dirty="0"/>
                <a:t>Diverse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 dirty="0"/>
                <a:t>architectures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963635" y="1627520"/>
              <a:ext cx="1392199" cy="8591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txBody>
            <a:bodyPr lIns="45720" tIns="41061" rIns="45720" bIns="41061"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/>
                <a:t>HPC</a:t>
              </a:r>
              <a:br>
                <a:rPr lang="en-US" dirty="0"/>
              </a:br>
              <a:r>
                <a:rPr lang="en-US" dirty="0"/>
                <a:t>leadership</a:t>
              </a:r>
            </a:p>
          </p:txBody>
        </p:sp>
      </p:grpSp>
      <p:sp>
        <p:nvSpPr>
          <p:cNvPr id="57" name="Rectangle 56"/>
          <p:cNvSpPr/>
          <p:nvPr/>
        </p:nvSpPr>
        <p:spPr>
          <a:xfrm>
            <a:off x="7807903" y="3527872"/>
            <a:ext cx="32907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bg2">
                    <a:lumMod val="85000"/>
                  </a:schemeClr>
                </a:solidFill>
              </a:rPr>
              <a:t>Integrated delivery of ECP products on targeted systems at leading DOE computing facilities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161171" y="3527872"/>
            <a:ext cx="346808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Produce expanded and vertically integrated software stack to achieve full potential of </a:t>
            </a:r>
            <a:r>
              <a:rPr lang="en-US" sz="1600" dirty="0" err="1"/>
              <a:t>exascale</a:t>
            </a:r>
            <a:r>
              <a:rPr lang="en-US" sz="1600" dirty="0"/>
              <a:t> computing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73251" y="3527872"/>
            <a:ext cx="343266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bg2">
                    <a:lumMod val="85000"/>
                  </a:schemeClr>
                </a:solidFill>
              </a:rPr>
              <a:t>Develop and enhance the predictive capability of applications critical to the DOE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9DEAF3EB-6379-D340-9FFD-913721A1ABC6}"/>
              </a:ext>
            </a:extLst>
          </p:cNvPr>
          <p:cNvSpPr/>
          <p:nvPr/>
        </p:nvSpPr>
        <p:spPr>
          <a:xfrm>
            <a:off x="127526" y="4666188"/>
            <a:ext cx="4742849" cy="1897139"/>
          </a:xfrm>
          <a:custGeom>
            <a:avLst/>
            <a:gdLst>
              <a:gd name="connsiteX0" fmla="*/ 0 w 4742849"/>
              <a:gd name="connsiteY0" fmla="*/ 0 h 1897139"/>
              <a:gd name="connsiteX1" fmla="*/ 3794280 w 4742849"/>
              <a:gd name="connsiteY1" fmla="*/ 0 h 1897139"/>
              <a:gd name="connsiteX2" fmla="*/ 4742849 w 4742849"/>
              <a:gd name="connsiteY2" fmla="*/ 948570 h 1897139"/>
              <a:gd name="connsiteX3" fmla="*/ 3794280 w 4742849"/>
              <a:gd name="connsiteY3" fmla="*/ 1897139 h 1897139"/>
              <a:gd name="connsiteX4" fmla="*/ 0 w 4742849"/>
              <a:gd name="connsiteY4" fmla="*/ 1897139 h 1897139"/>
              <a:gd name="connsiteX5" fmla="*/ 0 w 4742849"/>
              <a:gd name="connsiteY5" fmla="*/ 0 h 1897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2849" h="1897139">
                <a:moveTo>
                  <a:pt x="0" y="0"/>
                </a:moveTo>
                <a:lnTo>
                  <a:pt x="3794280" y="0"/>
                </a:lnTo>
                <a:lnTo>
                  <a:pt x="4742849" y="948570"/>
                </a:lnTo>
                <a:lnTo>
                  <a:pt x="3794280" y="1897139"/>
                </a:lnTo>
                <a:lnTo>
                  <a:pt x="0" y="1897139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53340" rIns="500955" bIns="5334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</a:pPr>
            <a:r>
              <a:rPr lang="en-US" sz="2000" dirty="0"/>
              <a:t>25 applications ranging from national security, to energy, earth systems, economic security, materials, and data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B2356295-051A-3548-BA50-8989C39BAA6F}"/>
              </a:ext>
            </a:extLst>
          </p:cNvPr>
          <p:cNvSpPr/>
          <p:nvPr/>
        </p:nvSpPr>
        <p:spPr>
          <a:xfrm>
            <a:off x="3921805" y="4666188"/>
            <a:ext cx="4742849" cy="1897139"/>
          </a:xfrm>
          <a:custGeom>
            <a:avLst/>
            <a:gdLst>
              <a:gd name="connsiteX0" fmla="*/ 0 w 4742849"/>
              <a:gd name="connsiteY0" fmla="*/ 0 h 1897139"/>
              <a:gd name="connsiteX1" fmla="*/ 3794280 w 4742849"/>
              <a:gd name="connsiteY1" fmla="*/ 0 h 1897139"/>
              <a:gd name="connsiteX2" fmla="*/ 4742849 w 4742849"/>
              <a:gd name="connsiteY2" fmla="*/ 948570 h 1897139"/>
              <a:gd name="connsiteX3" fmla="*/ 3794280 w 4742849"/>
              <a:gd name="connsiteY3" fmla="*/ 1897139 h 1897139"/>
              <a:gd name="connsiteX4" fmla="*/ 0 w 4742849"/>
              <a:gd name="connsiteY4" fmla="*/ 1897139 h 1897139"/>
              <a:gd name="connsiteX5" fmla="*/ 948570 w 4742849"/>
              <a:gd name="connsiteY5" fmla="*/ 948570 h 1897139"/>
              <a:gd name="connsiteX6" fmla="*/ 0 w 4742849"/>
              <a:gd name="connsiteY6" fmla="*/ 0 h 1897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2849" h="1897139">
                <a:moveTo>
                  <a:pt x="0" y="0"/>
                </a:moveTo>
                <a:lnTo>
                  <a:pt x="3794280" y="0"/>
                </a:lnTo>
                <a:lnTo>
                  <a:pt x="4742849" y="948570"/>
                </a:lnTo>
                <a:lnTo>
                  <a:pt x="3794280" y="1897139"/>
                </a:lnTo>
                <a:lnTo>
                  <a:pt x="0" y="1897139"/>
                </a:lnTo>
                <a:lnTo>
                  <a:pt x="948570" y="94857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8580" tIns="53340" rIns="975239" bIns="5334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</a:pPr>
            <a:r>
              <a:rPr lang="en-US" sz="2000" dirty="0"/>
              <a:t>80+ unique software products spanning programming models and run times, math libraries, data and visualization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10F1C97-BA27-0D4E-828F-BCB424D49CA7}"/>
              </a:ext>
            </a:extLst>
          </p:cNvPr>
          <p:cNvSpPr/>
          <p:nvPr/>
        </p:nvSpPr>
        <p:spPr>
          <a:xfrm>
            <a:off x="7716084" y="4666188"/>
            <a:ext cx="4575047" cy="1897139"/>
          </a:xfrm>
          <a:custGeom>
            <a:avLst/>
            <a:gdLst>
              <a:gd name="connsiteX0" fmla="*/ 0 w 4575047"/>
              <a:gd name="connsiteY0" fmla="*/ 0 h 1897139"/>
              <a:gd name="connsiteX1" fmla="*/ 3626478 w 4575047"/>
              <a:gd name="connsiteY1" fmla="*/ 0 h 1897139"/>
              <a:gd name="connsiteX2" fmla="*/ 4575047 w 4575047"/>
              <a:gd name="connsiteY2" fmla="*/ 948570 h 1897139"/>
              <a:gd name="connsiteX3" fmla="*/ 3626478 w 4575047"/>
              <a:gd name="connsiteY3" fmla="*/ 1897139 h 1897139"/>
              <a:gd name="connsiteX4" fmla="*/ 0 w 4575047"/>
              <a:gd name="connsiteY4" fmla="*/ 1897139 h 1897139"/>
              <a:gd name="connsiteX5" fmla="*/ 948570 w 4575047"/>
              <a:gd name="connsiteY5" fmla="*/ 948570 h 1897139"/>
              <a:gd name="connsiteX6" fmla="*/ 0 w 4575047"/>
              <a:gd name="connsiteY6" fmla="*/ 0 h 1897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75047" h="1897139">
                <a:moveTo>
                  <a:pt x="0" y="0"/>
                </a:moveTo>
                <a:lnTo>
                  <a:pt x="3626478" y="0"/>
                </a:lnTo>
                <a:lnTo>
                  <a:pt x="4575047" y="948570"/>
                </a:lnTo>
                <a:lnTo>
                  <a:pt x="3626478" y="1897139"/>
                </a:lnTo>
                <a:lnTo>
                  <a:pt x="0" y="1897139"/>
                </a:lnTo>
                <a:lnTo>
                  <a:pt x="948570" y="94857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8580" tIns="53340" rIns="975239" bIns="5334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</a:pPr>
            <a:r>
              <a:rPr lang="en-US" sz="2000" dirty="0"/>
              <a:t>6 vendors supported by </a:t>
            </a:r>
            <a:r>
              <a:rPr lang="en-US" sz="2000" dirty="0" err="1"/>
              <a:t>PathForward</a:t>
            </a:r>
            <a:r>
              <a:rPr lang="en-US" sz="2000" dirty="0"/>
              <a:t> focused on memory, node, connectivity advancements; deployment to facilities</a:t>
            </a:r>
          </a:p>
        </p:txBody>
      </p:sp>
    </p:spTree>
    <p:extLst>
      <p:ext uri="{BB962C8B-B14F-4D97-AF65-F5344CB8AC3E}">
        <p14:creationId xmlns:p14="http://schemas.microsoft.com/office/powerpoint/2010/main" val="3181036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Oval 85">
            <a:extLst>
              <a:ext uri="{FF2B5EF4-FFF2-40B4-BE49-F238E27FC236}">
                <a16:creationId xmlns:a16="http://schemas.microsoft.com/office/drawing/2014/main" id="{23F6CA62-F7FF-4C05-B307-418B656D1418}"/>
              </a:ext>
            </a:extLst>
          </p:cNvPr>
          <p:cNvSpPr/>
          <p:nvPr/>
        </p:nvSpPr>
        <p:spPr>
          <a:xfrm>
            <a:off x="-263082" y="1632457"/>
            <a:ext cx="3763159" cy="3569286"/>
          </a:xfrm>
          <a:prstGeom prst="ellipse">
            <a:avLst/>
          </a:prstGeom>
          <a:noFill/>
          <a:effectLst/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90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05717" rIns="0" bIns="105717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</a:rPr>
              <a:t>Goal</a:t>
            </a:r>
            <a:br>
              <a:rPr lang="en-US" kern="1200" dirty="0"/>
            </a:br>
            <a:r>
              <a:rPr lang="en-US" kern="1200" dirty="0">
                <a:solidFill>
                  <a:schemeClr val="tx1"/>
                </a:solidFill>
              </a:rPr>
              <a:t>Build a comprehensive, coherent software stack that enables application developers to productively write highly parallel applications that effectively target diverse </a:t>
            </a:r>
            <a:r>
              <a:rPr lang="en-US" dirty="0">
                <a:solidFill>
                  <a:schemeClr val="tx1"/>
                </a:solidFill>
              </a:rPr>
              <a:t>exascale architectures</a:t>
            </a:r>
            <a:endParaRPr lang="en-US" kern="120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C0EA607-E50D-4506-9C2A-B681F62AA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855" y="260218"/>
            <a:ext cx="11378099" cy="914400"/>
          </a:xfrm>
        </p:spPr>
        <p:txBody>
          <a:bodyPr/>
          <a:lstStyle/>
          <a:p>
            <a:r>
              <a:rPr lang="en-US" dirty="0"/>
              <a:t>ECP Software: productive, sustainable ecosystem</a:t>
            </a: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C4019EA0-B3C5-4860-B46F-929594925A7A}"/>
              </a:ext>
            </a:extLst>
          </p:cNvPr>
          <p:cNvSpPr/>
          <p:nvPr/>
        </p:nvSpPr>
        <p:spPr>
          <a:xfrm rot="5400000">
            <a:off x="-308848" y="1702662"/>
            <a:ext cx="4151712" cy="3530841"/>
          </a:xfrm>
          <a:custGeom>
            <a:avLst/>
            <a:gdLst>
              <a:gd name="connsiteX0" fmla="*/ 1287 w 4151712"/>
              <a:gd name="connsiteY0" fmla="*/ 2148568 h 3530841"/>
              <a:gd name="connsiteX1" fmla="*/ 98889 w 4151712"/>
              <a:gd name="connsiteY1" fmla="*/ 1443461 h 3530841"/>
              <a:gd name="connsiteX2" fmla="*/ 2280447 w 4151712"/>
              <a:gd name="connsiteY2" fmla="*/ 10182 h 3530841"/>
              <a:gd name="connsiteX3" fmla="*/ 4138571 w 4151712"/>
              <a:gd name="connsiteY3" fmla="*/ 1843447 h 3530841"/>
              <a:gd name="connsiteX4" fmla="*/ 3615809 w 4151712"/>
              <a:gd name="connsiteY4" fmla="*/ 3467749 h 3530841"/>
              <a:gd name="connsiteX5" fmla="*/ 3553831 w 4151712"/>
              <a:gd name="connsiteY5" fmla="*/ 3530841 h 3530841"/>
              <a:gd name="connsiteX6" fmla="*/ 3334350 w 4151712"/>
              <a:gd name="connsiteY6" fmla="*/ 3530841 h 3530841"/>
              <a:gd name="connsiteX7" fmla="*/ 3391066 w 4151712"/>
              <a:gd name="connsiteY7" fmla="*/ 3482081 h 3530841"/>
              <a:gd name="connsiteX8" fmla="*/ 3989111 w 4151712"/>
              <a:gd name="connsiteY8" fmla="*/ 1860280 h 3530841"/>
              <a:gd name="connsiteX9" fmla="*/ 2265627 w 4151712"/>
              <a:gd name="connsiteY9" fmla="*/ 159853 h 3530841"/>
              <a:gd name="connsiteX10" fmla="*/ 242145 w 4151712"/>
              <a:gd name="connsiteY10" fmla="*/ 1489277 h 3530841"/>
              <a:gd name="connsiteX11" fmla="*/ 721488 w 4151712"/>
              <a:gd name="connsiteY11" fmla="*/ 3444363 h 3530841"/>
              <a:gd name="connsiteX12" fmla="*/ 816754 w 4151712"/>
              <a:gd name="connsiteY12" fmla="*/ 3530841 h 3530841"/>
              <a:gd name="connsiteX13" fmla="*/ 596709 w 4151712"/>
              <a:gd name="connsiteY13" fmla="*/ 3530841 h 3530841"/>
              <a:gd name="connsiteX14" fmla="*/ 495930 w 4151712"/>
              <a:gd name="connsiteY14" fmla="*/ 3422260 h 3530841"/>
              <a:gd name="connsiteX15" fmla="*/ 1287 w 4151712"/>
              <a:gd name="connsiteY15" fmla="*/ 2148568 h 353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51712" h="3530841">
                <a:moveTo>
                  <a:pt x="1287" y="2148568"/>
                </a:moveTo>
                <a:cubicBezTo>
                  <a:pt x="-6967" y="1914774"/>
                  <a:pt x="24336" y="1676567"/>
                  <a:pt x="98889" y="1443461"/>
                </a:cubicBezTo>
                <a:cubicBezTo>
                  <a:pt x="397103" y="511036"/>
                  <a:pt x="1306258" y="-86277"/>
                  <a:pt x="2280447" y="10182"/>
                </a:cubicBezTo>
                <a:cubicBezTo>
                  <a:pt x="3254636" y="106640"/>
                  <a:pt x="4029001" y="870645"/>
                  <a:pt x="4138571" y="1843447"/>
                </a:cubicBezTo>
                <a:cubicBezTo>
                  <a:pt x="4207052" y="2451448"/>
                  <a:pt x="4004211" y="3037697"/>
                  <a:pt x="3615809" y="3467749"/>
                </a:cubicBezTo>
                <a:lnTo>
                  <a:pt x="3553831" y="3530841"/>
                </a:lnTo>
                <a:lnTo>
                  <a:pt x="3334350" y="3530841"/>
                </a:lnTo>
                <a:lnTo>
                  <a:pt x="3391066" y="3482081"/>
                </a:lnTo>
                <a:cubicBezTo>
                  <a:pt x="3824342" y="3076547"/>
                  <a:pt x="4058982" y="2480620"/>
                  <a:pt x="3989111" y="1860280"/>
                </a:cubicBezTo>
                <a:cubicBezTo>
                  <a:pt x="3887481" y="957968"/>
                  <a:pt x="3169226" y="249322"/>
                  <a:pt x="2265627" y="159853"/>
                </a:cubicBezTo>
                <a:cubicBezTo>
                  <a:pt x="1362028" y="70384"/>
                  <a:pt x="518750" y="624416"/>
                  <a:pt x="242145" y="1489277"/>
                </a:cubicBezTo>
                <a:cubicBezTo>
                  <a:pt x="17403" y="2191977"/>
                  <a:pt x="216398" y="2944648"/>
                  <a:pt x="721488" y="3444363"/>
                </a:cubicBezTo>
                <a:lnTo>
                  <a:pt x="816754" y="3530841"/>
                </a:lnTo>
                <a:lnTo>
                  <a:pt x="596709" y="3530841"/>
                </a:lnTo>
                <a:lnTo>
                  <a:pt x="495930" y="3422260"/>
                </a:lnTo>
                <a:cubicBezTo>
                  <a:pt x="192528" y="3066089"/>
                  <a:pt x="17795" y="2616155"/>
                  <a:pt x="1287" y="2148568"/>
                </a:cubicBezTo>
                <a:close/>
              </a:path>
            </a:pathLst>
          </a:custGeom>
          <a:solidFill>
            <a:schemeClr val="accent3">
              <a:alpha val="51000"/>
            </a:schemeClr>
          </a:solidFill>
          <a:ln>
            <a:solidFill>
              <a:schemeClr val="accent3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DE1627B-6283-4A07-A602-CD5965D36E9A}"/>
              </a:ext>
            </a:extLst>
          </p:cNvPr>
          <p:cNvSpPr/>
          <p:nvPr/>
        </p:nvSpPr>
        <p:spPr>
          <a:xfrm>
            <a:off x="2497847" y="1776508"/>
            <a:ext cx="1475176" cy="25347"/>
          </a:xfrm>
          <a:prstGeom prst="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1C59EE46-E4E6-4F40-A08C-407B7650A09A}"/>
              </a:ext>
            </a:extLst>
          </p:cNvPr>
          <p:cNvSpPr/>
          <p:nvPr/>
        </p:nvSpPr>
        <p:spPr>
          <a:xfrm>
            <a:off x="3309816" y="1443538"/>
            <a:ext cx="6460400" cy="691286"/>
          </a:xfrm>
          <a:prstGeom prst="roundRect">
            <a:avLst/>
          </a:prstGeom>
          <a:gradFill>
            <a:gsLst>
              <a:gs pos="3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1"/>
          </a:gradFill>
          <a:ln w="28575">
            <a:gradFill flip="none" rotWithShape="1">
              <a:gsLst>
                <a:gs pos="3000">
                  <a:schemeClr val="bg1">
                    <a:alpha val="0"/>
                  </a:schemeClr>
                </a:gs>
                <a:gs pos="100000">
                  <a:schemeClr val="accent3"/>
                </a:gs>
              </a:gsLst>
              <a:lin ang="10800000" scaled="1"/>
              <a:tileRect/>
            </a:gradFill>
          </a:ln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7160" tIns="27939" rIns="27940" bIns="27941" numCol="1" spcCol="1270" anchor="ctr" anchorCtr="0">
            <a:noAutofit/>
          </a:bodyPr>
          <a:lstStyle/>
          <a:p>
            <a:pPr defTabSz="488950">
              <a:lnSpc>
                <a:spcPct val="90000"/>
              </a:lnSpc>
              <a:spcAft>
                <a:spcPct val="35000"/>
              </a:spcAft>
            </a:pPr>
            <a:r>
              <a:rPr lang="en-US" kern="1200" dirty="0">
                <a:solidFill>
                  <a:schemeClr val="tx1"/>
                </a:solidFill>
              </a:rPr>
              <a:t>Extend current technologies to exascale where possible</a:t>
            </a:r>
            <a:endParaRPr lang="en-US" kern="1200" dirty="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6C2EC0A-9475-417F-8342-3654EB5431D8}"/>
              </a:ext>
            </a:extLst>
          </p:cNvPr>
          <p:cNvSpPr/>
          <p:nvPr/>
        </p:nvSpPr>
        <p:spPr>
          <a:xfrm>
            <a:off x="2314717" y="1501145"/>
            <a:ext cx="640080" cy="640080"/>
          </a:xfrm>
          <a:custGeom>
            <a:avLst/>
            <a:gdLst>
              <a:gd name="connsiteX0" fmla="*/ 0 w 576072"/>
              <a:gd name="connsiteY0" fmla="*/ 288036 h 576072"/>
              <a:gd name="connsiteX1" fmla="*/ 288036 w 576072"/>
              <a:gd name="connsiteY1" fmla="*/ 0 h 576072"/>
              <a:gd name="connsiteX2" fmla="*/ 576072 w 576072"/>
              <a:gd name="connsiteY2" fmla="*/ 288036 h 576072"/>
              <a:gd name="connsiteX3" fmla="*/ 288036 w 576072"/>
              <a:gd name="connsiteY3" fmla="*/ 576072 h 576072"/>
              <a:gd name="connsiteX4" fmla="*/ 0 w 576072"/>
              <a:gd name="connsiteY4" fmla="*/ 288036 h 576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072" h="576072">
                <a:moveTo>
                  <a:pt x="0" y="288036"/>
                </a:moveTo>
                <a:cubicBezTo>
                  <a:pt x="0" y="128958"/>
                  <a:pt x="128958" y="0"/>
                  <a:pt x="288036" y="0"/>
                </a:cubicBezTo>
                <a:cubicBezTo>
                  <a:pt x="447114" y="0"/>
                  <a:pt x="576072" y="128958"/>
                  <a:pt x="576072" y="288036"/>
                </a:cubicBezTo>
                <a:cubicBezTo>
                  <a:pt x="576072" y="447114"/>
                  <a:pt x="447114" y="576072"/>
                  <a:pt x="288036" y="576072"/>
                </a:cubicBezTo>
                <a:cubicBezTo>
                  <a:pt x="128958" y="576072"/>
                  <a:pt x="0" y="447114"/>
                  <a:pt x="0" y="288036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</a:pPr>
            <a:endParaRPr lang="en-US" sz="3600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2D3AF9F-6A6E-4981-B8AB-C7F25EC477A3}"/>
              </a:ext>
            </a:extLst>
          </p:cNvPr>
          <p:cNvSpPr/>
          <p:nvPr/>
        </p:nvSpPr>
        <p:spPr>
          <a:xfrm>
            <a:off x="3356543" y="2894073"/>
            <a:ext cx="1475176" cy="25347"/>
          </a:xfrm>
          <a:prstGeom prst="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9AB2A1FD-C48E-4E18-AC05-41DBA742DF01}"/>
              </a:ext>
            </a:extLst>
          </p:cNvPr>
          <p:cNvSpPr/>
          <p:nvPr/>
        </p:nvSpPr>
        <p:spPr>
          <a:xfrm>
            <a:off x="3982765" y="2561103"/>
            <a:ext cx="6460400" cy="691286"/>
          </a:xfrm>
          <a:prstGeom prst="roundRect">
            <a:avLst/>
          </a:prstGeom>
          <a:gradFill>
            <a:gsLst>
              <a:gs pos="3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1"/>
          </a:gradFill>
          <a:ln w="28575">
            <a:gradFill flip="none" rotWithShape="1">
              <a:gsLst>
                <a:gs pos="3000">
                  <a:schemeClr val="bg1">
                    <a:alpha val="0"/>
                  </a:schemeClr>
                </a:gs>
                <a:gs pos="100000">
                  <a:schemeClr val="accent3"/>
                </a:gs>
              </a:gsLst>
              <a:lin ang="10800000" scaled="1"/>
              <a:tileRect/>
            </a:gradFill>
          </a:ln>
        </p:spPr>
        <p:style>
          <a:lnRef idx="1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7160" tIns="30480" rIns="30480" bIns="30480" numCol="1" spcCol="1270" anchor="ctr" anchorCtr="0">
            <a:noAutofit/>
          </a:bodyPr>
          <a:lstStyle/>
          <a:p>
            <a:pPr defTabSz="533400">
              <a:lnSpc>
                <a:spcPct val="90000"/>
              </a:lnSpc>
              <a:spcAft>
                <a:spcPct val="35000"/>
              </a:spcAft>
            </a:pPr>
            <a:r>
              <a:rPr lang="en-US" kern="1200" dirty="0">
                <a:solidFill>
                  <a:schemeClr val="tx1"/>
                </a:solidFill>
              </a:rPr>
              <a:t>Perform R&amp;D required for new approaches when necessary</a:t>
            </a:r>
            <a:endParaRPr lang="en-US" kern="1200" dirty="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D83EE68-D488-4DBD-9973-EF443A76B23F}"/>
              </a:ext>
            </a:extLst>
          </p:cNvPr>
          <p:cNvSpPr/>
          <p:nvPr/>
        </p:nvSpPr>
        <p:spPr>
          <a:xfrm>
            <a:off x="3068507" y="2618710"/>
            <a:ext cx="640080" cy="640080"/>
          </a:xfrm>
          <a:custGeom>
            <a:avLst/>
            <a:gdLst>
              <a:gd name="connsiteX0" fmla="*/ 0 w 576072"/>
              <a:gd name="connsiteY0" fmla="*/ 288036 h 576072"/>
              <a:gd name="connsiteX1" fmla="*/ 288036 w 576072"/>
              <a:gd name="connsiteY1" fmla="*/ 0 h 576072"/>
              <a:gd name="connsiteX2" fmla="*/ 576072 w 576072"/>
              <a:gd name="connsiteY2" fmla="*/ 288036 h 576072"/>
              <a:gd name="connsiteX3" fmla="*/ 288036 w 576072"/>
              <a:gd name="connsiteY3" fmla="*/ 576072 h 576072"/>
              <a:gd name="connsiteX4" fmla="*/ 0 w 576072"/>
              <a:gd name="connsiteY4" fmla="*/ 288036 h 576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072" h="576072">
                <a:moveTo>
                  <a:pt x="0" y="288036"/>
                </a:moveTo>
                <a:cubicBezTo>
                  <a:pt x="0" y="128958"/>
                  <a:pt x="128958" y="0"/>
                  <a:pt x="288036" y="0"/>
                </a:cubicBezTo>
                <a:cubicBezTo>
                  <a:pt x="447114" y="0"/>
                  <a:pt x="576072" y="128958"/>
                  <a:pt x="576072" y="288036"/>
                </a:cubicBezTo>
                <a:cubicBezTo>
                  <a:pt x="576072" y="447114"/>
                  <a:pt x="447114" y="576072"/>
                  <a:pt x="288036" y="576072"/>
                </a:cubicBezTo>
                <a:cubicBezTo>
                  <a:pt x="128958" y="576072"/>
                  <a:pt x="0" y="447114"/>
                  <a:pt x="0" y="288036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</a:pPr>
            <a:endParaRPr lang="en-US" sz="3600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6416DAC-519A-4D83-90D1-B3A2EF6644A8}"/>
              </a:ext>
            </a:extLst>
          </p:cNvPr>
          <p:cNvSpPr/>
          <p:nvPr/>
        </p:nvSpPr>
        <p:spPr>
          <a:xfrm>
            <a:off x="3356543" y="3952957"/>
            <a:ext cx="1475176" cy="25347"/>
          </a:xfrm>
          <a:prstGeom prst="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9AF714F0-2BC5-48C3-95A2-6B0A9B93D6D1}"/>
              </a:ext>
            </a:extLst>
          </p:cNvPr>
          <p:cNvSpPr/>
          <p:nvPr/>
        </p:nvSpPr>
        <p:spPr>
          <a:xfrm>
            <a:off x="3982765" y="3619986"/>
            <a:ext cx="6460400" cy="691286"/>
          </a:xfrm>
          <a:prstGeom prst="roundRect">
            <a:avLst/>
          </a:prstGeom>
          <a:gradFill>
            <a:gsLst>
              <a:gs pos="3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1"/>
          </a:gradFill>
          <a:ln w="28575">
            <a:gradFill flip="none" rotWithShape="1">
              <a:gsLst>
                <a:gs pos="3000">
                  <a:schemeClr val="bg1">
                    <a:alpha val="0"/>
                  </a:schemeClr>
                </a:gs>
                <a:gs pos="100000">
                  <a:schemeClr val="accent3"/>
                </a:gs>
              </a:gsLst>
              <a:lin ang="10800000" scaled="1"/>
              <a:tileRect/>
            </a:gradFill>
          </a:ln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7160" tIns="30480" rIns="30480" bIns="30480" numCol="1" spcCol="1270" anchor="ctr" anchorCtr="0">
            <a:noAutofit/>
          </a:bodyPr>
          <a:lstStyle/>
          <a:p>
            <a:pPr defTabSz="533400">
              <a:lnSpc>
                <a:spcPct val="90000"/>
              </a:lnSpc>
              <a:spcAft>
                <a:spcPct val="35000"/>
              </a:spcAft>
            </a:pPr>
            <a:r>
              <a:rPr lang="en-US" dirty="0">
                <a:solidFill>
                  <a:schemeClr val="tx1"/>
                </a:solidFill>
              </a:rPr>
              <a:t>G</a:t>
            </a:r>
            <a:r>
              <a:rPr lang="en-US" kern="1200" dirty="0">
                <a:solidFill>
                  <a:schemeClr val="tx1"/>
                </a:solidFill>
              </a:rPr>
              <a:t>uide, and complement, and integrate with vendor efforts</a:t>
            </a:r>
            <a:endParaRPr lang="en-US" kern="1200" dirty="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D29399E1-35E8-451E-A852-48FFF62801CF}"/>
              </a:ext>
            </a:extLst>
          </p:cNvPr>
          <p:cNvSpPr/>
          <p:nvPr/>
        </p:nvSpPr>
        <p:spPr>
          <a:xfrm>
            <a:off x="3068507" y="3677593"/>
            <a:ext cx="640080" cy="640080"/>
          </a:xfrm>
          <a:custGeom>
            <a:avLst/>
            <a:gdLst>
              <a:gd name="connsiteX0" fmla="*/ 0 w 576072"/>
              <a:gd name="connsiteY0" fmla="*/ 288036 h 576072"/>
              <a:gd name="connsiteX1" fmla="*/ 288036 w 576072"/>
              <a:gd name="connsiteY1" fmla="*/ 0 h 576072"/>
              <a:gd name="connsiteX2" fmla="*/ 576072 w 576072"/>
              <a:gd name="connsiteY2" fmla="*/ 288036 h 576072"/>
              <a:gd name="connsiteX3" fmla="*/ 288036 w 576072"/>
              <a:gd name="connsiteY3" fmla="*/ 576072 h 576072"/>
              <a:gd name="connsiteX4" fmla="*/ 0 w 576072"/>
              <a:gd name="connsiteY4" fmla="*/ 288036 h 576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072" h="576072">
                <a:moveTo>
                  <a:pt x="0" y="288036"/>
                </a:moveTo>
                <a:cubicBezTo>
                  <a:pt x="0" y="128958"/>
                  <a:pt x="128958" y="0"/>
                  <a:pt x="288036" y="0"/>
                </a:cubicBezTo>
                <a:cubicBezTo>
                  <a:pt x="447114" y="0"/>
                  <a:pt x="576072" y="128958"/>
                  <a:pt x="576072" y="288036"/>
                </a:cubicBezTo>
                <a:cubicBezTo>
                  <a:pt x="576072" y="447114"/>
                  <a:pt x="447114" y="576072"/>
                  <a:pt x="288036" y="576072"/>
                </a:cubicBezTo>
                <a:cubicBezTo>
                  <a:pt x="128958" y="576072"/>
                  <a:pt x="0" y="447114"/>
                  <a:pt x="0" y="288036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</a:pPr>
            <a:endParaRPr lang="en-US" sz="3600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3FC8138-E1D3-4305-AD5D-98A939D4698F}"/>
              </a:ext>
            </a:extLst>
          </p:cNvPr>
          <p:cNvSpPr/>
          <p:nvPr/>
        </p:nvSpPr>
        <p:spPr>
          <a:xfrm>
            <a:off x="2683595" y="5019269"/>
            <a:ext cx="1475176" cy="25347"/>
          </a:xfrm>
          <a:prstGeom prst="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B0C41668-A689-4179-9ED5-B9FF3D1B327B}"/>
              </a:ext>
            </a:extLst>
          </p:cNvPr>
          <p:cNvSpPr/>
          <p:nvPr/>
        </p:nvSpPr>
        <p:spPr>
          <a:xfrm>
            <a:off x="3309816" y="4686298"/>
            <a:ext cx="6779166" cy="691286"/>
          </a:xfrm>
          <a:prstGeom prst="roundRect">
            <a:avLst/>
          </a:prstGeom>
          <a:gradFill>
            <a:gsLst>
              <a:gs pos="300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1"/>
          </a:gradFill>
          <a:ln w="28575">
            <a:gradFill flip="none" rotWithShape="1">
              <a:gsLst>
                <a:gs pos="3000">
                  <a:schemeClr val="bg1">
                    <a:alpha val="0"/>
                  </a:schemeClr>
                </a:gs>
                <a:gs pos="100000">
                  <a:schemeClr val="accent3"/>
                </a:gs>
              </a:gsLst>
              <a:lin ang="10800000" scaled="1"/>
              <a:tileRect/>
            </a:gradFill>
          </a:ln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7160" tIns="30480" rIns="30480" bIns="30480" numCol="1" spcCol="1270" anchor="ctr" anchorCtr="0">
            <a:noAutofit/>
          </a:bodyPr>
          <a:lstStyle/>
          <a:p>
            <a:pPr defTabSz="533400">
              <a:lnSpc>
                <a:spcPct val="90000"/>
              </a:lnSpc>
              <a:spcAft>
                <a:spcPct val="35000"/>
              </a:spcAft>
            </a:pPr>
            <a:r>
              <a:rPr lang="en-US" kern="1200" dirty="0">
                <a:solidFill>
                  <a:schemeClr val="tx1"/>
                </a:solidFill>
              </a:rPr>
              <a:t>Develop and deploy high-quality and robust software products</a:t>
            </a:r>
            <a:endParaRPr lang="en-US" kern="1200" dirty="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5CF35CE7-9A97-4908-80EC-D7EB2300833C}"/>
              </a:ext>
            </a:extLst>
          </p:cNvPr>
          <p:cNvSpPr/>
          <p:nvPr/>
        </p:nvSpPr>
        <p:spPr>
          <a:xfrm>
            <a:off x="2314717" y="4743905"/>
            <a:ext cx="640080" cy="640080"/>
          </a:xfrm>
          <a:custGeom>
            <a:avLst/>
            <a:gdLst>
              <a:gd name="connsiteX0" fmla="*/ 0 w 576072"/>
              <a:gd name="connsiteY0" fmla="*/ 288036 h 576072"/>
              <a:gd name="connsiteX1" fmla="*/ 288036 w 576072"/>
              <a:gd name="connsiteY1" fmla="*/ 0 h 576072"/>
              <a:gd name="connsiteX2" fmla="*/ 576072 w 576072"/>
              <a:gd name="connsiteY2" fmla="*/ 288036 h 576072"/>
              <a:gd name="connsiteX3" fmla="*/ 288036 w 576072"/>
              <a:gd name="connsiteY3" fmla="*/ 576072 h 576072"/>
              <a:gd name="connsiteX4" fmla="*/ 0 w 576072"/>
              <a:gd name="connsiteY4" fmla="*/ 288036 h 576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072" h="576072">
                <a:moveTo>
                  <a:pt x="0" y="288036"/>
                </a:moveTo>
                <a:cubicBezTo>
                  <a:pt x="0" y="128958"/>
                  <a:pt x="128958" y="0"/>
                  <a:pt x="288036" y="0"/>
                </a:cubicBezTo>
                <a:cubicBezTo>
                  <a:pt x="447114" y="0"/>
                  <a:pt x="576072" y="128958"/>
                  <a:pt x="576072" y="288036"/>
                </a:cubicBezTo>
                <a:cubicBezTo>
                  <a:pt x="576072" y="447114"/>
                  <a:pt x="447114" y="576072"/>
                  <a:pt x="288036" y="576072"/>
                </a:cubicBezTo>
                <a:cubicBezTo>
                  <a:pt x="128958" y="576072"/>
                  <a:pt x="0" y="447114"/>
                  <a:pt x="0" y="288036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</a:pPr>
            <a:endParaRPr lang="en-US" sz="3600" dirty="0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5B0AFF3-DE65-4299-B0DE-5C1574F2427C}"/>
              </a:ext>
            </a:extLst>
          </p:cNvPr>
          <p:cNvGrpSpPr/>
          <p:nvPr/>
        </p:nvGrpSpPr>
        <p:grpSpPr>
          <a:xfrm>
            <a:off x="10719741" y="3682033"/>
            <a:ext cx="651154" cy="531006"/>
            <a:chOff x="593397" y="1215084"/>
            <a:chExt cx="779463" cy="635640"/>
          </a:xfrm>
          <a:solidFill>
            <a:schemeClr val="accent3"/>
          </a:solidFill>
        </p:grpSpPr>
        <p:sp>
          <p:nvSpPr>
            <p:cNvPr id="104" name="Freeform 37">
              <a:extLst>
                <a:ext uri="{FF2B5EF4-FFF2-40B4-BE49-F238E27FC236}">
                  <a16:creationId xmlns:a16="http://schemas.microsoft.com/office/drawing/2014/main" id="{B027BF3F-281B-4F27-976D-0F0D19D1C5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3397" y="1215084"/>
              <a:ext cx="779463" cy="487003"/>
            </a:xfrm>
            <a:custGeom>
              <a:avLst/>
              <a:gdLst>
                <a:gd name="T0" fmla="*/ 152 w 256"/>
                <a:gd name="T1" fmla="*/ 83 h 160"/>
                <a:gd name="T2" fmla="*/ 146 w 256"/>
                <a:gd name="T3" fmla="*/ 84 h 160"/>
                <a:gd name="T4" fmla="*/ 139 w 256"/>
                <a:gd name="T5" fmla="*/ 96 h 160"/>
                <a:gd name="T6" fmla="*/ 132 w 256"/>
                <a:gd name="T7" fmla="*/ 84 h 160"/>
                <a:gd name="T8" fmla="*/ 128 w 256"/>
                <a:gd name="T9" fmla="*/ 82 h 160"/>
                <a:gd name="T10" fmla="*/ 124 w 256"/>
                <a:gd name="T11" fmla="*/ 84 h 160"/>
                <a:gd name="T12" fmla="*/ 117 w 256"/>
                <a:gd name="T13" fmla="*/ 96 h 160"/>
                <a:gd name="T14" fmla="*/ 110 w 256"/>
                <a:gd name="T15" fmla="*/ 84 h 160"/>
                <a:gd name="T16" fmla="*/ 104 w 256"/>
                <a:gd name="T17" fmla="*/ 83 h 160"/>
                <a:gd name="T18" fmla="*/ 102 w 256"/>
                <a:gd name="T19" fmla="*/ 89 h 160"/>
                <a:gd name="T20" fmla="*/ 113 w 256"/>
                <a:gd name="T21" fmla="*/ 106 h 160"/>
                <a:gd name="T22" fmla="*/ 117 w 256"/>
                <a:gd name="T23" fmla="*/ 108 h 160"/>
                <a:gd name="T24" fmla="*/ 121 w 256"/>
                <a:gd name="T25" fmla="*/ 106 h 160"/>
                <a:gd name="T26" fmla="*/ 128 w 256"/>
                <a:gd name="T27" fmla="*/ 95 h 160"/>
                <a:gd name="T28" fmla="*/ 135 w 256"/>
                <a:gd name="T29" fmla="*/ 106 h 160"/>
                <a:gd name="T30" fmla="*/ 139 w 256"/>
                <a:gd name="T31" fmla="*/ 108 h 160"/>
                <a:gd name="T32" fmla="*/ 143 w 256"/>
                <a:gd name="T33" fmla="*/ 106 h 160"/>
                <a:gd name="T34" fmla="*/ 154 w 256"/>
                <a:gd name="T35" fmla="*/ 89 h 160"/>
                <a:gd name="T36" fmla="*/ 152 w 256"/>
                <a:gd name="T37" fmla="*/ 83 h 160"/>
                <a:gd name="T38" fmla="*/ 80 w 256"/>
                <a:gd name="T39" fmla="*/ 0 h 160"/>
                <a:gd name="T40" fmla="*/ 44 w 256"/>
                <a:gd name="T41" fmla="*/ 37 h 160"/>
                <a:gd name="T42" fmla="*/ 45 w 256"/>
                <a:gd name="T43" fmla="*/ 42 h 160"/>
                <a:gd name="T44" fmla="*/ 40 w 256"/>
                <a:gd name="T45" fmla="*/ 51 h 160"/>
                <a:gd name="T46" fmla="*/ 51 w 256"/>
                <a:gd name="T47" fmla="*/ 66 h 160"/>
                <a:gd name="T48" fmla="*/ 64 w 256"/>
                <a:gd name="T49" fmla="*/ 87 h 160"/>
                <a:gd name="T50" fmla="*/ 114 w 256"/>
                <a:gd name="T51" fmla="*/ 26 h 160"/>
                <a:gd name="T52" fmla="*/ 80 w 256"/>
                <a:gd name="T53" fmla="*/ 0 h 160"/>
                <a:gd name="T54" fmla="*/ 54 w 256"/>
                <a:gd name="T55" fmla="*/ 94 h 160"/>
                <a:gd name="T56" fmla="*/ 21 w 256"/>
                <a:gd name="T57" fmla="*/ 106 h 160"/>
                <a:gd name="T58" fmla="*/ 0 w 256"/>
                <a:gd name="T59" fmla="*/ 137 h 160"/>
                <a:gd name="T60" fmla="*/ 0 w 256"/>
                <a:gd name="T61" fmla="*/ 160 h 160"/>
                <a:gd name="T62" fmla="*/ 39 w 256"/>
                <a:gd name="T63" fmla="*/ 160 h 160"/>
                <a:gd name="T64" fmla="*/ 64 w 256"/>
                <a:gd name="T65" fmla="*/ 139 h 160"/>
                <a:gd name="T66" fmla="*/ 82 w 256"/>
                <a:gd name="T67" fmla="*/ 132 h 160"/>
                <a:gd name="T68" fmla="*/ 80 w 256"/>
                <a:gd name="T69" fmla="*/ 130 h 160"/>
                <a:gd name="T70" fmla="*/ 54 w 256"/>
                <a:gd name="T71" fmla="*/ 94 h 160"/>
                <a:gd name="T72" fmla="*/ 235 w 256"/>
                <a:gd name="T73" fmla="*/ 106 h 160"/>
                <a:gd name="T74" fmla="*/ 202 w 256"/>
                <a:gd name="T75" fmla="*/ 94 h 160"/>
                <a:gd name="T76" fmla="*/ 176 w 256"/>
                <a:gd name="T77" fmla="*/ 130 h 160"/>
                <a:gd name="T78" fmla="*/ 174 w 256"/>
                <a:gd name="T79" fmla="*/ 132 h 160"/>
                <a:gd name="T80" fmla="*/ 192 w 256"/>
                <a:gd name="T81" fmla="*/ 139 h 160"/>
                <a:gd name="T82" fmla="*/ 217 w 256"/>
                <a:gd name="T83" fmla="*/ 160 h 160"/>
                <a:gd name="T84" fmla="*/ 256 w 256"/>
                <a:gd name="T85" fmla="*/ 160 h 160"/>
                <a:gd name="T86" fmla="*/ 256 w 256"/>
                <a:gd name="T87" fmla="*/ 137 h 160"/>
                <a:gd name="T88" fmla="*/ 235 w 256"/>
                <a:gd name="T89" fmla="*/ 106 h 160"/>
                <a:gd name="T90" fmla="*/ 205 w 256"/>
                <a:gd name="T91" fmla="*/ 66 h 160"/>
                <a:gd name="T92" fmla="*/ 216 w 256"/>
                <a:gd name="T93" fmla="*/ 51 h 160"/>
                <a:gd name="T94" fmla="*/ 211 w 256"/>
                <a:gd name="T95" fmla="*/ 42 h 160"/>
                <a:gd name="T96" fmla="*/ 212 w 256"/>
                <a:gd name="T97" fmla="*/ 37 h 160"/>
                <a:gd name="T98" fmla="*/ 176 w 256"/>
                <a:gd name="T99" fmla="*/ 0 h 160"/>
                <a:gd name="T100" fmla="*/ 142 w 256"/>
                <a:gd name="T101" fmla="*/ 26 h 160"/>
                <a:gd name="T102" fmla="*/ 192 w 256"/>
                <a:gd name="T103" fmla="*/ 87 h 160"/>
                <a:gd name="T104" fmla="*/ 205 w 256"/>
                <a:gd name="T105" fmla="*/ 6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6" h="160">
                  <a:moveTo>
                    <a:pt x="152" y="83"/>
                  </a:moveTo>
                  <a:cubicBezTo>
                    <a:pt x="150" y="81"/>
                    <a:pt x="148" y="82"/>
                    <a:pt x="146" y="84"/>
                  </a:cubicBezTo>
                  <a:cubicBezTo>
                    <a:pt x="139" y="96"/>
                    <a:pt x="139" y="96"/>
                    <a:pt x="139" y="96"/>
                  </a:cubicBezTo>
                  <a:cubicBezTo>
                    <a:pt x="132" y="84"/>
                    <a:pt x="132" y="84"/>
                    <a:pt x="132" y="84"/>
                  </a:cubicBezTo>
                  <a:cubicBezTo>
                    <a:pt x="131" y="83"/>
                    <a:pt x="130" y="82"/>
                    <a:pt x="128" y="82"/>
                  </a:cubicBezTo>
                  <a:cubicBezTo>
                    <a:pt x="126" y="82"/>
                    <a:pt x="125" y="83"/>
                    <a:pt x="124" y="84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0" y="84"/>
                    <a:pt x="110" y="84"/>
                    <a:pt x="110" y="84"/>
                  </a:cubicBezTo>
                  <a:cubicBezTo>
                    <a:pt x="108" y="82"/>
                    <a:pt x="106" y="81"/>
                    <a:pt x="104" y="83"/>
                  </a:cubicBezTo>
                  <a:cubicBezTo>
                    <a:pt x="102" y="84"/>
                    <a:pt x="101" y="87"/>
                    <a:pt x="102" y="89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4" y="107"/>
                    <a:pt x="115" y="108"/>
                    <a:pt x="117" y="108"/>
                  </a:cubicBezTo>
                  <a:cubicBezTo>
                    <a:pt x="119" y="108"/>
                    <a:pt x="120" y="107"/>
                    <a:pt x="121" y="106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35" y="106"/>
                    <a:pt x="135" y="106"/>
                    <a:pt x="135" y="106"/>
                  </a:cubicBezTo>
                  <a:cubicBezTo>
                    <a:pt x="136" y="107"/>
                    <a:pt x="137" y="108"/>
                    <a:pt x="139" y="108"/>
                  </a:cubicBezTo>
                  <a:cubicBezTo>
                    <a:pt x="141" y="108"/>
                    <a:pt x="142" y="107"/>
                    <a:pt x="143" y="106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7"/>
                    <a:pt x="154" y="84"/>
                    <a:pt x="152" y="83"/>
                  </a:cubicBezTo>
                  <a:close/>
                  <a:moveTo>
                    <a:pt x="80" y="0"/>
                  </a:moveTo>
                  <a:cubicBezTo>
                    <a:pt x="59" y="0"/>
                    <a:pt x="44" y="15"/>
                    <a:pt x="44" y="37"/>
                  </a:cubicBezTo>
                  <a:cubicBezTo>
                    <a:pt x="44" y="38"/>
                    <a:pt x="45" y="40"/>
                    <a:pt x="45" y="42"/>
                  </a:cubicBezTo>
                  <a:cubicBezTo>
                    <a:pt x="42" y="44"/>
                    <a:pt x="40" y="48"/>
                    <a:pt x="40" y="51"/>
                  </a:cubicBezTo>
                  <a:cubicBezTo>
                    <a:pt x="40" y="57"/>
                    <a:pt x="44" y="62"/>
                    <a:pt x="51" y="66"/>
                  </a:cubicBezTo>
                  <a:cubicBezTo>
                    <a:pt x="54" y="74"/>
                    <a:pt x="58" y="82"/>
                    <a:pt x="64" y="87"/>
                  </a:cubicBezTo>
                  <a:cubicBezTo>
                    <a:pt x="65" y="57"/>
                    <a:pt x="86" y="32"/>
                    <a:pt x="114" y="26"/>
                  </a:cubicBezTo>
                  <a:cubicBezTo>
                    <a:pt x="110" y="10"/>
                    <a:pt x="97" y="0"/>
                    <a:pt x="80" y="0"/>
                  </a:cubicBezTo>
                  <a:close/>
                  <a:moveTo>
                    <a:pt x="54" y="94"/>
                  </a:moveTo>
                  <a:cubicBezTo>
                    <a:pt x="21" y="106"/>
                    <a:pt x="21" y="106"/>
                    <a:pt x="21" y="106"/>
                  </a:cubicBezTo>
                  <a:cubicBezTo>
                    <a:pt x="9" y="111"/>
                    <a:pt x="0" y="123"/>
                    <a:pt x="0" y="137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45" y="151"/>
                    <a:pt x="53" y="143"/>
                    <a:pt x="64" y="139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1" y="132"/>
                    <a:pt x="80" y="131"/>
                    <a:pt x="80" y="130"/>
                  </a:cubicBezTo>
                  <a:cubicBezTo>
                    <a:pt x="77" y="127"/>
                    <a:pt x="54" y="94"/>
                    <a:pt x="54" y="94"/>
                  </a:cubicBezTo>
                  <a:close/>
                  <a:moveTo>
                    <a:pt x="235" y="106"/>
                  </a:moveTo>
                  <a:cubicBezTo>
                    <a:pt x="202" y="94"/>
                    <a:pt x="202" y="94"/>
                    <a:pt x="202" y="94"/>
                  </a:cubicBezTo>
                  <a:cubicBezTo>
                    <a:pt x="202" y="94"/>
                    <a:pt x="179" y="127"/>
                    <a:pt x="176" y="130"/>
                  </a:cubicBezTo>
                  <a:cubicBezTo>
                    <a:pt x="176" y="131"/>
                    <a:pt x="175" y="132"/>
                    <a:pt x="174" y="132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203" y="143"/>
                    <a:pt x="211" y="151"/>
                    <a:pt x="217" y="160"/>
                  </a:cubicBezTo>
                  <a:cubicBezTo>
                    <a:pt x="256" y="160"/>
                    <a:pt x="256" y="160"/>
                    <a:pt x="256" y="160"/>
                  </a:cubicBezTo>
                  <a:cubicBezTo>
                    <a:pt x="256" y="137"/>
                    <a:pt x="256" y="137"/>
                    <a:pt x="256" y="137"/>
                  </a:cubicBezTo>
                  <a:cubicBezTo>
                    <a:pt x="256" y="123"/>
                    <a:pt x="247" y="111"/>
                    <a:pt x="235" y="106"/>
                  </a:cubicBezTo>
                  <a:close/>
                  <a:moveTo>
                    <a:pt x="205" y="66"/>
                  </a:moveTo>
                  <a:cubicBezTo>
                    <a:pt x="212" y="62"/>
                    <a:pt x="216" y="57"/>
                    <a:pt x="216" y="51"/>
                  </a:cubicBezTo>
                  <a:cubicBezTo>
                    <a:pt x="216" y="48"/>
                    <a:pt x="214" y="44"/>
                    <a:pt x="211" y="42"/>
                  </a:cubicBezTo>
                  <a:cubicBezTo>
                    <a:pt x="211" y="40"/>
                    <a:pt x="212" y="38"/>
                    <a:pt x="212" y="37"/>
                  </a:cubicBezTo>
                  <a:cubicBezTo>
                    <a:pt x="212" y="15"/>
                    <a:pt x="197" y="0"/>
                    <a:pt x="176" y="0"/>
                  </a:cubicBezTo>
                  <a:cubicBezTo>
                    <a:pt x="159" y="0"/>
                    <a:pt x="146" y="10"/>
                    <a:pt x="142" y="26"/>
                  </a:cubicBezTo>
                  <a:cubicBezTo>
                    <a:pt x="170" y="32"/>
                    <a:pt x="191" y="57"/>
                    <a:pt x="192" y="87"/>
                  </a:cubicBezTo>
                  <a:cubicBezTo>
                    <a:pt x="198" y="82"/>
                    <a:pt x="202" y="74"/>
                    <a:pt x="205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01B7F926-B732-4813-A8D8-8DD5A4CC96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389" y="1324769"/>
              <a:ext cx="500594" cy="525955"/>
            </a:xfrm>
            <a:custGeom>
              <a:avLst/>
              <a:gdLst>
                <a:gd name="T0" fmla="*/ 164 w 189"/>
                <a:gd name="T1" fmla="*/ 135 h 199"/>
                <a:gd name="T2" fmla="*/ 125 w 189"/>
                <a:gd name="T3" fmla="*/ 121 h 199"/>
                <a:gd name="T4" fmla="*/ 64 w 189"/>
                <a:gd name="T5" fmla="*/ 121 h 199"/>
                <a:gd name="T6" fmla="*/ 25 w 189"/>
                <a:gd name="T7" fmla="*/ 135 h 199"/>
                <a:gd name="T8" fmla="*/ 0 w 189"/>
                <a:gd name="T9" fmla="*/ 171 h 199"/>
                <a:gd name="T10" fmla="*/ 0 w 189"/>
                <a:gd name="T11" fmla="*/ 199 h 199"/>
                <a:gd name="T12" fmla="*/ 189 w 189"/>
                <a:gd name="T13" fmla="*/ 199 h 199"/>
                <a:gd name="T14" fmla="*/ 189 w 189"/>
                <a:gd name="T15" fmla="*/ 171 h 199"/>
                <a:gd name="T16" fmla="*/ 164 w 189"/>
                <a:gd name="T17" fmla="*/ 135 h 199"/>
                <a:gd name="T18" fmla="*/ 64 w 189"/>
                <a:gd name="T19" fmla="*/ 113 h 199"/>
                <a:gd name="T20" fmla="*/ 75 w 189"/>
                <a:gd name="T21" fmla="*/ 113 h 199"/>
                <a:gd name="T22" fmla="*/ 60 w 189"/>
                <a:gd name="T23" fmla="*/ 86 h 199"/>
                <a:gd name="T24" fmla="*/ 49 w 189"/>
                <a:gd name="T25" fmla="*/ 57 h 199"/>
                <a:gd name="T26" fmla="*/ 94 w 189"/>
                <a:gd name="T27" fmla="*/ 12 h 199"/>
                <a:gd name="T28" fmla="*/ 139 w 189"/>
                <a:gd name="T29" fmla="*/ 57 h 199"/>
                <a:gd name="T30" fmla="*/ 129 w 189"/>
                <a:gd name="T31" fmla="*/ 86 h 199"/>
                <a:gd name="T32" fmla="*/ 113 w 189"/>
                <a:gd name="T33" fmla="*/ 113 h 199"/>
                <a:gd name="T34" fmla="*/ 125 w 189"/>
                <a:gd name="T35" fmla="*/ 113 h 199"/>
                <a:gd name="T36" fmla="*/ 137 w 189"/>
                <a:gd name="T37" fmla="*/ 93 h 199"/>
                <a:gd name="T38" fmla="*/ 151 w 189"/>
                <a:gd name="T39" fmla="*/ 57 h 199"/>
                <a:gd name="T40" fmla="*/ 94 w 189"/>
                <a:gd name="T41" fmla="*/ 0 h 199"/>
                <a:gd name="T42" fmla="*/ 38 w 189"/>
                <a:gd name="T43" fmla="*/ 57 h 199"/>
                <a:gd name="T44" fmla="*/ 52 w 189"/>
                <a:gd name="T45" fmla="*/ 93 h 199"/>
                <a:gd name="T46" fmla="*/ 64 w 189"/>
                <a:gd name="T47" fmla="*/ 11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9" h="199">
                  <a:moveTo>
                    <a:pt x="164" y="135"/>
                  </a:moveTo>
                  <a:cubicBezTo>
                    <a:pt x="125" y="121"/>
                    <a:pt x="125" y="121"/>
                    <a:pt x="125" y="121"/>
                  </a:cubicBezTo>
                  <a:cubicBezTo>
                    <a:pt x="94" y="140"/>
                    <a:pt x="64" y="121"/>
                    <a:pt x="64" y="121"/>
                  </a:cubicBezTo>
                  <a:cubicBezTo>
                    <a:pt x="25" y="135"/>
                    <a:pt x="25" y="135"/>
                    <a:pt x="25" y="135"/>
                  </a:cubicBezTo>
                  <a:cubicBezTo>
                    <a:pt x="10" y="141"/>
                    <a:pt x="0" y="155"/>
                    <a:pt x="0" y="171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89" y="171"/>
                    <a:pt x="189" y="171"/>
                    <a:pt x="189" y="171"/>
                  </a:cubicBezTo>
                  <a:cubicBezTo>
                    <a:pt x="189" y="155"/>
                    <a:pt x="178" y="141"/>
                    <a:pt x="164" y="135"/>
                  </a:cubicBezTo>
                  <a:close/>
                  <a:moveTo>
                    <a:pt x="64" y="113"/>
                  </a:moveTo>
                  <a:cubicBezTo>
                    <a:pt x="75" y="113"/>
                    <a:pt x="75" y="113"/>
                    <a:pt x="75" y="113"/>
                  </a:cubicBezTo>
                  <a:cubicBezTo>
                    <a:pt x="73" y="102"/>
                    <a:pt x="66" y="93"/>
                    <a:pt x="60" y="86"/>
                  </a:cubicBezTo>
                  <a:cubicBezTo>
                    <a:pt x="53" y="78"/>
                    <a:pt x="49" y="67"/>
                    <a:pt x="49" y="57"/>
                  </a:cubicBezTo>
                  <a:cubicBezTo>
                    <a:pt x="49" y="32"/>
                    <a:pt x="69" y="12"/>
                    <a:pt x="94" y="12"/>
                  </a:cubicBezTo>
                  <a:cubicBezTo>
                    <a:pt x="119" y="12"/>
                    <a:pt x="139" y="32"/>
                    <a:pt x="139" y="57"/>
                  </a:cubicBezTo>
                  <a:cubicBezTo>
                    <a:pt x="139" y="67"/>
                    <a:pt x="136" y="78"/>
                    <a:pt x="129" y="86"/>
                  </a:cubicBezTo>
                  <a:cubicBezTo>
                    <a:pt x="123" y="93"/>
                    <a:pt x="116" y="102"/>
                    <a:pt x="113" y="113"/>
                  </a:cubicBezTo>
                  <a:cubicBezTo>
                    <a:pt x="125" y="113"/>
                    <a:pt x="125" y="113"/>
                    <a:pt x="125" y="113"/>
                  </a:cubicBezTo>
                  <a:cubicBezTo>
                    <a:pt x="127" y="106"/>
                    <a:pt x="132" y="99"/>
                    <a:pt x="137" y="93"/>
                  </a:cubicBezTo>
                  <a:cubicBezTo>
                    <a:pt x="146" y="84"/>
                    <a:pt x="151" y="71"/>
                    <a:pt x="151" y="57"/>
                  </a:cubicBezTo>
                  <a:cubicBezTo>
                    <a:pt x="151" y="25"/>
                    <a:pt x="126" y="0"/>
                    <a:pt x="94" y="0"/>
                  </a:cubicBezTo>
                  <a:cubicBezTo>
                    <a:pt x="62" y="0"/>
                    <a:pt x="38" y="25"/>
                    <a:pt x="38" y="57"/>
                  </a:cubicBezTo>
                  <a:cubicBezTo>
                    <a:pt x="38" y="71"/>
                    <a:pt x="42" y="84"/>
                    <a:pt x="52" y="93"/>
                  </a:cubicBezTo>
                  <a:cubicBezTo>
                    <a:pt x="56" y="99"/>
                    <a:pt x="61" y="106"/>
                    <a:pt x="64" y="1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17F29AE-26AE-42A9-B37E-9C92D99532FB}"/>
              </a:ext>
            </a:extLst>
          </p:cNvPr>
          <p:cNvGrpSpPr/>
          <p:nvPr/>
        </p:nvGrpSpPr>
        <p:grpSpPr>
          <a:xfrm>
            <a:off x="10197211" y="4719966"/>
            <a:ext cx="910020" cy="687958"/>
            <a:chOff x="6421438" y="3970338"/>
            <a:chExt cx="995363" cy="752476"/>
          </a:xfrm>
          <a:solidFill>
            <a:schemeClr val="accent3"/>
          </a:solidFill>
        </p:grpSpPr>
        <p:pic>
          <p:nvPicPr>
            <p:cNvPr id="107" name="Picture 146">
              <a:extLst>
                <a:ext uri="{FF2B5EF4-FFF2-40B4-BE49-F238E27FC236}">
                  <a16:creationId xmlns:a16="http://schemas.microsoft.com/office/drawing/2014/main" id="{4A282FD7-5FB6-4989-B63B-AD3D363132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2801" y="4667251"/>
              <a:ext cx="192088" cy="55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" name="Freeform 147">
              <a:extLst>
                <a:ext uri="{FF2B5EF4-FFF2-40B4-BE49-F238E27FC236}">
                  <a16:creationId xmlns:a16="http://schemas.microsoft.com/office/drawing/2014/main" id="{4ED6C2E1-0318-4BA7-8C9C-FAD503681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0726" y="4371976"/>
              <a:ext cx="15875" cy="25400"/>
            </a:xfrm>
            <a:custGeom>
              <a:avLst/>
              <a:gdLst>
                <a:gd name="T0" fmla="*/ 2 w 4"/>
                <a:gd name="T1" fmla="*/ 0 h 7"/>
                <a:gd name="T2" fmla="*/ 2 w 4"/>
                <a:gd name="T3" fmla="*/ 0 h 7"/>
                <a:gd name="T4" fmla="*/ 2 w 4"/>
                <a:gd name="T5" fmla="*/ 1 h 7"/>
                <a:gd name="T6" fmla="*/ 0 w 4"/>
                <a:gd name="T7" fmla="*/ 5 h 7"/>
                <a:gd name="T8" fmla="*/ 1 w 4"/>
                <a:gd name="T9" fmla="*/ 7 h 7"/>
                <a:gd name="T10" fmla="*/ 4 w 4"/>
                <a:gd name="T11" fmla="*/ 5 h 7"/>
                <a:gd name="T12" fmla="*/ 4 w 4"/>
                <a:gd name="T13" fmla="*/ 1 h 7"/>
                <a:gd name="T14" fmla="*/ 2 w 4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1"/>
                    <a:pt x="4" y="1"/>
                    <a:pt x="4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48">
              <a:extLst>
                <a:ext uri="{FF2B5EF4-FFF2-40B4-BE49-F238E27FC236}">
                  <a16:creationId xmlns:a16="http://schemas.microsoft.com/office/drawing/2014/main" id="{126B32B2-B128-4E89-89CB-0B7904414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6051" y="3970338"/>
              <a:ext cx="714375" cy="442913"/>
            </a:xfrm>
            <a:custGeom>
              <a:avLst/>
              <a:gdLst>
                <a:gd name="T0" fmla="*/ 97 w 190"/>
                <a:gd name="T1" fmla="*/ 110 h 118"/>
                <a:gd name="T2" fmla="*/ 100 w 190"/>
                <a:gd name="T3" fmla="*/ 110 h 118"/>
                <a:gd name="T4" fmla="*/ 105 w 190"/>
                <a:gd name="T5" fmla="*/ 112 h 118"/>
                <a:gd name="T6" fmla="*/ 106 w 190"/>
                <a:gd name="T7" fmla="*/ 111 h 118"/>
                <a:gd name="T8" fmla="*/ 104 w 190"/>
                <a:gd name="T9" fmla="*/ 106 h 118"/>
                <a:gd name="T10" fmla="*/ 104 w 190"/>
                <a:gd name="T11" fmla="*/ 106 h 118"/>
                <a:gd name="T12" fmla="*/ 12 w 190"/>
                <a:gd name="T13" fmla="*/ 106 h 118"/>
                <a:gd name="T14" fmla="*/ 12 w 190"/>
                <a:gd name="T15" fmla="*/ 11 h 118"/>
                <a:gd name="T16" fmla="*/ 177 w 190"/>
                <a:gd name="T17" fmla="*/ 11 h 118"/>
                <a:gd name="T18" fmla="*/ 177 w 190"/>
                <a:gd name="T19" fmla="*/ 50 h 118"/>
                <a:gd name="T20" fmla="*/ 190 w 190"/>
                <a:gd name="T21" fmla="*/ 50 h 118"/>
                <a:gd name="T22" fmla="*/ 190 w 190"/>
                <a:gd name="T23" fmla="*/ 5 h 118"/>
                <a:gd name="T24" fmla="*/ 185 w 190"/>
                <a:gd name="T25" fmla="*/ 0 h 118"/>
                <a:gd name="T26" fmla="*/ 5 w 190"/>
                <a:gd name="T27" fmla="*/ 0 h 118"/>
                <a:gd name="T28" fmla="*/ 0 w 190"/>
                <a:gd name="T29" fmla="*/ 5 h 118"/>
                <a:gd name="T30" fmla="*/ 0 w 190"/>
                <a:gd name="T31" fmla="*/ 113 h 118"/>
                <a:gd name="T32" fmla="*/ 5 w 190"/>
                <a:gd name="T33" fmla="*/ 118 h 118"/>
                <a:gd name="T34" fmla="*/ 89 w 190"/>
                <a:gd name="T35" fmla="*/ 118 h 118"/>
                <a:gd name="T36" fmla="*/ 91 w 190"/>
                <a:gd name="T37" fmla="*/ 113 h 118"/>
                <a:gd name="T38" fmla="*/ 97 w 190"/>
                <a:gd name="T39" fmla="*/ 11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0" h="118">
                  <a:moveTo>
                    <a:pt x="97" y="110"/>
                  </a:moveTo>
                  <a:cubicBezTo>
                    <a:pt x="98" y="110"/>
                    <a:pt x="99" y="110"/>
                    <a:pt x="100" y="110"/>
                  </a:cubicBezTo>
                  <a:cubicBezTo>
                    <a:pt x="105" y="112"/>
                    <a:pt x="105" y="112"/>
                    <a:pt x="105" y="112"/>
                  </a:cubicBezTo>
                  <a:cubicBezTo>
                    <a:pt x="105" y="112"/>
                    <a:pt x="106" y="111"/>
                    <a:pt x="106" y="111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77" y="50"/>
                    <a:pt x="177" y="50"/>
                    <a:pt x="177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190" y="2"/>
                    <a:pt x="187" y="0"/>
                    <a:pt x="18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6"/>
                    <a:pt x="2" y="118"/>
                    <a:pt x="5" y="118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2" y="111"/>
                    <a:pt x="95" y="110"/>
                    <a:pt x="97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49">
              <a:extLst>
                <a:ext uri="{FF2B5EF4-FFF2-40B4-BE49-F238E27FC236}">
                  <a16:creationId xmlns:a16="http://schemas.microsoft.com/office/drawing/2014/main" id="{A6F1ECFB-4D7F-4AAF-A171-C53392518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8" y="4440238"/>
              <a:ext cx="431800" cy="77788"/>
            </a:xfrm>
            <a:custGeom>
              <a:avLst/>
              <a:gdLst>
                <a:gd name="T0" fmla="*/ 110 w 115"/>
                <a:gd name="T1" fmla="*/ 13 h 21"/>
                <a:gd name="T2" fmla="*/ 115 w 115"/>
                <a:gd name="T3" fmla="*/ 11 h 21"/>
                <a:gd name="T4" fmla="*/ 115 w 115"/>
                <a:gd name="T5" fmla="*/ 9 h 21"/>
                <a:gd name="T6" fmla="*/ 110 w 115"/>
                <a:gd name="T7" fmla="*/ 7 h 21"/>
                <a:gd name="T8" fmla="*/ 107 w 115"/>
                <a:gd name="T9" fmla="*/ 3 h 21"/>
                <a:gd name="T10" fmla="*/ 106 w 115"/>
                <a:gd name="T11" fmla="*/ 0 h 21"/>
                <a:gd name="T12" fmla="*/ 6 w 115"/>
                <a:gd name="T13" fmla="*/ 0 h 21"/>
                <a:gd name="T14" fmla="*/ 0 w 115"/>
                <a:gd name="T15" fmla="*/ 5 h 21"/>
                <a:gd name="T16" fmla="*/ 0 w 115"/>
                <a:gd name="T17" fmla="*/ 16 h 21"/>
                <a:gd name="T18" fmla="*/ 6 w 115"/>
                <a:gd name="T19" fmla="*/ 21 h 21"/>
                <a:gd name="T20" fmla="*/ 106 w 115"/>
                <a:gd name="T21" fmla="*/ 21 h 21"/>
                <a:gd name="T22" fmla="*/ 110 w 115"/>
                <a:gd name="T2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" h="21">
                  <a:moveTo>
                    <a:pt x="110" y="13"/>
                  </a:moveTo>
                  <a:cubicBezTo>
                    <a:pt x="115" y="11"/>
                    <a:pt x="115" y="11"/>
                    <a:pt x="115" y="11"/>
                  </a:cubicBezTo>
                  <a:cubicBezTo>
                    <a:pt x="115" y="11"/>
                    <a:pt x="115" y="10"/>
                    <a:pt x="115" y="9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8" y="6"/>
                    <a:pt x="107" y="5"/>
                    <a:pt x="107" y="3"/>
                  </a:cubicBezTo>
                  <a:cubicBezTo>
                    <a:pt x="106" y="2"/>
                    <a:pt x="106" y="1"/>
                    <a:pt x="10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3" y="21"/>
                    <a:pt x="6" y="21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5" y="18"/>
                    <a:pt x="107" y="14"/>
                    <a:pt x="1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50">
              <a:extLst>
                <a:ext uri="{FF2B5EF4-FFF2-40B4-BE49-F238E27FC236}">
                  <a16:creationId xmlns:a16="http://schemas.microsoft.com/office/drawing/2014/main" id="{592ADB55-361B-41B3-B904-6DED91FF4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913" y="4440238"/>
              <a:ext cx="117475" cy="77788"/>
            </a:xfrm>
            <a:custGeom>
              <a:avLst/>
              <a:gdLst>
                <a:gd name="T0" fmla="*/ 2 w 31"/>
                <a:gd name="T1" fmla="*/ 5 h 21"/>
                <a:gd name="T2" fmla="*/ 5 w 31"/>
                <a:gd name="T3" fmla="*/ 21 h 21"/>
                <a:gd name="T4" fmla="*/ 27 w 31"/>
                <a:gd name="T5" fmla="*/ 21 h 21"/>
                <a:gd name="T6" fmla="*/ 29 w 31"/>
                <a:gd name="T7" fmla="*/ 17 h 21"/>
                <a:gd name="T8" fmla="*/ 29 w 31"/>
                <a:gd name="T9" fmla="*/ 6 h 21"/>
                <a:gd name="T10" fmla="*/ 25 w 31"/>
                <a:gd name="T11" fmla="*/ 0 h 21"/>
                <a:gd name="T12" fmla="*/ 6 w 31"/>
                <a:gd name="T13" fmla="*/ 0 h 21"/>
                <a:gd name="T14" fmla="*/ 2 w 31"/>
                <a:gd name="T15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21">
                  <a:moveTo>
                    <a:pt x="2" y="5"/>
                  </a:moveTo>
                  <a:cubicBezTo>
                    <a:pt x="0" y="11"/>
                    <a:pt x="1" y="17"/>
                    <a:pt x="5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0"/>
                    <a:pt x="28" y="19"/>
                    <a:pt x="29" y="17"/>
                  </a:cubicBezTo>
                  <a:cubicBezTo>
                    <a:pt x="31" y="14"/>
                    <a:pt x="31" y="10"/>
                    <a:pt x="29" y="6"/>
                  </a:cubicBezTo>
                  <a:cubicBezTo>
                    <a:pt x="28" y="4"/>
                    <a:pt x="27" y="2"/>
                    <a:pt x="2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3" y="3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51">
              <a:extLst>
                <a:ext uri="{FF2B5EF4-FFF2-40B4-BE49-F238E27FC236}">
                  <a16:creationId xmlns:a16="http://schemas.microsoft.com/office/drawing/2014/main" id="{01B6884D-5A43-4BD3-98F2-68031A35A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0826" y="4030663"/>
              <a:ext cx="466725" cy="314325"/>
            </a:xfrm>
            <a:custGeom>
              <a:avLst/>
              <a:gdLst>
                <a:gd name="T0" fmla="*/ 93 w 124"/>
                <a:gd name="T1" fmla="*/ 77 h 84"/>
                <a:gd name="T2" fmla="*/ 96 w 124"/>
                <a:gd name="T3" fmla="*/ 78 h 84"/>
                <a:gd name="T4" fmla="*/ 96 w 124"/>
                <a:gd name="T5" fmla="*/ 77 h 84"/>
                <a:gd name="T6" fmla="*/ 116 w 124"/>
                <a:gd name="T7" fmla="*/ 17 h 84"/>
                <a:gd name="T8" fmla="*/ 124 w 124"/>
                <a:gd name="T9" fmla="*/ 9 h 84"/>
                <a:gd name="T10" fmla="*/ 116 w 124"/>
                <a:gd name="T11" fmla="*/ 0 h 84"/>
                <a:gd name="T12" fmla="*/ 107 w 124"/>
                <a:gd name="T13" fmla="*/ 9 h 84"/>
                <a:gd name="T14" fmla="*/ 110 w 124"/>
                <a:gd name="T15" fmla="*/ 15 h 84"/>
                <a:gd name="T16" fmla="*/ 93 w 124"/>
                <a:gd name="T17" fmla="*/ 68 h 84"/>
                <a:gd name="T18" fmla="*/ 73 w 124"/>
                <a:gd name="T19" fmla="*/ 26 h 84"/>
                <a:gd name="T20" fmla="*/ 75 w 124"/>
                <a:gd name="T21" fmla="*/ 20 h 84"/>
                <a:gd name="T22" fmla="*/ 66 w 124"/>
                <a:gd name="T23" fmla="*/ 12 h 84"/>
                <a:gd name="T24" fmla="*/ 57 w 124"/>
                <a:gd name="T25" fmla="*/ 20 h 84"/>
                <a:gd name="T26" fmla="*/ 60 w 124"/>
                <a:gd name="T27" fmla="*/ 26 h 84"/>
                <a:gd name="T28" fmla="*/ 40 w 124"/>
                <a:gd name="T29" fmla="*/ 63 h 84"/>
                <a:gd name="T30" fmla="*/ 31 w 124"/>
                <a:gd name="T31" fmla="*/ 48 h 84"/>
                <a:gd name="T32" fmla="*/ 34 w 124"/>
                <a:gd name="T33" fmla="*/ 42 h 84"/>
                <a:gd name="T34" fmla="*/ 25 w 124"/>
                <a:gd name="T35" fmla="*/ 33 h 84"/>
                <a:gd name="T36" fmla="*/ 17 w 124"/>
                <a:gd name="T37" fmla="*/ 42 h 84"/>
                <a:gd name="T38" fmla="*/ 19 w 124"/>
                <a:gd name="T39" fmla="*/ 47 h 84"/>
                <a:gd name="T40" fmla="*/ 1 w 124"/>
                <a:gd name="T41" fmla="*/ 80 h 84"/>
                <a:gd name="T42" fmla="*/ 2 w 124"/>
                <a:gd name="T43" fmla="*/ 84 h 84"/>
                <a:gd name="T44" fmla="*/ 4 w 124"/>
                <a:gd name="T45" fmla="*/ 84 h 84"/>
                <a:gd name="T46" fmla="*/ 6 w 124"/>
                <a:gd name="T47" fmla="*/ 83 h 84"/>
                <a:gd name="T48" fmla="*/ 24 w 124"/>
                <a:gd name="T49" fmla="*/ 50 h 84"/>
                <a:gd name="T50" fmla="*/ 25 w 124"/>
                <a:gd name="T51" fmla="*/ 50 h 84"/>
                <a:gd name="T52" fmla="*/ 38 w 124"/>
                <a:gd name="T53" fmla="*/ 71 h 84"/>
                <a:gd name="T54" fmla="*/ 41 w 124"/>
                <a:gd name="T55" fmla="*/ 72 h 84"/>
                <a:gd name="T56" fmla="*/ 43 w 124"/>
                <a:gd name="T57" fmla="*/ 70 h 84"/>
                <a:gd name="T58" fmla="*/ 65 w 124"/>
                <a:gd name="T59" fmla="*/ 29 h 84"/>
                <a:gd name="T60" fmla="*/ 66 w 124"/>
                <a:gd name="T61" fmla="*/ 29 h 84"/>
                <a:gd name="T62" fmla="*/ 67 w 124"/>
                <a:gd name="T63" fmla="*/ 29 h 84"/>
                <a:gd name="T64" fmla="*/ 90 w 124"/>
                <a:gd name="T65" fmla="*/ 78 h 84"/>
                <a:gd name="T66" fmla="*/ 90 w 124"/>
                <a:gd name="T67" fmla="*/ 78 h 84"/>
                <a:gd name="T68" fmla="*/ 90 w 124"/>
                <a:gd name="T69" fmla="*/ 78 h 84"/>
                <a:gd name="T70" fmla="*/ 93 w 124"/>
                <a:gd name="T71" fmla="*/ 7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" h="84">
                  <a:moveTo>
                    <a:pt x="93" y="77"/>
                  </a:moveTo>
                  <a:cubicBezTo>
                    <a:pt x="94" y="77"/>
                    <a:pt x="95" y="78"/>
                    <a:pt x="96" y="78"/>
                  </a:cubicBezTo>
                  <a:cubicBezTo>
                    <a:pt x="96" y="77"/>
                    <a:pt x="96" y="77"/>
                    <a:pt x="96" y="7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21" y="17"/>
                    <a:pt x="124" y="13"/>
                    <a:pt x="124" y="9"/>
                  </a:cubicBezTo>
                  <a:cubicBezTo>
                    <a:pt x="124" y="4"/>
                    <a:pt x="120" y="0"/>
                    <a:pt x="116" y="0"/>
                  </a:cubicBezTo>
                  <a:cubicBezTo>
                    <a:pt x="111" y="0"/>
                    <a:pt x="107" y="4"/>
                    <a:pt x="107" y="9"/>
                  </a:cubicBezTo>
                  <a:cubicBezTo>
                    <a:pt x="107" y="11"/>
                    <a:pt x="108" y="14"/>
                    <a:pt x="110" y="15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5" y="22"/>
                    <a:pt x="75" y="20"/>
                  </a:cubicBezTo>
                  <a:cubicBezTo>
                    <a:pt x="75" y="15"/>
                    <a:pt x="71" y="12"/>
                    <a:pt x="66" y="12"/>
                  </a:cubicBezTo>
                  <a:cubicBezTo>
                    <a:pt x="61" y="12"/>
                    <a:pt x="57" y="15"/>
                    <a:pt x="57" y="20"/>
                  </a:cubicBezTo>
                  <a:cubicBezTo>
                    <a:pt x="57" y="23"/>
                    <a:pt x="58" y="25"/>
                    <a:pt x="60" y="26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3" y="47"/>
                    <a:pt x="34" y="44"/>
                    <a:pt x="34" y="42"/>
                  </a:cubicBezTo>
                  <a:cubicBezTo>
                    <a:pt x="34" y="37"/>
                    <a:pt x="30" y="33"/>
                    <a:pt x="25" y="33"/>
                  </a:cubicBezTo>
                  <a:cubicBezTo>
                    <a:pt x="21" y="33"/>
                    <a:pt x="17" y="37"/>
                    <a:pt x="17" y="42"/>
                  </a:cubicBezTo>
                  <a:cubicBezTo>
                    <a:pt x="17" y="44"/>
                    <a:pt x="18" y="46"/>
                    <a:pt x="19" y="47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0" y="81"/>
                    <a:pt x="1" y="83"/>
                    <a:pt x="2" y="84"/>
                  </a:cubicBezTo>
                  <a:cubicBezTo>
                    <a:pt x="3" y="84"/>
                    <a:pt x="3" y="84"/>
                    <a:pt x="4" y="84"/>
                  </a:cubicBezTo>
                  <a:cubicBezTo>
                    <a:pt x="5" y="84"/>
                    <a:pt x="6" y="84"/>
                    <a:pt x="6" y="83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5" y="50"/>
                    <a:pt x="25" y="50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9" y="72"/>
                    <a:pt x="40" y="72"/>
                    <a:pt x="41" y="72"/>
                  </a:cubicBezTo>
                  <a:cubicBezTo>
                    <a:pt x="42" y="72"/>
                    <a:pt x="43" y="71"/>
                    <a:pt x="43" y="70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91" y="77"/>
                    <a:pt x="92" y="77"/>
                    <a:pt x="93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52">
              <a:extLst>
                <a:ext uri="{FF2B5EF4-FFF2-40B4-BE49-F238E27FC236}">
                  <a16:creationId xmlns:a16="http://schemas.microsoft.com/office/drawing/2014/main" id="{1905D327-EC2F-45D5-9E33-6F89D032B4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0888" y="4173538"/>
              <a:ext cx="315913" cy="490538"/>
            </a:xfrm>
            <a:custGeom>
              <a:avLst/>
              <a:gdLst>
                <a:gd name="T0" fmla="*/ 81 w 84"/>
                <a:gd name="T1" fmla="*/ 0 h 131"/>
                <a:gd name="T2" fmla="*/ 3 w 84"/>
                <a:gd name="T3" fmla="*/ 0 h 131"/>
                <a:gd name="T4" fmla="*/ 0 w 84"/>
                <a:gd name="T5" fmla="*/ 3 h 131"/>
                <a:gd name="T6" fmla="*/ 0 w 84"/>
                <a:gd name="T7" fmla="*/ 12 h 131"/>
                <a:gd name="T8" fmla="*/ 2 w 84"/>
                <a:gd name="T9" fmla="*/ 14 h 131"/>
                <a:gd name="T10" fmla="*/ 6 w 84"/>
                <a:gd name="T11" fmla="*/ 11 h 131"/>
                <a:gd name="T12" fmla="*/ 6 w 84"/>
                <a:gd name="T13" fmla="*/ 11 h 131"/>
                <a:gd name="T14" fmla="*/ 7 w 84"/>
                <a:gd name="T15" fmla="*/ 11 h 131"/>
                <a:gd name="T16" fmla="*/ 8 w 84"/>
                <a:gd name="T17" fmla="*/ 12 h 131"/>
                <a:gd name="T18" fmla="*/ 8 w 84"/>
                <a:gd name="T19" fmla="*/ 9 h 131"/>
                <a:gd name="T20" fmla="*/ 75 w 84"/>
                <a:gd name="T21" fmla="*/ 9 h 131"/>
                <a:gd name="T22" fmla="*/ 75 w 84"/>
                <a:gd name="T23" fmla="*/ 119 h 131"/>
                <a:gd name="T24" fmla="*/ 8 w 84"/>
                <a:gd name="T25" fmla="*/ 119 h 131"/>
                <a:gd name="T26" fmla="*/ 8 w 84"/>
                <a:gd name="T27" fmla="*/ 98 h 131"/>
                <a:gd name="T28" fmla="*/ 5 w 84"/>
                <a:gd name="T29" fmla="*/ 105 h 131"/>
                <a:gd name="T30" fmla="*/ 0 w 84"/>
                <a:gd name="T31" fmla="*/ 109 h 131"/>
                <a:gd name="T32" fmla="*/ 0 w 84"/>
                <a:gd name="T33" fmla="*/ 128 h 131"/>
                <a:gd name="T34" fmla="*/ 3 w 84"/>
                <a:gd name="T35" fmla="*/ 131 h 131"/>
                <a:gd name="T36" fmla="*/ 81 w 84"/>
                <a:gd name="T37" fmla="*/ 131 h 131"/>
                <a:gd name="T38" fmla="*/ 84 w 84"/>
                <a:gd name="T39" fmla="*/ 128 h 131"/>
                <a:gd name="T40" fmla="*/ 84 w 84"/>
                <a:gd name="T41" fmla="*/ 3 h 131"/>
                <a:gd name="T42" fmla="*/ 81 w 84"/>
                <a:gd name="T43" fmla="*/ 0 h 131"/>
                <a:gd name="T44" fmla="*/ 31 w 84"/>
                <a:gd name="T45" fmla="*/ 127 h 131"/>
                <a:gd name="T46" fmla="*/ 22 w 84"/>
                <a:gd name="T47" fmla="*/ 127 h 131"/>
                <a:gd name="T48" fmla="*/ 21 w 84"/>
                <a:gd name="T49" fmla="*/ 125 h 131"/>
                <a:gd name="T50" fmla="*/ 22 w 84"/>
                <a:gd name="T51" fmla="*/ 124 h 131"/>
                <a:gd name="T52" fmla="*/ 31 w 84"/>
                <a:gd name="T53" fmla="*/ 124 h 131"/>
                <a:gd name="T54" fmla="*/ 32 w 84"/>
                <a:gd name="T55" fmla="*/ 125 h 131"/>
                <a:gd name="T56" fmla="*/ 31 w 84"/>
                <a:gd name="T57" fmla="*/ 127 h 131"/>
                <a:gd name="T58" fmla="*/ 42 w 84"/>
                <a:gd name="T59" fmla="*/ 129 h 131"/>
                <a:gd name="T60" fmla="*/ 38 w 84"/>
                <a:gd name="T61" fmla="*/ 126 h 131"/>
                <a:gd name="T62" fmla="*/ 42 w 84"/>
                <a:gd name="T63" fmla="*/ 122 h 131"/>
                <a:gd name="T64" fmla="*/ 45 w 84"/>
                <a:gd name="T65" fmla="*/ 126 h 131"/>
                <a:gd name="T66" fmla="*/ 42 w 84"/>
                <a:gd name="T67" fmla="*/ 129 h 131"/>
                <a:gd name="T68" fmla="*/ 62 w 84"/>
                <a:gd name="T69" fmla="*/ 127 h 131"/>
                <a:gd name="T70" fmla="*/ 53 w 84"/>
                <a:gd name="T71" fmla="*/ 127 h 131"/>
                <a:gd name="T72" fmla="*/ 51 w 84"/>
                <a:gd name="T73" fmla="*/ 125 h 131"/>
                <a:gd name="T74" fmla="*/ 53 w 84"/>
                <a:gd name="T75" fmla="*/ 124 h 131"/>
                <a:gd name="T76" fmla="*/ 62 w 84"/>
                <a:gd name="T77" fmla="*/ 124 h 131"/>
                <a:gd name="T78" fmla="*/ 63 w 84"/>
                <a:gd name="T79" fmla="*/ 125 h 131"/>
                <a:gd name="T80" fmla="*/ 62 w 84"/>
                <a:gd name="T81" fmla="*/ 127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4" h="131">
                  <a:moveTo>
                    <a:pt x="8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3"/>
                    <a:pt x="1" y="13"/>
                    <a:pt x="2" y="14"/>
                  </a:cubicBezTo>
                  <a:cubicBezTo>
                    <a:pt x="2" y="12"/>
                    <a:pt x="4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4" y="107"/>
                    <a:pt x="2" y="109"/>
                    <a:pt x="0" y="109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0"/>
                    <a:pt x="1" y="131"/>
                    <a:pt x="3" y="131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4" y="130"/>
                    <a:pt x="84" y="128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4" y="1"/>
                    <a:pt x="82" y="0"/>
                    <a:pt x="81" y="0"/>
                  </a:cubicBezTo>
                  <a:close/>
                  <a:moveTo>
                    <a:pt x="31" y="127"/>
                  </a:moveTo>
                  <a:cubicBezTo>
                    <a:pt x="22" y="127"/>
                    <a:pt x="22" y="127"/>
                    <a:pt x="22" y="127"/>
                  </a:cubicBezTo>
                  <a:cubicBezTo>
                    <a:pt x="21" y="127"/>
                    <a:pt x="21" y="126"/>
                    <a:pt x="21" y="125"/>
                  </a:cubicBezTo>
                  <a:cubicBezTo>
                    <a:pt x="21" y="125"/>
                    <a:pt x="21" y="124"/>
                    <a:pt x="22" y="124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2" y="124"/>
                    <a:pt x="32" y="125"/>
                    <a:pt x="32" y="125"/>
                  </a:cubicBezTo>
                  <a:cubicBezTo>
                    <a:pt x="32" y="126"/>
                    <a:pt x="32" y="127"/>
                    <a:pt x="31" y="127"/>
                  </a:cubicBezTo>
                  <a:close/>
                  <a:moveTo>
                    <a:pt x="42" y="129"/>
                  </a:moveTo>
                  <a:cubicBezTo>
                    <a:pt x="40" y="129"/>
                    <a:pt x="38" y="128"/>
                    <a:pt x="38" y="126"/>
                  </a:cubicBezTo>
                  <a:cubicBezTo>
                    <a:pt x="38" y="124"/>
                    <a:pt x="40" y="122"/>
                    <a:pt x="42" y="122"/>
                  </a:cubicBezTo>
                  <a:cubicBezTo>
                    <a:pt x="44" y="122"/>
                    <a:pt x="45" y="124"/>
                    <a:pt x="45" y="126"/>
                  </a:cubicBezTo>
                  <a:cubicBezTo>
                    <a:pt x="45" y="128"/>
                    <a:pt x="44" y="129"/>
                    <a:pt x="42" y="129"/>
                  </a:cubicBezTo>
                  <a:close/>
                  <a:moveTo>
                    <a:pt x="62" y="127"/>
                  </a:moveTo>
                  <a:cubicBezTo>
                    <a:pt x="53" y="127"/>
                    <a:pt x="53" y="127"/>
                    <a:pt x="53" y="127"/>
                  </a:cubicBezTo>
                  <a:cubicBezTo>
                    <a:pt x="52" y="127"/>
                    <a:pt x="51" y="126"/>
                    <a:pt x="51" y="125"/>
                  </a:cubicBezTo>
                  <a:cubicBezTo>
                    <a:pt x="51" y="125"/>
                    <a:pt x="52" y="124"/>
                    <a:pt x="53" y="124"/>
                  </a:cubicBezTo>
                  <a:cubicBezTo>
                    <a:pt x="62" y="124"/>
                    <a:pt x="62" y="124"/>
                    <a:pt x="62" y="124"/>
                  </a:cubicBezTo>
                  <a:cubicBezTo>
                    <a:pt x="62" y="124"/>
                    <a:pt x="63" y="125"/>
                    <a:pt x="63" y="125"/>
                  </a:cubicBezTo>
                  <a:cubicBezTo>
                    <a:pt x="63" y="126"/>
                    <a:pt x="62" y="127"/>
                    <a:pt x="62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53">
              <a:extLst>
                <a:ext uri="{FF2B5EF4-FFF2-40B4-BE49-F238E27FC236}">
                  <a16:creationId xmlns:a16="http://schemas.microsoft.com/office/drawing/2014/main" id="{CAF2BF07-44C6-4960-9029-035F5FA4F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7876" y="4413251"/>
              <a:ext cx="3175" cy="11113"/>
            </a:xfrm>
            <a:custGeom>
              <a:avLst/>
              <a:gdLst>
                <a:gd name="T0" fmla="*/ 2 w 2"/>
                <a:gd name="T1" fmla="*/ 7 h 7"/>
                <a:gd name="T2" fmla="*/ 2 w 2"/>
                <a:gd name="T3" fmla="*/ 0 h 7"/>
                <a:gd name="T4" fmla="*/ 0 w 2"/>
                <a:gd name="T5" fmla="*/ 0 h 7"/>
                <a:gd name="T6" fmla="*/ 2 w 2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7">
                  <a:moveTo>
                    <a:pt x="2" y="7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54">
              <a:extLst>
                <a:ext uri="{FF2B5EF4-FFF2-40B4-BE49-F238E27FC236}">
                  <a16:creationId xmlns:a16="http://schemas.microsoft.com/office/drawing/2014/main" id="{E1028A5E-1EC7-4DB6-8114-3B02012ED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0888" y="4368801"/>
              <a:ext cx="30163" cy="44450"/>
            </a:xfrm>
            <a:custGeom>
              <a:avLst/>
              <a:gdLst>
                <a:gd name="T0" fmla="*/ 0 w 8"/>
                <a:gd name="T1" fmla="*/ 3 h 12"/>
                <a:gd name="T2" fmla="*/ 0 w 8"/>
                <a:gd name="T3" fmla="*/ 3 h 12"/>
                <a:gd name="T4" fmla="*/ 0 w 8"/>
                <a:gd name="T5" fmla="*/ 6 h 12"/>
                <a:gd name="T6" fmla="*/ 0 w 8"/>
                <a:gd name="T7" fmla="*/ 6 h 12"/>
                <a:gd name="T8" fmla="*/ 6 w 8"/>
                <a:gd name="T9" fmla="*/ 10 h 12"/>
                <a:gd name="T10" fmla="*/ 7 w 8"/>
                <a:gd name="T11" fmla="*/ 12 h 12"/>
                <a:gd name="T12" fmla="*/ 8 w 8"/>
                <a:gd name="T13" fmla="*/ 12 h 12"/>
                <a:gd name="T14" fmla="*/ 8 w 8"/>
                <a:gd name="T15" fmla="*/ 2 h 12"/>
                <a:gd name="T16" fmla="*/ 5 w 8"/>
                <a:gd name="T17" fmla="*/ 0 h 12"/>
                <a:gd name="T18" fmla="*/ 0 w 8"/>
                <a:gd name="T1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2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6" y="7"/>
                    <a:pt x="6" y="10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6" y="1"/>
                    <a:pt x="5" y="0"/>
                  </a:cubicBezTo>
                  <a:cubicBezTo>
                    <a:pt x="4" y="2"/>
                    <a:pt x="2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55">
              <a:extLst>
                <a:ext uri="{FF2B5EF4-FFF2-40B4-BE49-F238E27FC236}">
                  <a16:creationId xmlns:a16="http://schemas.microsoft.com/office/drawing/2014/main" id="{6CBC3423-97BA-4498-AD35-750450B00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0888" y="4278313"/>
              <a:ext cx="30163" cy="36513"/>
            </a:xfrm>
            <a:custGeom>
              <a:avLst/>
              <a:gdLst>
                <a:gd name="T0" fmla="*/ 3 w 8"/>
                <a:gd name="T1" fmla="*/ 10 h 10"/>
                <a:gd name="T2" fmla="*/ 8 w 8"/>
                <a:gd name="T3" fmla="*/ 6 h 10"/>
                <a:gd name="T4" fmla="*/ 5 w 8"/>
                <a:gd name="T5" fmla="*/ 0 h 10"/>
                <a:gd name="T6" fmla="*/ 3 w 8"/>
                <a:gd name="T7" fmla="*/ 0 h 10"/>
                <a:gd name="T8" fmla="*/ 0 w 8"/>
                <a:gd name="T9" fmla="*/ 1 h 10"/>
                <a:gd name="T10" fmla="*/ 0 w 8"/>
                <a:gd name="T11" fmla="*/ 8 h 10"/>
                <a:gd name="T12" fmla="*/ 2 w 8"/>
                <a:gd name="T13" fmla="*/ 9 h 10"/>
                <a:gd name="T14" fmla="*/ 3 w 8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0">
                  <a:moveTo>
                    <a:pt x="3" y="10"/>
                  </a:moveTo>
                  <a:cubicBezTo>
                    <a:pt x="5" y="10"/>
                    <a:pt x="7" y="8"/>
                    <a:pt x="8" y="6"/>
                  </a:cubicBezTo>
                  <a:cubicBezTo>
                    <a:pt x="8" y="4"/>
                    <a:pt x="7" y="1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56">
              <a:extLst>
                <a:ext uri="{FF2B5EF4-FFF2-40B4-BE49-F238E27FC236}">
                  <a16:creationId xmlns:a16="http://schemas.microsoft.com/office/drawing/2014/main" id="{2BFE9780-C53E-419F-8881-E6767CDDB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826" y="4473576"/>
              <a:ext cx="22225" cy="30163"/>
            </a:xfrm>
            <a:custGeom>
              <a:avLst/>
              <a:gdLst>
                <a:gd name="T0" fmla="*/ 6 w 6"/>
                <a:gd name="T1" fmla="*/ 3 h 8"/>
                <a:gd name="T2" fmla="*/ 6 w 6"/>
                <a:gd name="T3" fmla="*/ 0 h 8"/>
                <a:gd name="T4" fmla="*/ 4 w 6"/>
                <a:gd name="T5" fmla="*/ 1 h 8"/>
                <a:gd name="T6" fmla="*/ 0 w 6"/>
                <a:gd name="T7" fmla="*/ 2 h 8"/>
                <a:gd name="T8" fmla="*/ 0 w 6"/>
                <a:gd name="T9" fmla="*/ 4 h 8"/>
                <a:gd name="T10" fmla="*/ 4 w 6"/>
                <a:gd name="T11" fmla="*/ 6 h 8"/>
                <a:gd name="T12" fmla="*/ 6 w 6"/>
                <a:gd name="T13" fmla="*/ 8 h 8"/>
                <a:gd name="T14" fmla="*/ 6 w 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6" y="2"/>
                    <a:pt x="6" y="1"/>
                    <a:pt x="6" y="0"/>
                  </a:cubicBezTo>
                  <a:cubicBezTo>
                    <a:pt x="6" y="0"/>
                    <a:pt x="5" y="0"/>
                    <a:pt x="4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7"/>
                    <a:pt x="6" y="7"/>
                    <a:pt x="6" y="8"/>
                  </a:cubicBezTo>
                  <a:cubicBezTo>
                    <a:pt x="6" y="3"/>
                    <a:pt x="6" y="3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57">
              <a:extLst>
                <a:ext uri="{FF2B5EF4-FFF2-40B4-BE49-F238E27FC236}">
                  <a16:creationId xmlns:a16="http://schemas.microsoft.com/office/drawing/2014/main" id="{5B6DBA3F-9795-4227-A019-A00BC8891A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42163" y="4341813"/>
              <a:ext cx="228600" cy="228600"/>
            </a:xfrm>
            <a:custGeom>
              <a:avLst/>
              <a:gdLst>
                <a:gd name="T0" fmla="*/ 52 w 61"/>
                <a:gd name="T1" fmla="*/ 39 h 61"/>
                <a:gd name="T2" fmla="*/ 59 w 61"/>
                <a:gd name="T3" fmla="*/ 34 h 61"/>
                <a:gd name="T4" fmla="*/ 60 w 61"/>
                <a:gd name="T5" fmla="*/ 23 h 61"/>
                <a:gd name="T6" fmla="*/ 58 w 61"/>
                <a:gd name="T7" fmla="*/ 21 h 61"/>
                <a:gd name="T8" fmla="*/ 50 w 61"/>
                <a:gd name="T9" fmla="*/ 17 h 61"/>
                <a:gd name="T10" fmla="*/ 53 w 61"/>
                <a:gd name="T11" fmla="*/ 9 h 61"/>
                <a:gd name="T12" fmla="*/ 46 w 61"/>
                <a:gd name="T13" fmla="*/ 4 h 61"/>
                <a:gd name="T14" fmla="*/ 40 w 61"/>
                <a:gd name="T15" fmla="*/ 9 h 61"/>
                <a:gd name="T16" fmla="*/ 35 w 61"/>
                <a:gd name="T17" fmla="*/ 7 h 61"/>
                <a:gd name="T18" fmla="*/ 32 w 61"/>
                <a:gd name="T19" fmla="*/ 0 h 61"/>
                <a:gd name="T20" fmla="*/ 25 w 61"/>
                <a:gd name="T21" fmla="*/ 0 h 61"/>
                <a:gd name="T22" fmla="*/ 23 w 61"/>
                <a:gd name="T23" fmla="*/ 1 h 61"/>
                <a:gd name="T24" fmla="*/ 21 w 61"/>
                <a:gd name="T25" fmla="*/ 3 h 61"/>
                <a:gd name="T26" fmla="*/ 17 w 61"/>
                <a:gd name="T27" fmla="*/ 11 h 61"/>
                <a:gd name="T28" fmla="*/ 12 w 61"/>
                <a:gd name="T29" fmla="*/ 7 h 61"/>
                <a:gd name="T30" fmla="*/ 6 w 61"/>
                <a:gd name="T31" fmla="*/ 12 h 61"/>
                <a:gd name="T32" fmla="*/ 5 w 61"/>
                <a:gd name="T33" fmla="*/ 17 h 61"/>
                <a:gd name="T34" fmla="*/ 9 w 61"/>
                <a:gd name="T35" fmla="*/ 21 h 61"/>
                <a:gd name="T36" fmla="*/ 2 w 61"/>
                <a:gd name="T37" fmla="*/ 27 h 61"/>
                <a:gd name="T38" fmla="*/ 1 w 61"/>
                <a:gd name="T39" fmla="*/ 37 h 61"/>
                <a:gd name="T40" fmla="*/ 3 w 61"/>
                <a:gd name="T41" fmla="*/ 39 h 61"/>
                <a:gd name="T42" fmla="*/ 11 w 61"/>
                <a:gd name="T43" fmla="*/ 42 h 61"/>
                <a:gd name="T44" fmla="*/ 8 w 61"/>
                <a:gd name="T45" fmla="*/ 48 h 61"/>
                <a:gd name="T46" fmla="*/ 15 w 61"/>
                <a:gd name="T47" fmla="*/ 56 h 61"/>
                <a:gd name="T48" fmla="*/ 18 w 61"/>
                <a:gd name="T49" fmla="*/ 56 h 61"/>
                <a:gd name="T50" fmla="*/ 25 w 61"/>
                <a:gd name="T51" fmla="*/ 53 h 61"/>
                <a:gd name="T52" fmla="*/ 27 w 61"/>
                <a:gd name="T53" fmla="*/ 59 h 61"/>
                <a:gd name="T54" fmla="*/ 30 w 61"/>
                <a:gd name="T55" fmla="*/ 61 h 61"/>
                <a:gd name="T56" fmla="*/ 40 w 61"/>
                <a:gd name="T57" fmla="*/ 57 h 61"/>
                <a:gd name="T58" fmla="*/ 44 w 61"/>
                <a:gd name="T59" fmla="*/ 49 h 61"/>
                <a:gd name="T60" fmla="*/ 49 w 61"/>
                <a:gd name="T61" fmla="*/ 53 h 61"/>
                <a:gd name="T62" fmla="*/ 57 w 61"/>
                <a:gd name="T63" fmla="*/ 46 h 61"/>
                <a:gd name="T64" fmla="*/ 41 w 61"/>
                <a:gd name="T65" fmla="*/ 39 h 61"/>
                <a:gd name="T66" fmla="*/ 27 w 61"/>
                <a:gd name="T67" fmla="*/ 44 h 61"/>
                <a:gd name="T68" fmla="*/ 19 w 61"/>
                <a:gd name="T69" fmla="*/ 23 h 61"/>
                <a:gd name="T70" fmla="*/ 34 w 61"/>
                <a:gd name="T71" fmla="*/ 17 h 61"/>
                <a:gd name="T72" fmla="*/ 41 w 61"/>
                <a:gd name="T73" fmla="*/ 3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1" h="61">
                  <a:moveTo>
                    <a:pt x="56" y="43"/>
                  </a:moveTo>
                  <a:cubicBezTo>
                    <a:pt x="52" y="39"/>
                    <a:pt x="52" y="39"/>
                    <a:pt x="52" y="39"/>
                  </a:cubicBezTo>
                  <a:cubicBezTo>
                    <a:pt x="53" y="38"/>
                    <a:pt x="53" y="36"/>
                    <a:pt x="53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0" y="33"/>
                    <a:pt x="61" y="32"/>
                    <a:pt x="61" y="31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2"/>
                    <a:pt x="60" y="21"/>
                    <a:pt x="59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1" y="20"/>
                    <a:pt x="51" y="18"/>
                    <a:pt x="50" y="17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4" y="11"/>
                    <a:pt x="54" y="10"/>
                    <a:pt x="53" y="9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3"/>
                    <a:pt x="44" y="4"/>
                    <a:pt x="43" y="4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8" y="8"/>
                    <a:pt x="37" y="8"/>
                    <a:pt x="36" y="8"/>
                  </a:cubicBezTo>
                  <a:cubicBezTo>
                    <a:pt x="36" y="8"/>
                    <a:pt x="35" y="7"/>
                    <a:pt x="35" y="7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2"/>
                    <a:pt x="21" y="3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0" y="9"/>
                    <a:pt x="19" y="10"/>
                    <a:pt x="17" y="11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7"/>
                    <a:pt x="10" y="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7"/>
                    <a:pt x="5" y="1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3"/>
                    <a:pt x="8" y="24"/>
                    <a:pt x="8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8"/>
                    <a:pt x="0" y="29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8"/>
                    <a:pt x="2" y="39"/>
                    <a:pt x="2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10" y="40"/>
                    <a:pt x="10" y="41"/>
                    <a:pt x="11" y="4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9"/>
                    <a:pt x="7" y="50"/>
                    <a:pt x="8" y="51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6" y="57"/>
                    <a:pt x="17" y="57"/>
                    <a:pt x="18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3" y="52"/>
                    <a:pt x="24" y="52"/>
                    <a:pt x="25" y="53"/>
                  </a:cubicBezTo>
                  <a:cubicBezTo>
                    <a:pt x="25" y="53"/>
                    <a:pt x="26" y="53"/>
                    <a:pt x="26" y="53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0"/>
                    <a:pt x="28" y="60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60"/>
                    <a:pt x="40" y="59"/>
                    <a:pt x="40" y="57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1" y="51"/>
                    <a:pt x="42" y="50"/>
                    <a:pt x="44" y="49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50" y="53"/>
                    <a:pt x="51" y="53"/>
                    <a:pt x="52" y="52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8" y="45"/>
                    <a:pt x="57" y="44"/>
                    <a:pt x="56" y="43"/>
                  </a:cubicBezTo>
                  <a:close/>
                  <a:moveTo>
                    <a:pt x="41" y="39"/>
                  </a:moveTo>
                  <a:cubicBezTo>
                    <a:pt x="39" y="41"/>
                    <a:pt x="37" y="43"/>
                    <a:pt x="34" y="44"/>
                  </a:cubicBezTo>
                  <a:cubicBezTo>
                    <a:pt x="32" y="44"/>
                    <a:pt x="29" y="44"/>
                    <a:pt x="27" y="44"/>
                  </a:cubicBezTo>
                  <a:cubicBezTo>
                    <a:pt x="25" y="43"/>
                    <a:pt x="23" y="42"/>
                    <a:pt x="22" y="41"/>
                  </a:cubicBezTo>
                  <a:cubicBezTo>
                    <a:pt x="16" y="36"/>
                    <a:pt x="15" y="29"/>
                    <a:pt x="19" y="23"/>
                  </a:cubicBezTo>
                  <a:cubicBezTo>
                    <a:pt x="19" y="22"/>
                    <a:pt x="19" y="22"/>
                    <a:pt x="20" y="21"/>
                  </a:cubicBezTo>
                  <a:cubicBezTo>
                    <a:pt x="23" y="17"/>
                    <a:pt x="29" y="15"/>
                    <a:pt x="34" y="17"/>
                  </a:cubicBezTo>
                  <a:cubicBezTo>
                    <a:pt x="36" y="17"/>
                    <a:pt x="38" y="18"/>
                    <a:pt x="39" y="19"/>
                  </a:cubicBezTo>
                  <a:cubicBezTo>
                    <a:pt x="45" y="24"/>
                    <a:pt x="46" y="33"/>
                    <a:pt x="4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58">
              <a:extLst>
                <a:ext uri="{FF2B5EF4-FFF2-40B4-BE49-F238E27FC236}">
                  <a16:creationId xmlns:a16="http://schemas.microsoft.com/office/drawing/2014/main" id="{6E39B833-0F43-45FD-B553-84F5F6943E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5326" y="4229101"/>
              <a:ext cx="138113" cy="134938"/>
            </a:xfrm>
            <a:custGeom>
              <a:avLst/>
              <a:gdLst>
                <a:gd name="T0" fmla="*/ 32 w 37"/>
                <a:gd name="T1" fmla="*/ 18 h 36"/>
                <a:gd name="T2" fmla="*/ 35 w 37"/>
                <a:gd name="T3" fmla="*/ 14 h 36"/>
                <a:gd name="T4" fmla="*/ 33 w 37"/>
                <a:gd name="T5" fmla="*/ 7 h 36"/>
                <a:gd name="T6" fmla="*/ 31 w 37"/>
                <a:gd name="T7" fmla="*/ 7 h 36"/>
                <a:gd name="T8" fmla="*/ 28 w 37"/>
                <a:gd name="T9" fmla="*/ 8 h 36"/>
                <a:gd name="T10" fmla="*/ 27 w 37"/>
                <a:gd name="T11" fmla="*/ 3 h 36"/>
                <a:gd name="T12" fmla="*/ 23 w 37"/>
                <a:gd name="T13" fmla="*/ 0 h 36"/>
                <a:gd name="T14" fmla="*/ 21 w 37"/>
                <a:gd name="T15" fmla="*/ 0 h 36"/>
                <a:gd name="T16" fmla="*/ 19 w 37"/>
                <a:gd name="T17" fmla="*/ 4 h 36"/>
                <a:gd name="T18" fmla="*/ 16 w 37"/>
                <a:gd name="T19" fmla="*/ 4 h 36"/>
                <a:gd name="T20" fmla="*/ 14 w 37"/>
                <a:gd name="T21" fmla="*/ 1 h 36"/>
                <a:gd name="T22" fmla="*/ 13 w 37"/>
                <a:gd name="T23" fmla="*/ 0 h 36"/>
                <a:gd name="T24" fmla="*/ 11 w 37"/>
                <a:gd name="T25" fmla="*/ 1 h 36"/>
                <a:gd name="T26" fmla="*/ 7 w 37"/>
                <a:gd name="T27" fmla="*/ 3 h 36"/>
                <a:gd name="T28" fmla="*/ 7 w 37"/>
                <a:gd name="T29" fmla="*/ 5 h 36"/>
                <a:gd name="T30" fmla="*/ 7 w 37"/>
                <a:gd name="T31" fmla="*/ 10 h 36"/>
                <a:gd name="T32" fmla="*/ 3 w 37"/>
                <a:gd name="T33" fmla="*/ 9 h 36"/>
                <a:gd name="T34" fmla="*/ 0 w 37"/>
                <a:gd name="T35" fmla="*/ 15 h 36"/>
                <a:gd name="T36" fmla="*/ 4 w 37"/>
                <a:gd name="T37" fmla="*/ 18 h 36"/>
                <a:gd name="T38" fmla="*/ 1 w 37"/>
                <a:gd name="T39" fmla="*/ 22 h 36"/>
                <a:gd name="T40" fmla="*/ 3 w 37"/>
                <a:gd name="T41" fmla="*/ 28 h 36"/>
                <a:gd name="T42" fmla="*/ 4 w 37"/>
                <a:gd name="T43" fmla="*/ 29 h 36"/>
                <a:gd name="T44" fmla="*/ 5 w 37"/>
                <a:gd name="T45" fmla="*/ 29 h 36"/>
                <a:gd name="T46" fmla="*/ 10 w 37"/>
                <a:gd name="T47" fmla="*/ 29 h 36"/>
                <a:gd name="T48" fmla="*/ 10 w 37"/>
                <a:gd name="T49" fmla="*/ 35 h 36"/>
                <a:gd name="T50" fmla="*/ 13 w 37"/>
                <a:gd name="T51" fmla="*/ 36 h 36"/>
                <a:gd name="T52" fmla="*/ 15 w 37"/>
                <a:gd name="T53" fmla="*/ 36 h 36"/>
                <a:gd name="T54" fmla="*/ 17 w 37"/>
                <a:gd name="T55" fmla="*/ 35 h 36"/>
                <a:gd name="T56" fmla="*/ 18 w 37"/>
                <a:gd name="T57" fmla="*/ 32 h 36"/>
                <a:gd name="T58" fmla="*/ 22 w 37"/>
                <a:gd name="T59" fmla="*/ 35 h 36"/>
                <a:gd name="T60" fmla="*/ 24 w 37"/>
                <a:gd name="T61" fmla="*/ 35 h 36"/>
                <a:gd name="T62" fmla="*/ 29 w 37"/>
                <a:gd name="T63" fmla="*/ 33 h 36"/>
                <a:gd name="T64" fmla="*/ 28 w 37"/>
                <a:gd name="T65" fmla="*/ 28 h 36"/>
                <a:gd name="T66" fmla="*/ 31 w 37"/>
                <a:gd name="T67" fmla="*/ 26 h 36"/>
                <a:gd name="T68" fmla="*/ 34 w 37"/>
                <a:gd name="T69" fmla="*/ 27 h 36"/>
                <a:gd name="T70" fmla="*/ 36 w 37"/>
                <a:gd name="T71" fmla="*/ 21 h 36"/>
                <a:gd name="T72" fmla="*/ 26 w 37"/>
                <a:gd name="T73" fmla="*/ 20 h 36"/>
                <a:gd name="T74" fmla="*/ 18 w 37"/>
                <a:gd name="T75" fmla="*/ 26 h 36"/>
                <a:gd name="T76" fmla="*/ 15 w 37"/>
                <a:gd name="T77" fmla="*/ 26 h 36"/>
                <a:gd name="T78" fmla="*/ 11 w 37"/>
                <a:gd name="T79" fmla="*/ 23 h 36"/>
                <a:gd name="T80" fmla="*/ 11 w 37"/>
                <a:gd name="T81" fmla="*/ 13 h 36"/>
                <a:gd name="T82" fmla="*/ 15 w 37"/>
                <a:gd name="T83" fmla="*/ 10 h 36"/>
                <a:gd name="T84" fmla="*/ 21 w 37"/>
                <a:gd name="T85" fmla="*/ 10 h 36"/>
                <a:gd name="T86" fmla="*/ 26 w 37"/>
                <a:gd name="T87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36">
                  <a:moveTo>
                    <a:pt x="35" y="19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2" y="17"/>
                    <a:pt x="32" y="16"/>
                    <a:pt x="32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6" y="13"/>
                    <a:pt x="36" y="12"/>
                    <a:pt x="36" y="12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2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7" y="7"/>
                    <a:pt x="26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7" y="1"/>
                    <a:pt x="26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6" y="4"/>
                    <a:pt x="16" y="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7" y="9"/>
                    <a:pt x="7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1" y="1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20"/>
                    <a:pt x="5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3"/>
                    <a:pt x="0" y="23"/>
                    <a:pt x="1" y="24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10" y="29"/>
                    <a:pt x="10" y="29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4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7" y="36"/>
                    <a:pt x="17" y="35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32"/>
                    <a:pt x="20" y="32"/>
                    <a:pt x="21" y="32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3"/>
                    <a:pt x="30" y="32"/>
                    <a:pt x="29" y="31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7"/>
                    <a:pt x="29" y="27"/>
                    <a:pt x="30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5" y="26"/>
                    <a:pt x="35" y="26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20"/>
                    <a:pt x="36" y="20"/>
                    <a:pt x="35" y="19"/>
                  </a:cubicBezTo>
                  <a:close/>
                  <a:moveTo>
                    <a:pt x="26" y="20"/>
                  </a:moveTo>
                  <a:cubicBezTo>
                    <a:pt x="26" y="22"/>
                    <a:pt x="25" y="23"/>
                    <a:pt x="23" y="24"/>
                  </a:cubicBezTo>
                  <a:cubicBezTo>
                    <a:pt x="22" y="26"/>
                    <a:pt x="20" y="26"/>
                    <a:pt x="18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3" y="24"/>
                    <a:pt x="12" y="24"/>
                    <a:pt x="11" y="23"/>
                  </a:cubicBezTo>
                  <a:cubicBezTo>
                    <a:pt x="10" y="21"/>
                    <a:pt x="9" y="18"/>
                    <a:pt x="10" y="15"/>
                  </a:cubicBezTo>
                  <a:cubicBezTo>
                    <a:pt x="10" y="14"/>
                    <a:pt x="11" y="14"/>
                    <a:pt x="11" y="13"/>
                  </a:cubicBezTo>
                  <a:cubicBezTo>
                    <a:pt x="12" y="12"/>
                    <a:pt x="13" y="12"/>
                    <a:pt x="13" y="11"/>
                  </a:cubicBezTo>
                  <a:cubicBezTo>
                    <a:pt x="14" y="11"/>
                    <a:pt x="14" y="10"/>
                    <a:pt x="15" y="10"/>
                  </a:cubicBezTo>
                  <a:cubicBezTo>
                    <a:pt x="16" y="10"/>
                    <a:pt x="17" y="9"/>
                    <a:pt x="18" y="9"/>
                  </a:cubicBezTo>
                  <a:cubicBezTo>
                    <a:pt x="19" y="9"/>
                    <a:pt x="20" y="10"/>
                    <a:pt x="21" y="10"/>
                  </a:cubicBezTo>
                  <a:cubicBezTo>
                    <a:pt x="22" y="10"/>
                    <a:pt x="23" y="11"/>
                    <a:pt x="23" y="11"/>
                  </a:cubicBezTo>
                  <a:cubicBezTo>
                    <a:pt x="26" y="13"/>
                    <a:pt x="27" y="17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59">
              <a:extLst>
                <a:ext uri="{FF2B5EF4-FFF2-40B4-BE49-F238E27FC236}">
                  <a16:creationId xmlns:a16="http://schemas.microsoft.com/office/drawing/2014/main" id="{81BAD401-A681-4E7B-AE8C-F35DFA8F41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31013" y="4333876"/>
              <a:ext cx="300038" cy="296863"/>
            </a:xfrm>
            <a:custGeom>
              <a:avLst/>
              <a:gdLst>
                <a:gd name="T0" fmla="*/ 72 w 80"/>
                <a:gd name="T1" fmla="*/ 45 h 79"/>
                <a:gd name="T2" fmla="*/ 70 w 80"/>
                <a:gd name="T3" fmla="*/ 44 h 79"/>
                <a:gd name="T4" fmla="*/ 70 w 80"/>
                <a:gd name="T5" fmla="*/ 37 h 79"/>
                <a:gd name="T6" fmla="*/ 77 w 80"/>
                <a:gd name="T7" fmla="*/ 34 h 79"/>
                <a:gd name="T8" fmla="*/ 78 w 80"/>
                <a:gd name="T9" fmla="*/ 28 h 79"/>
                <a:gd name="T10" fmla="*/ 75 w 80"/>
                <a:gd name="T11" fmla="*/ 20 h 79"/>
                <a:gd name="T12" fmla="*/ 72 w 80"/>
                <a:gd name="T13" fmla="*/ 18 h 79"/>
                <a:gd name="T14" fmla="*/ 70 w 80"/>
                <a:gd name="T15" fmla="*/ 19 h 79"/>
                <a:gd name="T16" fmla="*/ 64 w 80"/>
                <a:gd name="T17" fmla="*/ 21 h 79"/>
                <a:gd name="T18" fmla="*/ 63 w 80"/>
                <a:gd name="T19" fmla="*/ 9 h 79"/>
                <a:gd name="T20" fmla="*/ 61 w 80"/>
                <a:gd name="T21" fmla="*/ 5 h 79"/>
                <a:gd name="T22" fmla="*/ 50 w 80"/>
                <a:gd name="T23" fmla="*/ 0 h 79"/>
                <a:gd name="T24" fmla="*/ 44 w 80"/>
                <a:gd name="T25" fmla="*/ 9 h 79"/>
                <a:gd name="T26" fmla="*/ 40 w 80"/>
                <a:gd name="T27" fmla="*/ 9 h 79"/>
                <a:gd name="T28" fmla="*/ 37 w 80"/>
                <a:gd name="T29" fmla="*/ 9 h 79"/>
                <a:gd name="T30" fmla="*/ 35 w 80"/>
                <a:gd name="T31" fmla="*/ 2 h 79"/>
                <a:gd name="T32" fmla="*/ 31 w 80"/>
                <a:gd name="T33" fmla="*/ 0 h 79"/>
                <a:gd name="T34" fmla="*/ 19 w 80"/>
                <a:gd name="T35" fmla="*/ 8 h 79"/>
                <a:gd name="T36" fmla="*/ 21 w 80"/>
                <a:gd name="T37" fmla="*/ 15 h 79"/>
                <a:gd name="T38" fmla="*/ 10 w 80"/>
                <a:gd name="T39" fmla="*/ 16 h 79"/>
                <a:gd name="T40" fmla="*/ 6 w 80"/>
                <a:gd name="T41" fmla="*/ 18 h 79"/>
                <a:gd name="T42" fmla="*/ 1 w 80"/>
                <a:gd name="T43" fmla="*/ 28 h 79"/>
                <a:gd name="T44" fmla="*/ 3 w 80"/>
                <a:gd name="T45" fmla="*/ 32 h 79"/>
                <a:gd name="T46" fmla="*/ 9 w 80"/>
                <a:gd name="T47" fmla="*/ 42 h 79"/>
                <a:gd name="T48" fmla="*/ 0 w 80"/>
                <a:gd name="T49" fmla="*/ 48 h 79"/>
                <a:gd name="T50" fmla="*/ 4 w 80"/>
                <a:gd name="T51" fmla="*/ 59 h 79"/>
                <a:gd name="T52" fmla="*/ 8 w 80"/>
                <a:gd name="T53" fmla="*/ 60 h 79"/>
                <a:gd name="T54" fmla="*/ 20 w 80"/>
                <a:gd name="T55" fmla="*/ 62 h 79"/>
                <a:gd name="T56" fmla="*/ 18 w 80"/>
                <a:gd name="T57" fmla="*/ 73 h 79"/>
                <a:gd name="T58" fmla="*/ 29 w 80"/>
                <a:gd name="T59" fmla="*/ 78 h 79"/>
                <a:gd name="T60" fmla="*/ 35 w 80"/>
                <a:gd name="T61" fmla="*/ 69 h 79"/>
                <a:gd name="T62" fmla="*/ 42 w 80"/>
                <a:gd name="T63" fmla="*/ 70 h 79"/>
                <a:gd name="T64" fmla="*/ 48 w 80"/>
                <a:gd name="T65" fmla="*/ 79 h 79"/>
                <a:gd name="T66" fmla="*/ 59 w 80"/>
                <a:gd name="T67" fmla="*/ 75 h 79"/>
                <a:gd name="T68" fmla="*/ 58 w 80"/>
                <a:gd name="T69" fmla="*/ 64 h 79"/>
                <a:gd name="T70" fmla="*/ 68 w 80"/>
                <a:gd name="T71" fmla="*/ 62 h 79"/>
                <a:gd name="T72" fmla="*/ 70 w 80"/>
                <a:gd name="T73" fmla="*/ 62 h 79"/>
                <a:gd name="T74" fmla="*/ 72 w 80"/>
                <a:gd name="T75" fmla="*/ 62 h 79"/>
                <a:gd name="T76" fmla="*/ 78 w 80"/>
                <a:gd name="T77" fmla="*/ 51 h 79"/>
                <a:gd name="T78" fmla="*/ 77 w 80"/>
                <a:gd name="T79" fmla="*/ 47 h 79"/>
                <a:gd name="T80" fmla="*/ 55 w 80"/>
                <a:gd name="T81" fmla="*/ 49 h 79"/>
                <a:gd name="T82" fmla="*/ 32 w 80"/>
                <a:gd name="T83" fmla="*/ 56 h 79"/>
                <a:gd name="T84" fmla="*/ 23 w 80"/>
                <a:gd name="T85" fmla="*/ 32 h 79"/>
                <a:gd name="T86" fmla="*/ 39 w 80"/>
                <a:gd name="T87" fmla="*/ 21 h 79"/>
                <a:gd name="T88" fmla="*/ 41 w 80"/>
                <a:gd name="T89" fmla="*/ 21 h 79"/>
                <a:gd name="T90" fmla="*/ 54 w 80"/>
                <a:gd name="T91" fmla="*/ 2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0" h="79">
                  <a:moveTo>
                    <a:pt x="77" y="47"/>
                  </a:moveTo>
                  <a:cubicBezTo>
                    <a:pt x="72" y="45"/>
                    <a:pt x="72" y="45"/>
                    <a:pt x="72" y="45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1"/>
                    <a:pt x="70" y="39"/>
                    <a:pt x="70" y="37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9" y="34"/>
                    <a:pt x="80" y="32"/>
                    <a:pt x="79" y="30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19"/>
                    <a:pt x="73" y="18"/>
                    <a:pt x="72" y="1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19"/>
                    <a:pt x="61" y="18"/>
                    <a:pt x="59" y="16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3" y="7"/>
                    <a:pt x="63" y="6"/>
                    <a:pt x="61" y="5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0" y="0"/>
                    <a:pt x="50" y="0"/>
                  </a:cubicBezTo>
                  <a:cubicBezTo>
                    <a:pt x="49" y="0"/>
                    <a:pt x="48" y="1"/>
                    <a:pt x="47" y="2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3" y="9"/>
                    <a:pt x="41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8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4" y="1"/>
                    <a:pt x="33" y="0"/>
                    <a:pt x="3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5"/>
                    <a:pt x="18" y="6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18" y="18"/>
                    <a:pt x="17" y="2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8" y="16"/>
                  </a:cubicBezTo>
                  <a:cubicBezTo>
                    <a:pt x="7" y="16"/>
                    <a:pt x="6" y="17"/>
                    <a:pt x="6" y="18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30"/>
                    <a:pt x="1" y="31"/>
                    <a:pt x="3" y="32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7"/>
                    <a:pt x="9" y="39"/>
                    <a:pt x="9" y="42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" y="45"/>
                    <a:pt x="0" y="47"/>
                    <a:pt x="0" y="48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5" y="60"/>
                    <a:pt x="6" y="60"/>
                    <a:pt x="7" y="60"/>
                  </a:cubicBezTo>
                  <a:cubicBezTo>
                    <a:pt x="7" y="60"/>
                    <a:pt x="8" y="60"/>
                    <a:pt x="8" y="60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7" y="59"/>
                    <a:pt x="18" y="61"/>
                    <a:pt x="20" y="62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6" y="71"/>
                    <a:pt x="17" y="73"/>
                    <a:pt x="18" y="73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31" y="78"/>
                    <a:pt x="32" y="78"/>
                    <a:pt x="32" y="76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7" y="70"/>
                    <a:pt x="38" y="70"/>
                    <a:pt x="40" y="70"/>
                  </a:cubicBezTo>
                  <a:cubicBezTo>
                    <a:pt x="41" y="70"/>
                    <a:pt x="41" y="70"/>
                    <a:pt x="42" y="70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5" y="78"/>
                    <a:pt x="46" y="79"/>
                    <a:pt x="48" y="79"/>
                  </a:cubicBezTo>
                  <a:cubicBezTo>
                    <a:pt x="48" y="79"/>
                    <a:pt x="48" y="79"/>
                    <a:pt x="49" y="79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60" y="74"/>
                    <a:pt x="61" y="72"/>
                    <a:pt x="61" y="71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0" y="62"/>
                    <a:pt x="61" y="61"/>
                    <a:pt x="63" y="59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1" y="62"/>
                    <a:pt x="72" y="62"/>
                    <a:pt x="72" y="62"/>
                  </a:cubicBezTo>
                  <a:cubicBezTo>
                    <a:pt x="73" y="62"/>
                    <a:pt x="73" y="61"/>
                    <a:pt x="74" y="6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0"/>
                    <a:pt x="79" y="50"/>
                    <a:pt x="78" y="49"/>
                  </a:cubicBezTo>
                  <a:cubicBezTo>
                    <a:pt x="78" y="48"/>
                    <a:pt x="78" y="47"/>
                    <a:pt x="77" y="47"/>
                  </a:cubicBezTo>
                  <a:close/>
                  <a:moveTo>
                    <a:pt x="56" y="47"/>
                  </a:moveTo>
                  <a:cubicBezTo>
                    <a:pt x="56" y="48"/>
                    <a:pt x="56" y="48"/>
                    <a:pt x="55" y="49"/>
                  </a:cubicBezTo>
                  <a:cubicBezTo>
                    <a:pt x="52" y="54"/>
                    <a:pt x="46" y="58"/>
                    <a:pt x="40" y="58"/>
                  </a:cubicBezTo>
                  <a:cubicBezTo>
                    <a:pt x="37" y="58"/>
                    <a:pt x="35" y="57"/>
                    <a:pt x="32" y="56"/>
                  </a:cubicBezTo>
                  <a:cubicBezTo>
                    <a:pt x="29" y="54"/>
                    <a:pt x="26" y="52"/>
                    <a:pt x="24" y="49"/>
                  </a:cubicBezTo>
                  <a:cubicBezTo>
                    <a:pt x="21" y="44"/>
                    <a:pt x="20" y="38"/>
                    <a:pt x="23" y="32"/>
                  </a:cubicBezTo>
                  <a:cubicBezTo>
                    <a:pt x="24" y="30"/>
                    <a:pt x="24" y="29"/>
                    <a:pt x="25" y="28"/>
                  </a:cubicBezTo>
                  <a:cubicBezTo>
                    <a:pt x="29" y="24"/>
                    <a:pt x="34" y="21"/>
                    <a:pt x="39" y="21"/>
                  </a:cubicBezTo>
                  <a:cubicBezTo>
                    <a:pt x="39" y="21"/>
                    <a:pt x="39" y="21"/>
                    <a:pt x="40" y="21"/>
                  </a:cubicBezTo>
                  <a:cubicBezTo>
                    <a:pt x="40" y="21"/>
                    <a:pt x="41" y="21"/>
                    <a:pt x="41" y="21"/>
                  </a:cubicBezTo>
                  <a:cubicBezTo>
                    <a:pt x="43" y="21"/>
                    <a:pt x="45" y="22"/>
                    <a:pt x="47" y="23"/>
                  </a:cubicBezTo>
                  <a:cubicBezTo>
                    <a:pt x="50" y="24"/>
                    <a:pt x="52" y="26"/>
                    <a:pt x="54" y="28"/>
                  </a:cubicBezTo>
                  <a:cubicBezTo>
                    <a:pt x="58" y="33"/>
                    <a:pt x="59" y="40"/>
                    <a:pt x="5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6D3CF7C-DE83-4926-BB78-9CDF301BF581}"/>
              </a:ext>
            </a:extLst>
          </p:cNvPr>
          <p:cNvGrpSpPr/>
          <p:nvPr/>
        </p:nvGrpSpPr>
        <p:grpSpPr>
          <a:xfrm>
            <a:off x="10707833" y="2669119"/>
            <a:ext cx="602796" cy="623994"/>
            <a:chOff x="3113050" y="5779982"/>
            <a:chExt cx="602796" cy="623994"/>
          </a:xfrm>
          <a:solidFill>
            <a:schemeClr val="accent3"/>
          </a:solidFill>
        </p:grpSpPr>
        <p:sp>
          <p:nvSpPr>
            <p:cNvPr id="142" name="Freeform 15">
              <a:extLst>
                <a:ext uri="{FF2B5EF4-FFF2-40B4-BE49-F238E27FC236}">
                  <a16:creationId xmlns:a16="http://schemas.microsoft.com/office/drawing/2014/main" id="{4BE106EC-EC12-4965-A1D5-26877E24D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298" y="5779982"/>
              <a:ext cx="43720" cy="119234"/>
            </a:xfrm>
            <a:custGeom>
              <a:avLst/>
              <a:gdLst>
                <a:gd name="T0" fmla="*/ 14 w 14"/>
                <a:gd name="T1" fmla="*/ 38 h 38"/>
                <a:gd name="T2" fmla="*/ 14 w 14"/>
                <a:gd name="T3" fmla="*/ 0 h 38"/>
                <a:gd name="T4" fmla="*/ 11 w 14"/>
                <a:gd name="T5" fmla="*/ 0 h 38"/>
                <a:gd name="T6" fmla="*/ 7 w 14"/>
                <a:gd name="T7" fmla="*/ 5 h 38"/>
                <a:gd name="T8" fmla="*/ 0 w 14"/>
                <a:gd name="T9" fmla="*/ 9 h 38"/>
                <a:gd name="T10" fmla="*/ 0 w 14"/>
                <a:gd name="T11" fmla="*/ 14 h 38"/>
                <a:gd name="T12" fmla="*/ 5 w 14"/>
                <a:gd name="T13" fmla="*/ 11 h 38"/>
                <a:gd name="T14" fmla="*/ 9 w 14"/>
                <a:gd name="T15" fmla="*/ 8 h 38"/>
                <a:gd name="T16" fmla="*/ 9 w 14"/>
                <a:gd name="T17" fmla="*/ 38 h 38"/>
                <a:gd name="T18" fmla="*/ 14 w 14"/>
                <a:gd name="T1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8">
                  <a:moveTo>
                    <a:pt x="14" y="38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1"/>
                    <a:pt x="9" y="3"/>
                    <a:pt x="7" y="5"/>
                  </a:cubicBezTo>
                  <a:cubicBezTo>
                    <a:pt x="5" y="7"/>
                    <a:pt x="2" y="8"/>
                    <a:pt x="0" y="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3" y="12"/>
                    <a:pt x="5" y="11"/>
                  </a:cubicBezTo>
                  <a:cubicBezTo>
                    <a:pt x="7" y="10"/>
                    <a:pt x="8" y="9"/>
                    <a:pt x="9" y="8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6">
              <a:extLst>
                <a:ext uri="{FF2B5EF4-FFF2-40B4-BE49-F238E27FC236}">
                  <a16:creationId xmlns:a16="http://schemas.microsoft.com/office/drawing/2014/main" id="{5CD177FA-EFE3-43E7-93AE-8C9B18913B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07113" y="5779982"/>
              <a:ext cx="75516" cy="119234"/>
            </a:xfrm>
            <a:custGeom>
              <a:avLst/>
              <a:gdLst>
                <a:gd name="T0" fmla="*/ 21 w 24"/>
                <a:gd name="T1" fmla="*/ 5 h 38"/>
                <a:gd name="T2" fmla="*/ 17 w 24"/>
                <a:gd name="T3" fmla="*/ 1 h 38"/>
                <a:gd name="T4" fmla="*/ 12 w 24"/>
                <a:gd name="T5" fmla="*/ 0 h 38"/>
                <a:gd name="T6" fmla="*/ 5 w 24"/>
                <a:gd name="T7" fmla="*/ 2 h 38"/>
                <a:gd name="T8" fmla="*/ 1 w 24"/>
                <a:gd name="T9" fmla="*/ 8 h 38"/>
                <a:gd name="T10" fmla="*/ 0 w 24"/>
                <a:gd name="T11" fmla="*/ 19 h 38"/>
                <a:gd name="T12" fmla="*/ 3 w 24"/>
                <a:gd name="T13" fmla="*/ 34 h 38"/>
                <a:gd name="T14" fmla="*/ 12 w 24"/>
                <a:gd name="T15" fmla="*/ 38 h 38"/>
                <a:gd name="T16" fmla="*/ 19 w 24"/>
                <a:gd name="T17" fmla="*/ 36 h 38"/>
                <a:gd name="T18" fmla="*/ 23 w 24"/>
                <a:gd name="T19" fmla="*/ 30 h 38"/>
                <a:gd name="T20" fmla="*/ 24 w 24"/>
                <a:gd name="T21" fmla="*/ 19 h 38"/>
                <a:gd name="T22" fmla="*/ 23 w 24"/>
                <a:gd name="T23" fmla="*/ 10 h 38"/>
                <a:gd name="T24" fmla="*/ 21 w 24"/>
                <a:gd name="T25" fmla="*/ 5 h 38"/>
                <a:gd name="T26" fmla="*/ 17 w 24"/>
                <a:gd name="T27" fmla="*/ 31 h 38"/>
                <a:gd name="T28" fmla="*/ 12 w 24"/>
                <a:gd name="T29" fmla="*/ 35 h 38"/>
                <a:gd name="T30" fmla="*/ 7 w 24"/>
                <a:gd name="T31" fmla="*/ 31 h 38"/>
                <a:gd name="T32" fmla="*/ 4 w 24"/>
                <a:gd name="T33" fmla="*/ 19 h 38"/>
                <a:gd name="T34" fmla="*/ 7 w 24"/>
                <a:gd name="T35" fmla="*/ 6 h 38"/>
                <a:gd name="T36" fmla="*/ 12 w 24"/>
                <a:gd name="T37" fmla="*/ 4 h 38"/>
                <a:gd name="T38" fmla="*/ 17 w 24"/>
                <a:gd name="T39" fmla="*/ 7 h 38"/>
                <a:gd name="T40" fmla="*/ 20 w 24"/>
                <a:gd name="T41" fmla="*/ 19 h 38"/>
                <a:gd name="T42" fmla="*/ 17 w 24"/>
                <a:gd name="T43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" h="38">
                  <a:moveTo>
                    <a:pt x="21" y="5"/>
                  </a:moveTo>
                  <a:cubicBezTo>
                    <a:pt x="20" y="3"/>
                    <a:pt x="19" y="2"/>
                    <a:pt x="17" y="1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9" y="0"/>
                    <a:pt x="7" y="1"/>
                    <a:pt x="5" y="2"/>
                  </a:cubicBezTo>
                  <a:cubicBezTo>
                    <a:pt x="3" y="3"/>
                    <a:pt x="2" y="6"/>
                    <a:pt x="1" y="8"/>
                  </a:cubicBezTo>
                  <a:cubicBezTo>
                    <a:pt x="0" y="11"/>
                    <a:pt x="0" y="15"/>
                    <a:pt x="0" y="19"/>
                  </a:cubicBezTo>
                  <a:cubicBezTo>
                    <a:pt x="0" y="26"/>
                    <a:pt x="1" y="31"/>
                    <a:pt x="3" y="34"/>
                  </a:cubicBezTo>
                  <a:cubicBezTo>
                    <a:pt x="5" y="37"/>
                    <a:pt x="8" y="38"/>
                    <a:pt x="12" y="38"/>
                  </a:cubicBezTo>
                  <a:cubicBezTo>
                    <a:pt x="15" y="38"/>
                    <a:pt x="17" y="38"/>
                    <a:pt x="19" y="36"/>
                  </a:cubicBezTo>
                  <a:cubicBezTo>
                    <a:pt x="21" y="35"/>
                    <a:pt x="22" y="33"/>
                    <a:pt x="23" y="30"/>
                  </a:cubicBezTo>
                  <a:cubicBezTo>
                    <a:pt x="24" y="27"/>
                    <a:pt x="24" y="24"/>
                    <a:pt x="24" y="19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23" y="8"/>
                    <a:pt x="22" y="6"/>
                    <a:pt x="21" y="5"/>
                  </a:cubicBezTo>
                  <a:close/>
                  <a:moveTo>
                    <a:pt x="17" y="31"/>
                  </a:moveTo>
                  <a:cubicBezTo>
                    <a:pt x="16" y="33"/>
                    <a:pt x="14" y="35"/>
                    <a:pt x="12" y="35"/>
                  </a:cubicBezTo>
                  <a:cubicBezTo>
                    <a:pt x="10" y="35"/>
                    <a:pt x="8" y="33"/>
                    <a:pt x="7" y="31"/>
                  </a:cubicBezTo>
                  <a:cubicBezTo>
                    <a:pt x="5" y="29"/>
                    <a:pt x="4" y="25"/>
                    <a:pt x="4" y="19"/>
                  </a:cubicBezTo>
                  <a:cubicBezTo>
                    <a:pt x="4" y="13"/>
                    <a:pt x="5" y="9"/>
                    <a:pt x="7" y="6"/>
                  </a:cubicBezTo>
                  <a:cubicBezTo>
                    <a:pt x="8" y="5"/>
                    <a:pt x="10" y="4"/>
                    <a:pt x="12" y="4"/>
                  </a:cubicBezTo>
                  <a:cubicBezTo>
                    <a:pt x="14" y="4"/>
                    <a:pt x="16" y="5"/>
                    <a:pt x="17" y="7"/>
                  </a:cubicBezTo>
                  <a:cubicBezTo>
                    <a:pt x="19" y="9"/>
                    <a:pt x="20" y="13"/>
                    <a:pt x="20" y="19"/>
                  </a:cubicBezTo>
                  <a:cubicBezTo>
                    <a:pt x="20" y="25"/>
                    <a:pt x="19" y="29"/>
                    <a:pt x="17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7">
              <a:extLst>
                <a:ext uri="{FF2B5EF4-FFF2-40B4-BE49-F238E27FC236}">
                  <a16:creationId xmlns:a16="http://schemas.microsoft.com/office/drawing/2014/main" id="{567CFBC1-74B4-40E1-8725-FBCA7E60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774" y="5779982"/>
              <a:ext cx="39745" cy="59618"/>
            </a:xfrm>
            <a:custGeom>
              <a:avLst/>
              <a:gdLst>
                <a:gd name="T0" fmla="*/ 13 w 13"/>
                <a:gd name="T1" fmla="*/ 0 h 19"/>
                <a:gd name="T2" fmla="*/ 10 w 13"/>
                <a:gd name="T3" fmla="*/ 0 h 19"/>
                <a:gd name="T4" fmla="*/ 6 w 13"/>
                <a:gd name="T5" fmla="*/ 5 h 19"/>
                <a:gd name="T6" fmla="*/ 0 w 13"/>
                <a:gd name="T7" fmla="*/ 9 h 19"/>
                <a:gd name="T8" fmla="*/ 0 w 13"/>
                <a:gd name="T9" fmla="*/ 14 h 19"/>
                <a:gd name="T10" fmla="*/ 4 w 13"/>
                <a:gd name="T11" fmla="*/ 11 h 19"/>
                <a:gd name="T12" fmla="*/ 9 w 13"/>
                <a:gd name="T13" fmla="*/ 8 h 19"/>
                <a:gd name="T14" fmla="*/ 9 w 13"/>
                <a:gd name="T15" fmla="*/ 19 h 19"/>
                <a:gd name="T16" fmla="*/ 13 w 13"/>
                <a:gd name="T17" fmla="*/ 16 h 19"/>
                <a:gd name="T18" fmla="*/ 13 w 13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9">
                  <a:moveTo>
                    <a:pt x="1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8" y="3"/>
                    <a:pt x="6" y="5"/>
                  </a:cubicBezTo>
                  <a:cubicBezTo>
                    <a:pt x="4" y="7"/>
                    <a:pt x="2" y="8"/>
                    <a:pt x="0" y="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3" y="12"/>
                    <a:pt x="4" y="11"/>
                  </a:cubicBezTo>
                  <a:cubicBezTo>
                    <a:pt x="6" y="10"/>
                    <a:pt x="8" y="9"/>
                    <a:pt x="9" y="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2" y="17"/>
                    <a:pt x="13" y="16"/>
                  </a:cubicBez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8">
              <a:extLst>
                <a:ext uri="{FF2B5EF4-FFF2-40B4-BE49-F238E27FC236}">
                  <a16:creationId xmlns:a16="http://schemas.microsoft.com/office/drawing/2014/main" id="{E9A57055-A7A5-4EBF-BEE4-7B230A210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1862" y="5883319"/>
              <a:ext cx="56968" cy="15898"/>
            </a:xfrm>
            <a:custGeom>
              <a:avLst/>
              <a:gdLst>
                <a:gd name="T0" fmla="*/ 5 w 18"/>
                <a:gd name="T1" fmla="*/ 0 h 5"/>
                <a:gd name="T2" fmla="*/ 0 w 18"/>
                <a:gd name="T3" fmla="*/ 1 h 5"/>
                <a:gd name="T4" fmla="*/ 0 w 18"/>
                <a:gd name="T5" fmla="*/ 1 h 5"/>
                <a:gd name="T6" fmla="*/ 9 w 18"/>
                <a:gd name="T7" fmla="*/ 5 h 5"/>
                <a:gd name="T8" fmla="*/ 16 w 18"/>
                <a:gd name="T9" fmla="*/ 3 h 5"/>
                <a:gd name="T10" fmla="*/ 18 w 18"/>
                <a:gd name="T11" fmla="*/ 1 h 5"/>
                <a:gd name="T12" fmla="*/ 13 w 18"/>
                <a:gd name="T13" fmla="*/ 0 h 5"/>
                <a:gd name="T14" fmla="*/ 9 w 18"/>
                <a:gd name="T15" fmla="*/ 2 h 5"/>
                <a:gd name="T16" fmla="*/ 5 w 18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5">
                  <a:moveTo>
                    <a:pt x="5" y="0"/>
                  </a:moveTo>
                  <a:cubicBezTo>
                    <a:pt x="3" y="0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4"/>
                    <a:pt x="5" y="5"/>
                    <a:pt x="9" y="5"/>
                  </a:cubicBezTo>
                  <a:cubicBezTo>
                    <a:pt x="11" y="5"/>
                    <a:pt x="14" y="5"/>
                    <a:pt x="16" y="3"/>
                  </a:cubicBezTo>
                  <a:cubicBezTo>
                    <a:pt x="16" y="2"/>
                    <a:pt x="17" y="2"/>
                    <a:pt x="18" y="1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1" y="1"/>
                    <a:pt x="10" y="2"/>
                    <a:pt x="9" y="2"/>
                  </a:cubicBezTo>
                  <a:cubicBezTo>
                    <a:pt x="7" y="2"/>
                    <a:pt x="6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9">
              <a:extLst>
                <a:ext uri="{FF2B5EF4-FFF2-40B4-BE49-F238E27FC236}">
                  <a16:creationId xmlns:a16="http://schemas.microsoft.com/office/drawing/2014/main" id="{7A1CCA93-BDD2-4C08-B285-2BE8F6930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589" y="5779982"/>
              <a:ext cx="72866" cy="38420"/>
            </a:xfrm>
            <a:custGeom>
              <a:avLst/>
              <a:gdLst>
                <a:gd name="T0" fmla="*/ 7 w 23"/>
                <a:gd name="T1" fmla="*/ 6 h 12"/>
                <a:gd name="T2" fmla="*/ 12 w 23"/>
                <a:gd name="T3" fmla="*/ 4 h 12"/>
                <a:gd name="T4" fmla="*/ 17 w 23"/>
                <a:gd name="T5" fmla="*/ 7 h 12"/>
                <a:gd name="T6" fmla="*/ 19 w 23"/>
                <a:gd name="T7" fmla="*/ 11 h 12"/>
                <a:gd name="T8" fmla="*/ 23 w 23"/>
                <a:gd name="T9" fmla="*/ 11 h 12"/>
                <a:gd name="T10" fmla="*/ 23 w 23"/>
                <a:gd name="T11" fmla="*/ 10 h 12"/>
                <a:gd name="T12" fmla="*/ 21 w 23"/>
                <a:gd name="T13" fmla="*/ 5 h 12"/>
                <a:gd name="T14" fmla="*/ 17 w 23"/>
                <a:gd name="T15" fmla="*/ 1 h 12"/>
                <a:gd name="T16" fmla="*/ 12 w 23"/>
                <a:gd name="T17" fmla="*/ 0 h 12"/>
                <a:gd name="T18" fmla="*/ 5 w 23"/>
                <a:gd name="T19" fmla="*/ 2 h 12"/>
                <a:gd name="T20" fmla="*/ 1 w 23"/>
                <a:gd name="T21" fmla="*/ 8 h 12"/>
                <a:gd name="T22" fmla="*/ 0 w 23"/>
                <a:gd name="T23" fmla="*/ 12 h 12"/>
                <a:gd name="T24" fmla="*/ 5 w 23"/>
                <a:gd name="T25" fmla="*/ 11 h 12"/>
                <a:gd name="T26" fmla="*/ 7 w 23"/>
                <a:gd name="T2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2">
                  <a:moveTo>
                    <a:pt x="7" y="6"/>
                  </a:moveTo>
                  <a:cubicBezTo>
                    <a:pt x="8" y="5"/>
                    <a:pt x="9" y="4"/>
                    <a:pt x="12" y="4"/>
                  </a:cubicBezTo>
                  <a:cubicBezTo>
                    <a:pt x="14" y="4"/>
                    <a:pt x="16" y="5"/>
                    <a:pt x="17" y="7"/>
                  </a:cubicBezTo>
                  <a:cubicBezTo>
                    <a:pt x="18" y="8"/>
                    <a:pt x="18" y="9"/>
                    <a:pt x="19" y="11"/>
                  </a:cubicBezTo>
                  <a:cubicBezTo>
                    <a:pt x="20" y="11"/>
                    <a:pt x="22" y="11"/>
                    <a:pt x="23" y="11"/>
                  </a:cubicBezTo>
                  <a:cubicBezTo>
                    <a:pt x="23" y="11"/>
                    <a:pt x="23" y="11"/>
                    <a:pt x="23" y="10"/>
                  </a:cubicBezTo>
                  <a:cubicBezTo>
                    <a:pt x="23" y="8"/>
                    <a:pt x="22" y="6"/>
                    <a:pt x="21" y="5"/>
                  </a:cubicBezTo>
                  <a:cubicBezTo>
                    <a:pt x="20" y="3"/>
                    <a:pt x="19" y="2"/>
                    <a:pt x="17" y="1"/>
                  </a:cubicBezTo>
                  <a:cubicBezTo>
                    <a:pt x="15" y="0"/>
                    <a:pt x="14" y="0"/>
                    <a:pt x="12" y="0"/>
                  </a:cubicBezTo>
                  <a:cubicBezTo>
                    <a:pt x="9" y="0"/>
                    <a:pt x="7" y="1"/>
                    <a:pt x="5" y="2"/>
                  </a:cubicBezTo>
                  <a:cubicBezTo>
                    <a:pt x="3" y="3"/>
                    <a:pt x="2" y="6"/>
                    <a:pt x="1" y="8"/>
                  </a:cubicBezTo>
                  <a:cubicBezTo>
                    <a:pt x="0" y="9"/>
                    <a:pt x="0" y="11"/>
                    <a:pt x="0" y="12"/>
                  </a:cubicBezTo>
                  <a:cubicBezTo>
                    <a:pt x="1" y="12"/>
                    <a:pt x="3" y="11"/>
                    <a:pt x="5" y="11"/>
                  </a:cubicBezTo>
                  <a:cubicBezTo>
                    <a:pt x="5" y="9"/>
                    <a:pt x="6" y="7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20">
              <a:extLst>
                <a:ext uri="{FF2B5EF4-FFF2-40B4-BE49-F238E27FC236}">
                  <a16:creationId xmlns:a16="http://schemas.microsoft.com/office/drawing/2014/main" id="{DC8E9BDB-61BF-4E43-BF9A-63EB50C6A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3276" y="5779982"/>
              <a:ext cx="43720" cy="62267"/>
            </a:xfrm>
            <a:custGeom>
              <a:avLst/>
              <a:gdLst>
                <a:gd name="T0" fmla="*/ 5 w 14"/>
                <a:gd name="T1" fmla="*/ 11 h 20"/>
                <a:gd name="T2" fmla="*/ 10 w 14"/>
                <a:gd name="T3" fmla="*/ 8 h 20"/>
                <a:gd name="T4" fmla="*/ 10 w 14"/>
                <a:gd name="T5" fmla="*/ 17 h 20"/>
                <a:gd name="T6" fmla="*/ 14 w 14"/>
                <a:gd name="T7" fmla="*/ 20 h 20"/>
                <a:gd name="T8" fmla="*/ 14 w 14"/>
                <a:gd name="T9" fmla="*/ 0 h 20"/>
                <a:gd name="T10" fmla="*/ 11 w 14"/>
                <a:gd name="T11" fmla="*/ 0 h 20"/>
                <a:gd name="T12" fmla="*/ 7 w 14"/>
                <a:gd name="T13" fmla="*/ 5 h 20"/>
                <a:gd name="T14" fmla="*/ 0 w 14"/>
                <a:gd name="T15" fmla="*/ 9 h 20"/>
                <a:gd name="T16" fmla="*/ 0 w 14"/>
                <a:gd name="T17" fmla="*/ 13 h 20"/>
                <a:gd name="T18" fmla="*/ 1 w 14"/>
                <a:gd name="T19" fmla="*/ 14 h 20"/>
                <a:gd name="T20" fmla="*/ 5 w 14"/>
                <a:gd name="T21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20">
                  <a:moveTo>
                    <a:pt x="5" y="11"/>
                  </a:moveTo>
                  <a:cubicBezTo>
                    <a:pt x="7" y="10"/>
                    <a:pt x="8" y="9"/>
                    <a:pt x="10" y="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8"/>
                    <a:pt x="13" y="19"/>
                    <a:pt x="14" y="2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1"/>
                    <a:pt x="9" y="3"/>
                    <a:pt x="7" y="5"/>
                  </a:cubicBezTo>
                  <a:cubicBezTo>
                    <a:pt x="5" y="7"/>
                    <a:pt x="3" y="8"/>
                    <a:pt x="0" y="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3"/>
                    <a:pt x="4" y="12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21">
              <a:extLst>
                <a:ext uri="{FF2B5EF4-FFF2-40B4-BE49-F238E27FC236}">
                  <a16:creationId xmlns:a16="http://schemas.microsoft.com/office/drawing/2014/main" id="{7EAC2A19-2BE8-4899-8DE6-864868DE0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4090" y="5779982"/>
              <a:ext cx="45044" cy="119234"/>
            </a:xfrm>
            <a:custGeom>
              <a:avLst/>
              <a:gdLst>
                <a:gd name="T0" fmla="*/ 14 w 14"/>
                <a:gd name="T1" fmla="*/ 38 h 38"/>
                <a:gd name="T2" fmla="*/ 14 w 14"/>
                <a:gd name="T3" fmla="*/ 0 h 38"/>
                <a:gd name="T4" fmla="*/ 11 w 14"/>
                <a:gd name="T5" fmla="*/ 0 h 38"/>
                <a:gd name="T6" fmla="*/ 6 w 14"/>
                <a:gd name="T7" fmla="*/ 5 h 38"/>
                <a:gd name="T8" fmla="*/ 0 w 14"/>
                <a:gd name="T9" fmla="*/ 9 h 38"/>
                <a:gd name="T10" fmla="*/ 0 w 14"/>
                <a:gd name="T11" fmla="*/ 14 h 38"/>
                <a:gd name="T12" fmla="*/ 5 w 14"/>
                <a:gd name="T13" fmla="*/ 11 h 38"/>
                <a:gd name="T14" fmla="*/ 9 w 14"/>
                <a:gd name="T15" fmla="*/ 8 h 38"/>
                <a:gd name="T16" fmla="*/ 9 w 14"/>
                <a:gd name="T17" fmla="*/ 38 h 38"/>
                <a:gd name="T18" fmla="*/ 14 w 14"/>
                <a:gd name="T1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8">
                  <a:moveTo>
                    <a:pt x="14" y="38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1"/>
                    <a:pt x="8" y="3"/>
                    <a:pt x="6" y="5"/>
                  </a:cubicBezTo>
                  <a:cubicBezTo>
                    <a:pt x="5" y="7"/>
                    <a:pt x="2" y="8"/>
                    <a:pt x="0" y="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3" y="12"/>
                    <a:pt x="5" y="11"/>
                  </a:cubicBezTo>
                  <a:cubicBezTo>
                    <a:pt x="6" y="10"/>
                    <a:pt x="8" y="9"/>
                    <a:pt x="9" y="8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22">
              <a:extLst>
                <a:ext uri="{FF2B5EF4-FFF2-40B4-BE49-F238E27FC236}">
                  <a16:creationId xmlns:a16="http://schemas.microsoft.com/office/drawing/2014/main" id="{9466FD53-4C69-484E-AF53-F5526A6033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13050" y="5921739"/>
              <a:ext cx="79490" cy="121884"/>
            </a:xfrm>
            <a:custGeom>
              <a:avLst/>
              <a:gdLst>
                <a:gd name="T0" fmla="*/ 22 w 25"/>
                <a:gd name="T1" fmla="*/ 5 h 39"/>
                <a:gd name="T2" fmla="*/ 18 w 25"/>
                <a:gd name="T3" fmla="*/ 1 h 39"/>
                <a:gd name="T4" fmla="*/ 13 w 25"/>
                <a:gd name="T5" fmla="*/ 0 h 39"/>
                <a:gd name="T6" fmla="*/ 6 w 25"/>
                <a:gd name="T7" fmla="*/ 2 h 39"/>
                <a:gd name="T8" fmla="*/ 2 w 25"/>
                <a:gd name="T9" fmla="*/ 9 h 39"/>
                <a:gd name="T10" fmla="*/ 0 w 25"/>
                <a:gd name="T11" fmla="*/ 19 h 39"/>
                <a:gd name="T12" fmla="*/ 4 w 25"/>
                <a:gd name="T13" fmla="*/ 35 h 39"/>
                <a:gd name="T14" fmla="*/ 13 w 25"/>
                <a:gd name="T15" fmla="*/ 39 h 39"/>
                <a:gd name="T16" fmla="*/ 20 w 25"/>
                <a:gd name="T17" fmla="*/ 36 h 39"/>
                <a:gd name="T18" fmla="*/ 24 w 25"/>
                <a:gd name="T19" fmla="*/ 30 h 39"/>
                <a:gd name="T20" fmla="*/ 25 w 25"/>
                <a:gd name="T21" fmla="*/ 19 h 39"/>
                <a:gd name="T22" fmla="*/ 24 w 25"/>
                <a:gd name="T23" fmla="*/ 10 h 39"/>
                <a:gd name="T24" fmla="*/ 22 w 25"/>
                <a:gd name="T25" fmla="*/ 5 h 39"/>
                <a:gd name="T26" fmla="*/ 18 w 25"/>
                <a:gd name="T27" fmla="*/ 32 h 39"/>
                <a:gd name="T28" fmla="*/ 13 w 25"/>
                <a:gd name="T29" fmla="*/ 35 h 39"/>
                <a:gd name="T30" fmla="*/ 7 w 25"/>
                <a:gd name="T31" fmla="*/ 32 h 39"/>
                <a:gd name="T32" fmla="*/ 5 w 25"/>
                <a:gd name="T33" fmla="*/ 19 h 39"/>
                <a:gd name="T34" fmla="*/ 7 w 25"/>
                <a:gd name="T35" fmla="*/ 7 h 39"/>
                <a:gd name="T36" fmla="*/ 13 w 25"/>
                <a:gd name="T37" fmla="*/ 4 h 39"/>
                <a:gd name="T38" fmla="*/ 18 w 25"/>
                <a:gd name="T39" fmla="*/ 7 h 39"/>
                <a:gd name="T40" fmla="*/ 20 w 25"/>
                <a:gd name="T41" fmla="*/ 19 h 39"/>
                <a:gd name="T42" fmla="*/ 18 w 25"/>
                <a:gd name="T43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39">
                  <a:moveTo>
                    <a:pt x="22" y="5"/>
                  </a:moveTo>
                  <a:cubicBezTo>
                    <a:pt x="21" y="3"/>
                    <a:pt x="19" y="2"/>
                    <a:pt x="18" y="1"/>
                  </a:cubicBezTo>
                  <a:cubicBezTo>
                    <a:pt x="16" y="0"/>
                    <a:pt x="15" y="0"/>
                    <a:pt x="13" y="0"/>
                  </a:cubicBezTo>
                  <a:cubicBezTo>
                    <a:pt x="10" y="0"/>
                    <a:pt x="8" y="1"/>
                    <a:pt x="6" y="2"/>
                  </a:cubicBezTo>
                  <a:cubicBezTo>
                    <a:pt x="4" y="4"/>
                    <a:pt x="3" y="6"/>
                    <a:pt x="2" y="9"/>
                  </a:cubicBezTo>
                  <a:cubicBezTo>
                    <a:pt x="1" y="11"/>
                    <a:pt x="0" y="15"/>
                    <a:pt x="0" y="19"/>
                  </a:cubicBezTo>
                  <a:cubicBezTo>
                    <a:pt x="0" y="26"/>
                    <a:pt x="2" y="32"/>
                    <a:pt x="4" y="35"/>
                  </a:cubicBezTo>
                  <a:cubicBezTo>
                    <a:pt x="6" y="37"/>
                    <a:pt x="9" y="39"/>
                    <a:pt x="13" y="39"/>
                  </a:cubicBezTo>
                  <a:cubicBezTo>
                    <a:pt x="15" y="39"/>
                    <a:pt x="18" y="38"/>
                    <a:pt x="20" y="36"/>
                  </a:cubicBezTo>
                  <a:cubicBezTo>
                    <a:pt x="21" y="35"/>
                    <a:pt x="23" y="33"/>
                    <a:pt x="24" y="30"/>
                  </a:cubicBezTo>
                  <a:cubicBezTo>
                    <a:pt x="24" y="27"/>
                    <a:pt x="25" y="24"/>
                    <a:pt x="25" y="19"/>
                  </a:cubicBezTo>
                  <a:cubicBezTo>
                    <a:pt x="25" y="16"/>
                    <a:pt x="25" y="13"/>
                    <a:pt x="24" y="10"/>
                  </a:cubicBezTo>
                  <a:cubicBezTo>
                    <a:pt x="24" y="8"/>
                    <a:pt x="23" y="6"/>
                    <a:pt x="22" y="5"/>
                  </a:cubicBezTo>
                  <a:close/>
                  <a:moveTo>
                    <a:pt x="18" y="32"/>
                  </a:moveTo>
                  <a:cubicBezTo>
                    <a:pt x="17" y="34"/>
                    <a:pt x="15" y="35"/>
                    <a:pt x="13" y="35"/>
                  </a:cubicBezTo>
                  <a:cubicBezTo>
                    <a:pt x="11" y="35"/>
                    <a:pt x="9" y="34"/>
                    <a:pt x="7" y="32"/>
                  </a:cubicBezTo>
                  <a:cubicBezTo>
                    <a:pt x="6" y="30"/>
                    <a:pt x="5" y="26"/>
                    <a:pt x="5" y="19"/>
                  </a:cubicBezTo>
                  <a:cubicBezTo>
                    <a:pt x="5" y="13"/>
                    <a:pt x="6" y="9"/>
                    <a:pt x="7" y="7"/>
                  </a:cubicBezTo>
                  <a:cubicBezTo>
                    <a:pt x="9" y="5"/>
                    <a:pt x="10" y="4"/>
                    <a:pt x="13" y="4"/>
                  </a:cubicBezTo>
                  <a:cubicBezTo>
                    <a:pt x="15" y="4"/>
                    <a:pt x="17" y="5"/>
                    <a:pt x="18" y="7"/>
                  </a:cubicBezTo>
                  <a:cubicBezTo>
                    <a:pt x="19" y="9"/>
                    <a:pt x="20" y="13"/>
                    <a:pt x="20" y="19"/>
                  </a:cubicBezTo>
                  <a:cubicBezTo>
                    <a:pt x="20" y="25"/>
                    <a:pt x="19" y="30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23">
              <a:extLst>
                <a:ext uri="{FF2B5EF4-FFF2-40B4-BE49-F238E27FC236}">
                  <a16:creationId xmlns:a16="http://schemas.microsoft.com/office/drawing/2014/main" id="{35D2FA75-EEEF-4DE7-8898-31538B265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7712" y="5921739"/>
              <a:ext cx="43720" cy="43720"/>
            </a:xfrm>
            <a:custGeom>
              <a:avLst/>
              <a:gdLst>
                <a:gd name="T0" fmla="*/ 14 w 14"/>
                <a:gd name="T1" fmla="*/ 0 h 14"/>
                <a:gd name="T2" fmla="*/ 11 w 14"/>
                <a:gd name="T3" fmla="*/ 0 h 14"/>
                <a:gd name="T4" fmla="*/ 7 w 14"/>
                <a:gd name="T5" fmla="*/ 5 h 14"/>
                <a:gd name="T6" fmla="*/ 0 w 14"/>
                <a:gd name="T7" fmla="*/ 9 h 14"/>
                <a:gd name="T8" fmla="*/ 0 w 14"/>
                <a:gd name="T9" fmla="*/ 14 h 14"/>
                <a:gd name="T10" fmla="*/ 5 w 14"/>
                <a:gd name="T11" fmla="*/ 12 h 14"/>
                <a:gd name="T12" fmla="*/ 9 w 14"/>
                <a:gd name="T13" fmla="*/ 8 h 14"/>
                <a:gd name="T14" fmla="*/ 9 w 14"/>
                <a:gd name="T15" fmla="*/ 14 h 14"/>
                <a:gd name="T16" fmla="*/ 14 w 14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14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3"/>
                    <a:pt x="7" y="5"/>
                  </a:cubicBezTo>
                  <a:cubicBezTo>
                    <a:pt x="5" y="7"/>
                    <a:pt x="3" y="8"/>
                    <a:pt x="0" y="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3"/>
                    <a:pt x="3" y="13"/>
                    <a:pt x="5" y="12"/>
                  </a:cubicBezTo>
                  <a:cubicBezTo>
                    <a:pt x="7" y="11"/>
                    <a:pt x="8" y="9"/>
                    <a:pt x="9" y="8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9"/>
                    <a:pt x="12" y="5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24">
              <a:extLst>
                <a:ext uri="{FF2B5EF4-FFF2-40B4-BE49-F238E27FC236}">
                  <a16:creationId xmlns:a16="http://schemas.microsoft.com/office/drawing/2014/main" id="{B8077CA6-CD14-41F8-89B6-83A3FD4F8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6348" y="5927038"/>
              <a:ext cx="15898" cy="113935"/>
            </a:xfrm>
            <a:custGeom>
              <a:avLst/>
              <a:gdLst>
                <a:gd name="T0" fmla="*/ 5 w 5"/>
                <a:gd name="T1" fmla="*/ 36 h 36"/>
                <a:gd name="T2" fmla="*/ 5 w 5"/>
                <a:gd name="T3" fmla="*/ 0 h 36"/>
                <a:gd name="T4" fmla="*/ 0 w 5"/>
                <a:gd name="T5" fmla="*/ 7 h 36"/>
                <a:gd name="T6" fmla="*/ 0 w 5"/>
                <a:gd name="T7" fmla="*/ 36 h 36"/>
                <a:gd name="T8" fmla="*/ 5 w 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6">
                  <a:moveTo>
                    <a:pt x="5" y="3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2"/>
                    <a:pt x="1" y="4"/>
                    <a:pt x="0" y="7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5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25">
              <a:extLst>
                <a:ext uri="{FF2B5EF4-FFF2-40B4-BE49-F238E27FC236}">
                  <a16:creationId xmlns:a16="http://schemas.microsoft.com/office/drawing/2014/main" id="{39C55296-593E-4873-BE0B-C0AA432F71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6691" y="5921739"/>
              <a:ext cx="78165" cy="121884"/>
            </a:xfrm>
            <a:custGeom>
              <a:avLst/>
              <a:gdLst>
                <a:gd name="T0" fmla="*/ 22 w 25"/>
                <a:gd name="T1" fmla="*/ 5 h 39"/>
                <a:gd name="T2" fmla="*/ 18 w 25"/>
                <a:gd name="T3" fmla="*/ 1 h 39"/>
                <a:gd name="T4" fmla="*/ 13 w 25"/>
                <a:gd name="T5" fmla="*/ 0 h 39"/>
                <a:gd name="T6" fmla="*/ 6 w 25"/>
                <a:gd name="T7" fmla="*/ 2 h 39"/>
                <a:gd name="T8" fmla="*/ 2 w 25"/>
                <a:gd name="T9" fmla="*/ 9 h 39"/>
                <a:gd name="T10" fmla="*/ 0 w 25"/>
                <a:gd name="T11" fmla="*/ 19 h 39"/>
                <a:gd name="T12" fmla="*/ 4 w 25"/>
                <a:gd name="T13" fmla="*/ 35 h 39"/>
                <a:gd name="T14" fmla="*/ 13 w 25"/>
                <a:gd name="T15" fmla="*/ 39 h 39"/>
                <a:gd name="T16" fmla="*/ 20 w 25"/>
                <a:gd name="T17" fmla="*/ 36 h 39"/>
                <a:gd name="T18" fmla="*/ 24 w 25"/>
                <a:gd name="T19" fmla="*/ 30 h 39"/>
                <a:gd name="T20" fmla="*/ 25 w 25"/>
                <a:gd name="T21" fmla="*/ 19 h 39"/>
                <a:gd name="T22" fmla="*/ 24 w 25"/>
                <a:gd name="T23" fmla="*/ 10 h 39"/>
                <a:gd name="T24" fmla="*/ 22 w 25"/>
                <a:gd name="T25" fmla="*/ 5 h 39"/>
                <a:gd name="T26" fmla="*/ 18 w 25"/>
                <a:gd name="T27" fmla="*/ 32 h 39"/>
                <a:gd name="T28" fmla="*/ 13 w 25"/>
                <a:gd name="T29" fmla="*/ 35 h 39"/>
                <a:gd name="T30" fmla="*/ 7 w 25"/>
                <a:gd name="T31" fmla="*/ 32 h 39"/>
                <a:gd name="T32" fmla="*/ 5 w 25"/>
                <a:gd name="T33" fmla="*/ 19 h 39"/>
                <a:gd name="T34" fmla="*/ 8 w 25"/>
                <a:gd name="T35" fmla="*/ 7 h 39"/>
                <a:gd name="T36" fmla="*/ 13 w 25"/>
                <a:gd name="T37" fmla="*/ 4 h 39"/>
                <a:gd name="T38" fmla="*/ 18 w 25"/>
                <a:gd name="T39" fmla="*/ 7 h 39"/>
                <a:gd name="T40" fmla="*/ 20 w 25"/>
                <a:gd name="T41" fmla="*/ 19 h 39"/>
                <a:gd name="T42" fmla="*/ 18 w 25"/>
                <a:gd name="T43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39">
                  <a:moveTo>
                    <a:pt x="22" y="5"/>
                  </a:moveTo>
                  <a:cubicBezTo>
                    <a:pt x="21" y="3"/>
                    <a:pt x="20" y="2"/>
                    <a:pt x="18" y="1"/>
                  </a:cubicBezTo>
                  <a:cubicBezTo>
                    <a:pt x="17" y="0"/>
                    <a:pt x="15" y="0"/>
                    <a:pt x="13" y="0"/>
                  </a:cubicBezTo>
                  <a:cubicBezTo>
                    <a:pt x="10" y="0"/>
                    <a:pt x="8" y="1"/>
                    <a:pt x="6" y="2"/>
                  </a:cubicBezTo>
                  <a:cubicBezTo>
                    <a:pt x="4" y="4"/>
                    <a:pt x="3" y="6"/>
                    <a:pt x="2" y="9"/>
                  </a:cubicBezTo>
                  <a:cubicBezTo>
                    <a:pt x="1" y="11"/>
                    <a:pt x="0" y="15"/>
                    <a:pt x="0" y="19"/>
                  </a:cubicBezTo>
                  <a:cubicBezTo>
                    <a:pt x="0" y="26"/>
                    <a:pt x="2" y="32"/>
                    <a:pt x="4" y="35"/>
                  </a:cubicBezTo>
                  <a:cubicBezTo>
                    <a:pt x="6" y="37"/>
                    <a:pt x="9" y="39"/>
                    <a:pt x="13" y="39"/>
                  </a:cubicBezTo>
                  <a:cubicBezTo>
                    <a:pt x="16" y="39"/>
                    <a:pt x="18" y="38"/>
                    <a:pt x="20" y="36"/>
                  </a:cubicBezTo>
                  <a:cubicBezTo>
                    <a:pt x="21" y="35"/>
                    <a:pt x="23" y="33"/>
                    <a:pt x="24" y="30"/>
                  </a:cubicBezTo>
                  <a:cubicBezTo>
                    <a:pt x="25" y="27"/>
                    <a:pt x="25" y="24"/>
                    <a:pt x="25" y="19"/>
                  </a:cubicBezTo>
                  <a:cubicBezTo>
                    <a:pt x="25" y="16"/>
                    <a:pt x="25" y="13"/>
                    <a:pt x="24" y="10"/>
                  </a:cubicBezTo>
                  <a:cubicBezTo>
                    <a:pt x="24" y="8"/>
                    <a:pt x="23" y="6"/>
                    <a:pt x="22" y="5"/>
                  </a:cubicBezTo>
                  <a:close/>
                  <a:moveTo>
                    <a:pt x="18" y="32"/>
                  </a:moveTo>
                  <a:cubicBezTo>
                    <a:pt x="17" y="34"/>
                    <a:pt x="15" y="35"/>
                    <a:pt x="13" y="35"/>
                  </a:cubicBezTo>
                  <a:cubicBezTo>
                    <a:pt x="11" y="35"/>
                    <a:pt x="9" y="34"/>
                    <a:pt x="7" y="32"/>
                  </a:cubicBezTo>
                  <a:cubicBezTo>
                    <a:pt x="6" y="30"/>
                    <a:pt x="5" y="26"/>
                    <a:pt x="5" y="19"/>
                  </a:cubicBezTo>
                  <a:cubicBezTo>
                    <a:pt x="5" y="13"/>
                    <a:pt x="6" y="9"/>
                    <a:pt x="8" y="7"/>
                  </a:cubicBezTo>
                  <a:cubicBezTo>
                    <a:pt x="9" y="5"/>
                    <a:pt x="11" y="4"/>
                    <a:pt x="13" y="4"/>
                  </a:cubicBezTo>
                  <a:cubicBezTo>
                    <a:pt x="15" y="4"/>
                    <a:pt x="17" y="5"/>
                    <a:pt x="18" y="7"/>
                  </a:cubicBezTo>
                  <a:cubicBezTo>
                    <a:pt x="20" y="9"/>
                    <a:pt x="20" y="13"/>
                    <a:pt x="20" y="19"/>
                  </a:cubicBezTo>
                  <a:cubicBezTo>
                    <a:pt x="20" y="25"/>
                    <a:pt x="20" y="30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26">
              <a:extLst>
                <a:ext uri="{FF2B5EF4-FFF2-40B4-BE49-F238E27FC236}">
                  <a16:creationId xmlns:a16="http://schemas.microsoft.com/office/drawing/2014/main" id="{438495B2-E1A0-4B3C-9ECD-07B5D2133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028" y="5921739"/>
              <a:ext cx="45044" cy="119234"/>
            </a:xfrm>
            <a:custGeom>
              <a:avLst/>
              <a:gdLst>
                <a:gd name="T0" fmla="*/ 10 w 14"/>
                <a:gd name="T1" fmla="*/ 8 h 38"/>
                <a:gd name="T2" fmla="*/ 10 w 14"/>
                <a:gd name="T3" fmla="*/ 38 h 38"/>
                <a:gd name="T4" fmla="*/ 14 w 14"/>
                <a:gd name="T5" fmla="*/ 38 h 38"/>
                <a:gd name="T6" fmla="*/ 14 w 14"/>
                <a:gd name="T7" fmla="*/ 0 h 38"/>
                <a:gd name="T8" fmla="*/ 11 w 14"/>
                <a:gd name="T9" fmla="*/ 0 h 38"/>
                <a:gd name="T10" fmla="*/ 7 w 14"/>
                <a:gd name="T11" fmla="*/ 5 h 38"/>
                <a:gd name="T12" fmla="*/ 0 w 14"/>
                <a:gd name="T13" fmla="*/ 9 h 38"/>
                <a:gd name="T14" fmla="*/ 0 w 14"/>
                <a:gd name="T15" fmla="*/ 14 h 38"/>
                <a:gd name="T16" fmla="*/ 5 w 14"/>
                <a:gd name="T17" fmla="*/ 12 h 38"/>
                <a:gd name="T18" fmla="*/ 10 w 14"/>
                <a:gd name="T19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8">
                  <a:moveTo>
                    <a:pt x="10" y="8"/>
                  </a:moveTo>
                  <a:cubicBezTo>
                    <a:pt x="10" y="38"/>
                    <a:pt x="10" y="38"/>
                    <a:pt x="1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3"/>
                    <a:pt x="7" y="5"/>
                  </a:cubicBezTo>
                  <a:cubicBezTo>
                    <a:pt x="5" y="7"/>
                    <a:pt x="3" y="8"/>
                    <a:pt x="0" y="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3"/>
                    <a:pt x="3" y="13"/>
                    <a:pt x="5" y="12"/>
                  </a:cubicBezTo>
                  <a:cubicBezTo>
                    <a:pt x="7" y="11"/>
                    <a:pt x="8" y="9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27">
              <a:extLst>
                <a:ext uri="{FF2B5EF4-FFF2-40B4-BE49-F238E27FC236}">
                  <a16:creationId xmlns:a16="http://schemas.microsoft.com/office/drawing/2014/main" id="{784C6D6B-6E88-4761-A5C0-D6E03E264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298" y="6062171"/>
              <a:ext cx="43720" cy="119234"/>
            </a:xfrm>
            <a:custGeom>
              <a:avLst/>
              <a:gdLst>
                <a:gd name="T0" fmla="*/ 7 w 14"/>
                <a:gd name="T1" fmla="*/ 5 h 38"/>
                <a:gd name="T2" fmla="*/ 0 w 14"/>
                <a:gd name="T3" fmla="*/ 10 h 38"/>
                <a:gd name="T4" fmla="*/ 0 w 14"/>
                <a:gd name="T5" fmla="*/ 14 h 38"/>
                <a:gd name="T6" fmla="*/ 5 w 14"/>
                <a:gd name="T7" fmla="*/ 12 h 38"/>
                <a:gd name="T8" fmla="*/ 9 w 14"/>
                <a:gd name="T9" fmla="*/ 9 h 38"/>
                <a:gd name="T10" fmla="*/ 9 w 14"/>
                <a:gd name="T11" fmla="*/ 38 h 38"/>
                <a:gd name="T12" fmla="*/ 14 w 14"/>
                <a:gd name="T13" fmla="*/ 38 h 38"/>
                <a:gd name="T14" fmla="*/ 14 w 14"/>
                <a:gd name="T15" fmla="*/ 0 h 38"/>
                <a:gd name="T16" fmla="*/ 11 w 14"/>
                <a:gd name="T17" fmla="*/ 0 h 38"/>
                <a:gd name="T18" fmla="*/ 7 w 14"/>
                <a:gd name="T19" fmla="*/ 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8">
                  <a:moveTo>
                    <a:pt x="7" y="5"/>
                  </a:moveTo>
                  <a:cubicBezTo>
                    <a:pt x="5" y="7"/>
                    <a:pt x="2" y="8"/>
                    <a:pt x="0" y="1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3" y="13"/>
                    <a:pt x="5" y="12"/>
                  </a:cubicBezTo>
                  <a:cubicBezTo>
                    <a:pt x="7" y="11"/>
                    <a:pt x="8" y="10"/>
                    <a:pt x="9" y="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28">
              <a:extLst>
                <a:ext uri="{FF2B5EF4-FFF2-40B4-BE49-F238E27FC236}">
                  <a16:creationId xmlns:a16="http://schemas.microsoft.com/office/drawing/2014/main" id="{3491E7AE-0AF0-4B74-B72D-98760B56F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7113" y="6062171"/>
              <a:ext cx="75516" cy="121884"/>
            </a:xfrm>
            <a:custGeom>
              <a:avLst/>
              <a:gdLst>
                <a:gd name="T0" fmla="*/ 19 w 24"/>
                <a:gd name="T1" fmla="*/ 14 h 39"/>
                <a:gd name="T2" fmla="*/ 20 w 24"/>
                <a:gd name="T3" fmla="*/ 20 h 39"/>
                <a:gd name="T4" fmla="*/ 17 w 24"/>
                <a:gd name="T5" fmla="*/ 32 h 39"/>
                <a:gd name="T6" fmla="*/ 12 w 24"/>
                <a:gd name="T7" fmla="*/ 35 h 39"/>
                <a:gd name="T8" fmla="*/ 7 w 24"/>
                <a:gd name="T9" fmla="*/ 32 h 39"/>
                <a:gd name="T10" fmla="*/ 4 w 24"/>
                <a:gd name="T11" fmla="*/ 20 h 39"/>
                <a:gd name="T12" fmla="*/ 7 w 24"/>
                <a:gd name="T13" fmla="*/ 7 h 39"/>
                <a:gd name="T14" fmla="*/ 12 w 24"/>
                <a:gd name="T15" fmla="*/ 4 h 39"/>
                <a:gd name="T16" fmla="*/ 15 w 24"/>
                <a:gd name="T17" fmla="*/ 5 h 39"/>
                <a:gd name="T18" fmla="*/ 13 w 24"/>
                <a:gd name="T19" fmla="*/ 0 h 39"/>
                <a:gd name="T20" fmla="*/ 12 w 24"/>
                <a:gd name="T21" fmla="*/ 0 h 39"/>
                <a:gd name="T22" fmla="*/ 5 w 24"/>
                <a:gd name="T23" fmla="*/ 2 h 39"/>
                <a:gd name="T24" fmla="*/ 1 w 24"/>
                <a:gd name="T25" fmla="*/ 9 h 39"/>
                <a:gd name="T26" fmla="*/ 0 w 24"/>
                <a:gd name="T27" fmla="*/ 20 h 39"/>
                <a:gd name="T28" fmla="*/ 3 w 24"/>
                <a:gd name="T29" fmla="*/ 35 h 39"/>
                <a:gd name="T30" fmla="*/ 12 w 24"/>
                <a:gd name="T31" fmla="*/ 39 h 39"/>
                <a:gd name="T32" fmla="*/ 19 w 24"/>
                <a:gd name="T33" fmla="*/ 37 h 39"/>
                <a:gd name="T34" fmla="*/ 23 w 24"/>
                <a:gd name="T35" fmla="*/ 30 h 39"/>
                <a:gd name="T36" fmla="*/ 24 w 24"/>
                <a:gd name="T37" fmla="*/ 22 h 39"/>
                <a:gd name="T38" fmla="*/ 21 w 24"/>
                <a:gd name="T39" fmla="*/ 18 h 39"/>
                <a:gd name="T40" fmla="*/ 19 w 24"/>
                <a:gd name="T41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39">
                  <a:moveTo>
                    <a:pt x="19" y="14"/>
                  </a:moveTo>
                  <a:cubicBezTo>
                    <a:pt x="19" y="16"/>
                    <a:pt x="20" y="17"/>
                    <a:pt x="20" y="20"/>
                  </a:cubicBezTo>
                  <a:cubicBezTo>
                    <a:pt x="20" y="26"/>
                    <a:pt x="19" y="30"/>
                    <a:pt x="17" y="32"/>
                  </a:cubicBezTo>
                  <a:cubicBezTo>
                    <a:pt x="16" y="34"/>
                    <a:pt x="14" y="35"/>
                    <a:pt x="12" y="35"/>
                  </a:cubicBezTo>
                  <a:cubicBezTo>
                    <a:pt x="10" y="35"/>
                    <a:pt x="8" y="34"/>
                    <a:pt x="7" y="32"/>
                  </a:cubicBezTo>
                  <a:cubicBezTo>
                    <a:pt x="5" y="30"/>
                    <a:pt x="4" y="26"/>
                    <a:pt x="4" y="20"/>
                  </a:cubicBezTo>
                  <a:cubicBezTo>
                    <a:pt x="4" y="13"/>
                    <a:pt x="5" y="9"/>
                    <a:pt x="7" y="7"/>
                  </a:cubicBezTo>
                  <a:cubicBezTo>
                    <a:pt x="8" y="5"/>
                    <a:pt x="10" y="4"/>
                    <a:pt x="12" y="4"/>
                  </a:cubicBezTo>
                  <a:cubicBezTo>
                    <a:pt x="13" y="4"/>
                    <a:pt x="14" y="4"/>
                    <a:pt x="15" y="5"/>
                  </a:cubicBezTo>
                  <a:cubicBezTo>
                    <a:pt x="14" y="3"/>
                    <a:pt x="14" y="2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0"/>
                    <a:pt x="7" y="1"/>
                    <a:pt x="5" y="2"/>
                  </a:cubicBezTo>
                  <a:cubicBezTo>
                    <a:pt x="3" y="4"/>
                    <a:pt x="2" y="6"/>
                    <a:pt x="1" y="9"/>
                  </a:cubicBezTo>
                  <a:cubicBezTo>
                    <a:pt x="0" y="11"/>
                    <a:pt x="0" y="15"/>
                    <a:pt x="0" y="20"/>
                  </a:cubicBezTo>
                  <a:cubicBezTo>
                    <a:pt x="0" y="27"/>
                    <a:pt x="1" y="32"/>
                    <a:pt x="3" y="35"/>
                  </a:cubicBezTo>
                  <a:cubicBezTo>
                    <a:pt x="5" y="37"/>
                    <a:pt x="8" y="39"/>
                    <a:pt x="12" y="39"/>
                  </a:cubicBezTo>
                  <a:cubicBezTo>
                    <a:pt x="15" y="39"/>
                    <a:pt x="17" y="38"/>
                    <a:pt x="19" y="37"/>
                  </a:cubicBezTo>
                  <a:cubicBezTo>
                    <a:pt x="21" y="35"/>
                    <a:pt x="22" y="33"/>
                    <a:pt x="23" y="30"/>
                  </a:cubicBezTo>
                  <a:cubicBezTo>
                    <a:pt x="24" y="28"/>
                    <a:pt x="24" y="25"/>
                    <a:pt x="24" y="22"/>
                  </a:cubicBezTo>
                  <a:cubicBezTo>
                    <a:pt x="23" y="20"/>
                    <a:pt x="22" y="19"/>
                    <a:pt x="21" y="18"/>
                  </a:cubicBezTo>
                  <a:cubicBezTo>
                    <a:pt x="21" y="16"/>
                    <a:pt x="20" y="15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29">
              <a:extLst>
                <a:ext uri="{FF2B5EF4-FFF2-40B4-BE49-F238E27FC236}">
                  <a16:creationId xmlns:a16="http://schemas.microsoft.com/office/drawing/2014/main" id="{B7FBE36E-0880-46E6-AD3A-698C6D434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971" y="6062171"/>
              <a:ext cx="18548" cy="41070"/>
            </a:xfrm>
            <a:custGeom>
              <a:avLst/>
              <a:gdLst>
                <a:gd name="T0" fmla="*/ 3 w 6"/>
                <a:gd name="T1" fmla="*/ 0 h 13"/>
                <a:gd name="T2" fmla="*/ 0 w 6"/>
                <a:gd name="T3" fmla="*/ 5 h 13"/>
                <a:gd name="T4" fmla="*/ 0 w 6"/>
                <a:gd name="T5" fmla="*/ 5 h 13"/>
                <a:gd name="T6" fmla="*/ 6 w 6"/>
                <a:gd name="T7" fmla="*/ 13 h 13"/>
                <a:gd name="T8" fmla="*/ 6 w 6"/>
                <a:gd name="T9" fmla="*/ 0 h 13"/>
                <a:gd name="T10" fmla="*/ 3 w 6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3">
                  <a:moveTo>
                    <a:pt x="3" y="0"/>
                  </a:moveTo>
                  <a:cubicBezTo>
                    <a:pt x="3" y="2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8"/>
                    <a:pt x="4" y="11"/>
                    <a:pt x="6" y="1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30">
              <a:extLst>
                <a:ext uri="{FF2B5EF4-FFF2-40B4-BE49-F238E27FC236}">
                  <a16:creationId xmlns:a16="http://schemas.microsoft.com/office/drawing/2014/main" id="{91CDD2D6-C3E2-4152-AC3C-075E4EBD0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939" y="6062171"/>
              <a:ext cx="43720" cy="75516"/>
            </a:xfrm>
            <a:custGeom>
              <a:avLst/>
              <a:gdLst>
                <a:gd name="T0" fmla="*/ 11 w 14"/>
                <a:gd name="T1" fmla="*/ 0 h 24"/>
                <a:gd name="T2" fmla="*/ 7 w 14"/>
                <a:gd name="T3" fmla="*/ 5 h 24"/>
                <a:gd name="T4" fmla="*/ 0 w 14"/>
                <a:gd name="T5" fmla="*/ 10 h 24"/>
                <a:gd name="T6" fmla="*/ 0 w 14"/>
                <a:gd name="T7" fmla="*/ 14 h 24"/>
                <a:gd name="T8" fmla="*/ 5 w 14"/>
                <a:gd name="T9" fmla="*/ 12 h 24"/>
                <a:gd name="T10" fmla="*/ 9 w 14"/>
                <a:gd name="T11" fmla="*/ 9 h 24"/>
                <a:gd name="T12" fmla="*/ 9 w 14"/>
                <a:gd name="T13" fmla="*/ 23 h 24"/>
                <a:gd name="T14" fmla="*/ 14 w 14"/>
                <a:gd name="T15" fmla="*/ 24 h 24"/>
                <a:gd name="T16" fmla="*/ 14 w 14"/>
                <a:gd name="T17" fmla="*/ 0 h 24"/>
                <a:gd name="T18" fmla="*/ 11 w 14"/>
                <a:gd name="T1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4">
                  <a:moveTo>
                    <a:pt x="11" y="0"/>
                  </a:moveTo>
                  <a:cubicBezTo>
                    <a:pt x="10" y="2"/>
                    <a:pt x="9" y="4"/>
                    <a:pt x="7" y="5"/>
                  </a:cubicBezTo>
                  <a:cubicBezTo>
                    <a:pt x="5" y="7"/>
                    <a:pt x="3" y="8"/>
                    <a:pt x="0" y="1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3" y="13"/>
                    <a:pt x="5" y="12"/>
                  </a:cubicBezTo>
                  <a:cubicBezTo>
                    <a:pt x="7" y="11"/>
                    <a:pt x="8" y="10"/>
                    <a:pt x="9" y="9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1" y="24"/>
                    <a:pt x="12" y="24"/>
                    <a:pt x="14" y="24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31">
              <a:extLst>
                <a:ext uri="{FF2B5EF4-FFF2-40B4-BE49-F238E27FC236}">
                  <a16:creationId xmlns:a16="http://schemas.microsoft.com/office/drawing/2014/main" id="{E818930F-3F2E-4FAC-9C6A-CCA3EB73D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0753" y="6062171"/>
              <a:ext cx="68891" cy="72866"/>
            </a:xfrm>
            <a:custGeom>
              <a:avLst/>
              <a:gdLst>
                <a:gd name="T0" fmla="*/ 17 w 22"/>
                <a:gd name="T1" fmla="*/ 1 h 23"/>
                <a:gd name="T2" fmla="*/ 12 w 22"/>
                <a:gd name="T3" fmla="*/ 0 h 23"/>
                <a:gd name="T4" fmla="*/ 5 w 22"/>
                <a:gd name="T5" fmla="*/ 2 h 23"/>
                <a:gd name="T6" fmla="*/ 1 w 22"/>
                <a:gd name="T7" fmla="*/ 9 h 23"/>
                <a:gd name="T8" fmla="*/ 0 w 22"/>
                <a:gd name="T9" fmla="*/ 20 h 23"/>
                <a:gd name="T10" fmla="*/ 0 w 22"/>
                <a:gd name="T11" fmla="*/ 23 h 23"/>
                <a:gd name="T12" fmla="*/ 5 w 22"/>
                <a:gd name="T13" fmla="*/ 21 h 23"/>
                <a:gd name="T14" fmla="*/ 5 w 22"/>
                <a:gd name="T15" fmla="*/ 20 h 23"/>
                <a:gd name="T16" fmla="*/ 7 w 22"/>
                <a:gd name="T17" fmla="*/ 7 h 23"/>
                <a:gd name="T18" fmla="*/ 12 w 22"/>
                <a:gd name="T19" fmla="*/ 4 h 23"/>
                <a:gd name="T20" fmla="*/ 17 w 22"/>
                <a:gd name="T21" fmla="*/ 7 h 23"/>
                <a:gd name="T22" fmla="*/ 19 w 22"/>
                <a:gd name="T23" fmla="*/ 12 h 23"/>
                <a:gd name="T24" fmla="*/ 22 w 22"/>
                <a:gd name="T25" fmla="*/ 7 h 23"/>
                <a:gd name="T26" fmla="*/ 21 w 22"/>
                <a:gd name="T27" fmla="*/ 5 h 23"/>
                <a:gd name="T28" fmla="*/ 17 w 22"/>
                <a:gd name="T2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23">
                  <a:moveTo>
                    <a:pt x="17" y="1"/>
                  </a:moveTo>
                  <a:cubicBezTo>
                    <a:pt x="16" y="1"/>
                    <a:pt x="14" y="0"/>
                    <a:pt x="12" y="0"/>
                  </a:cubicBezTo>
                  <a:cubicBezTo>
                    <a:pt x="9" y="0"/>
                    <a:pt x="7" y="1"/>
                    <a:pt x="5" y="2"/>
                  </a:cubicBezTo>
                  <a:cubicBezTo>
                    <a:pt x="3" y="4"/>
                    <a:pt x="2" y="6"/>
                    <a:pt x="1" y="9"/>
                  </a:cubicBezTo>
                  <a:cubicBezTo>
                    <a:pt x="0" y="11"/>
                    <a:pt x="0" y="15"/>
                    <a:pt x="0" y="20"/>
                  </a:cubicBezTo>
                  <a:cubicBezTo>
                    <a:pt x="0" y="21"/>
                    <a:pt x="0" y="22"/>
                    <a:pt x="0" y="23"/>
                  </a:cubicBezTo>
                  <a:cubicBezTo>
                    <a:pt x="2" y="23"/>
                    <a:pt x="3" y="22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5" y="13"/>
                    <a:pt x="5" y="9"/>
                    <a:pt x="7" y="7"/>
                  </a:cubicBezTo>
                  <a:cubicBezTo>
                    <a:pt x="8" y="5"/>
                    <a:pt x="10" y="4"/>
                    <a:pt x="12" y="4"/>
                  </a:cubicBezTo>
                  <a:cubicBezTo>
                    <a:pt x="14" y="4"/>
                    <a:pt x="16" y="5"/>
                    <a:pt x="17" y="7"/>
                  </a:cubicBezTo>
                  <a:cubicBezTo>
                    <a:pt x="18" y="8"/>
                    <a:pt x="19" y="10"/>
                    <a:pt x="19" y="12"/>
                  </a:cubicBezTo>
                  <a:cubicBezTo>
                    <a:pt x="20" y="10"/>
                    <a:pt x="21" y="9"/>
                    <a:pt x="22" y="7"/>
                  </a:cubicBezTo>
                  <a:cubicBezTo>
                    <a:pt x="22" y="7"/>
                    <a:pt x="22" y="6"/>
                    <a:pt x="21" y="5"/>
                  </a:cubicBezTo>
                  <a:cubicBezTo>
                    <a:pt x="20" y="3"/>
                    <a:pt x="19" y="2"/>
                    <a:pt x="1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32">
              <a:extLst>
                <a:ext uri="{FF2B5EF4-FFF2-40B4-BE49-F238E27FC236}">
                  <a16:creationId xmlns:a16="http://schemas.microsoft.com/office/drawing/2014/main" id="{AC615BC2-14CC-4EA9-8967-8C25ED9F7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2549" y="6144310"/>
              <a:ext cx="213297" cy="259666"/>
            </a:xfrm>
            <a:custGeom>
              <a:avLst/>
              <a:gdLst>
                <a:gd name="T0" fmla="*/ 65 w 68"/>
                <a:gd name="T1" fmla="*/ 60 h 83"/>
                <a:gd name="T2" fmla="*/ 34 w 68"/>
                <a:gd name="T3" fmla="*/ 12 h 83"/>
                <a:gd name="T4" fmla="*/ 32 w 68"/>
                <a:gd name="T5" fmla="*/ 9 h 83"/>
                <a:gd name="T6" fmla="*/ 26 w 68"/>
                <a:gd name="T7" fmla="*/ 0 h 83"/>
                <a:gd name="T8" fmla="*/ 14 w 68"/>
                <a:gd name="T9" fmla="*/ 11 h 83"/>
                <a:gd name="T10" fmla="*/ 0 w 68"/>
                <a:gd name="T11" fmla="*/ 17 h 83"/>
                <a:gd name="T12" fmla="*/ 39 w 68"/>
                <a:gd name="T13" fmla="*/ 78 h 83"/>
                <a:gd name="T14" fmla="*/ 51 w 68"/>
                <a:gd name="T15" fmla="*/ 80 h 83"/>
                <a:gd name="T16" fmla="*/ 63 w 68"/>
                <a:gd name="T17" fmla="*/ 72 h 83"/>
                <a:gd name="T18" fmla="*/ 65 w 68"/>
                <a:gd name="T19" fmla="*/ 6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83">
                  <a:moveTo>
                    <a:pt x="65" y="60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4"/>
                    <a:pt x="19" y="8"/>
                    <a:pt x="14" y="11"/>
                  </a:cubicBezTo>
                  <a:cubicBezTo>
                    <a:pt x="10" y="13"/>
                    <a:pt x="5" y="16"/>
                    <a:pt x="0" y="17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42" y="82"/>
                    <a:pt x="47" y="83"/>
                    <a:pt x="51" y="80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7" y="70"/>
                    <a:pt x="68" y="64"/>
                    <a:pt x="65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33">
              <a:extLst>
                <a:ext uri="{FF2B5EF4-FFF2-40B4-BE49-F238E27FC236}">
                  <a16:creationId xmlns:a16="http://schemas.microsoft.com/office/drawing/2014/main" id="{ED91A4F2-5E1D-4230-BE41-E83DABA8E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2157" y="5823702"/>
              <a:ext cx="376251" cy="373601"/>
            </a:xfrm>
            <a:custGeom>
              <a:avLst/>
              <a:gdLst>
                <a:gd name="T0" fmla="*/ 113 w 120"/>
                <a:gd name="T1" fmla="*/ 35 h 119"/>
                <a:gd name="T2" fmla="*/ 111 w 120"/>
                <a:gd name="T3" fmla="*/ 31 h 119"/>
                <a:gd name="T4" fmla="*/ 108 w 120"/>
                <a:gd name="T5" fmla="*/ 27 h 119"/>
                <a:gd name="T6" fmla="*/ 91 w 120"/>
                <a:gd name="T7" fmla="*/ 10 h 119"/>
                <a:gd name="T8" fmla="*/ 87 w 120"/>
                <a:gd name="T9" fmla="*/ 7 h 119"/>
                <a:gd name="T10" fmla="*/ 69 w 120"/>
                <a:gd name="T11" fmla="*/ 1 h 119"/>
                <a:gd name="T12" fmla="*/ 64 w 120"/>
                <a:gd name="T13" fmla="*/ 0 h 119"/>
                <a:gd name="T14" fmla="*/ 58 w 120"/>
                <a:gd name="T15" fmla="*/ 0 h 119"/>
                <a:gd name="T16" fmla="*/ 49 w 120"/>
                <a:gd name="T17" fmla="*/ 1 h 119"/>
                <a:gd name="T18" fmla="*/ 44 w 120"/>
                <a:gd name="T19" fmla="*/ 2 h 119"/>
                <a:gd name="T20" fmla="*/ 32 w 120"/>
                <a:gd name="T21" fmla="*/ 6 h 119"/>
                <a:gd name="T22" fmla="*/ 28 w 120"/>
                <a:gd name="T23" fmla="*/ 9 h 119"/>
                <a:gd name="T24" fmla="*/ 27 w 120"/>
                <a:gd name="T25" fmla="*/ 10 h 119"/>
                <a:gd name="T26" fmla="*/ 3 w 120"/>
                <a:gd name="T27" fmla="*/ 41 h 119"/>
                <a:gd name="T28" fmla="*/ 1 w 120"/>
                <a:gd name="T29" fmla="*/ 69 h 119"/>
                <a:gd name="T30" fmla="*/ 4 w 120"/>
                <a:gd name="T31" fmla="*/ 78 h 119"/>
                <a:gd name="T32" fmla="*/ 10 w 120"/>
                <a:gd name="T33" fmla="*/ 91 h 119"/>
                <a:gd name="T34" fmla="*/ 10 w 120"/>
                <a:gd name="T35" fmla="*/ 92 h 119"/>
                <a:gd name="T36" fmla="*/ 28 w 120"/>
                <a:gd name="T37" fmla="*/ 109 h 119"/>
                <a:gd name="T38" fmla="*/ 32 w 120"/>
                <a:gd name="T39" fmla="*/ 112 h 119"/>
                <a:gd name="T40" fmla="*/ 60 w 120"/>
                <a:gd name="T41" fmla="*/ 119 h 119"/>
                <a:gd name="T42" fmla="*/ 78 w 120"/>
                <a:gd name="T43" fmla="*/ 116 h 119"/>
                <a:gd name="T44" fmla="*/ 82 w 120"/>
                <a:gd name="T45" fmla="*/ 115 h 119"/>
                <a:gd name="T46" fmla="*/ 91 w 120"/>
                <a:gd name="T47" fmla="*/ 110 h 119"/>
                <a:gd name="T48" fmla="*/ 92 w 120"/>
                <a:gd name="T49" fmla="*/ 109 h 119"/>
                <a:gd name="T50" fmla="*/ 104 w 120"/>
                <a:gd name="T51" fmla="*/ 99 h 119"/>
                <a:gd name="T52" fmla="*/ 112 w 120"/>
                <a:gd name="T53" fmla="*/ 87 h 119"/>
                <a:gd name="T54" fmla="*/ 116 w 120"/>
                <a:gd name="T55" fmla="*/ 76 h 119"/>
                <a:gd name="T56" fmla="*/ 113 w 120"/>
                <a:gd name="T57" fmla="*/ 35 h 119"/>
                <a:gd name="T58" fmla="*/ 94 w 120"/>
                <a:gd name="T59" fmla="*/ 88 h 119"/>
                <a:gd name="T60" fmla="*/ 90 w 120"/>
                <a:gd name="T61" fmla="*/ 92 h 119"/>
                <a:gd name="T62" fmla="*/ 84 w 120"/>
                <a:gd name="T63" fmla="*/ 97 h 119"/>
                <a:gd name="T64" fmla="*/ 75 w 120"/>
                <a:gd name="T65" fmla="*/ 101 h 119"/>
                <a:gd name="T66" fmla="*/ 70 w 120"/>
                <a:gd name="T67" fmla="*/ 103 h 119"/>
                <a:gd name="T68" fmla="*/ 60 w 120"/>
                <a:gd name="T69" fmla="*/ 104 h 119"/>
                <a:gd name="T70" fmla="*/ 58 w 120"/>
                <a:gd name="T71" fmla="*/ 104 h 119"/>
                <a:gd name="T72" fmla="*/ 53 w 120"/>
                <a:gd name="T73" fmla="*/ 103 h 119"/>
                <a:gd name="T74" fmla="*/ 32 w 120"/>
                <a:gd name="T75" fmla="*/ 94 h 119"/>
                <a:gd name="T76" fmla="*/ 28 w 120"/>
                <a:gd name="T77" fmla="*/ 89 h 119"/>
                <a:gd name="T78" fmla="*/ 25 w 120"/>
                <a:gd name="T79" fmla="*/ 87 h 119"/>
                <a:gd name="T80" fmla="*/ 23 w 120"/>
                <a:gd name="T81" fmla="*/ 83 h 119"/>
                <a:gd name="T82" fmla="*/ 23 w 120"/>
                <a:gd name="T83" fmla="*/ 83 h 119"/>
                <a:gd name="T84" fmla="*/ 18 w 120"/>
                <a:gd name="T85" fmla="*/ 43 h 119"/>
                <a:gd name="T86" fmla="*/ 22 w 120"/>
                <a:gd name="T87" fmla="*/ 35 h 119"/>
                <a:gd name="T88" fmla="*/ 35 w 120"/>
                <a:gd name="T89" fmla="*/ 22 h 119"/>
                <a:gd name="T90" fmla="*/ 46 w 120"/>
                <a:gd name="T91" fmla="*/ 17 h 119"/>
                <a:gd name="T92" fmla="*/ 51 w 120"/>
                <a:gd name="T93" fmla="*/ 16 h 119"/>
                <a:gd name="T94" fmla="*/ 58 w 120"/>
                <a:gd name="T95" fmla="*/ 15 h 119"/>
                <a:gd name="T96" fmla="*/ 63 w 120"/>
                <a:gd name="T97" fmla="*/ 16 h 119"/>
                <a:gd name="T98" fmla="*/ 67 w 120"/>
                <a:gd name="T99" fmla="*/ 16 h 119"/>
                <a:gd name="T100" fmla="*/ 96 w 120"/>
                <a:gd name="T101" fmla="*/ 36 h 119"/>
                <a:gd name="T102" fmla="*/ 99 w 120"/>
                <a:gd name="T103" fmla="*/ 41 h 119"/>
                <a:gd name="T104" fmla="*/ 100 w 120"/>
                <a:gd name="T105" fmla="*/ 44 h 119"/>
                <a:gd name="T106" fmla="*/ 94 w 120"/>
                <a:gd name="T107" fmla="*/ 8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0" h="119">
                  <a:moveTo>
                    <a:pt x="113" y="35"/>
                  </a:moveTo>
                  <a:cubicBezTo>
                    <a:pt x="112" y="34"/>
                    <a:pt x="111" y="32"/>
                    <a:pt x="111" y="31"/>
                  </a:cubicBezTo>
                  <a:cubicBezTo>
                    <a:pt x="110" y="30"/>
                    <a:pt x="109" y="29"/>
                    <a:pt x="108" y="27"/>
                  </a:cubicBezTo>
                  <a:cubicBezTo>
                    <a:pt x="104" y="20"/>
                    <a:pt x="98" y="14"/>
                    <a:pt x="91" y="10"/>
                  </a:cubicBezTo>
                  <a:cubicBezTo>
                    <a:pt x="90" y="9"/>
                    <a:pt x="88" y="8"/>
                    <a:pt x="87" y="7"/>
                  </a:cubicBezTo>
                  <a:cubicBezTo>
                    <a:pt x="81" y="4"/>
                    <a:pt x="75" y="2"/>
                    <a:pt x="69" y="1"/>
                  </a:cubicBezTo>
                  <a:cubicBezTo>
                    <a:pt x="67" y="1"/>
                    <a:pt x="66" y="1"/>
                    <a:pt x="64" y="0"/>
                  </a:cubicBezTo>
                  <a:cubicBezTo>
                    <a:pt x="62" y="0"/>
                    <a:pt x="60" y="0"/>
                    <a:pt x="58" y="0"/>
                  </a:cubicBezTo>
                  <a:cubicBezTo>
                    <a:pt x="55" y="0"/>
                    <a:pt x="52" y="0"/>
                    <a:pt x="49" y="1"/>
                  </a:cubicBezTo>
                  <a:cubicBezTo>
                    <a:pt x="48" y="1"/>
                    <a:pt x="46" y="1"/>
                    <a:pt x="44" y="2"/>
                  </a:cubicBezTo>
                  <a:cubicBezTo>
                    <a:pt x="40" y="3"/>
                    <a:pt x="36" y="4"/>
                    <a:pt x="32" y="6"/>
                  </a:cubicBezTo>
                  <a:cubicBezTo>
                    <a:pt x="31" y="7"/>
                    <a:pt x="29" y="8"/>
                    <a:pt x="28" y="9"/>
                  </a:cubicBezTo>
                  <a:cubicBezTo>
                    <a:pt x="27" y="9"/>
                    <a:pt x="27" y="9"/>
                    <a:pt x="27" y="10"/>
                  </a:cubicBezTo>
                  <a:cubicBezTo>
                    <a:pt x="15" y="17"/>
                    <a:pt x="7" y="29"/>
                    <a:pt x="3" y="41"/>
                  </a:cubicBezTo>
                  <a:cubicBezTo>
                    <a:pt x="0" y="50"/>
                    <a:pt x="0" y="60"/>
                    <a:pt x="1" y="69"/>
                  </a:cubicBezTo>
                  <a:cubicBezTo>
                    <a:pt x="2" y="72"/>
                    <a:pt x="3" y="75"/>
                    <a:pt x="4" y="78"/>
                  </a:cubicBezTo>
                  <a:cubicBezTo>
                    <a:pt x="5" y="82"/>
                    <a:pt x="7" y="87"/>
                    <a:pt x="10" y="91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15" y="99"/>
                    <a:pt x="21" y="105"/>
                    <a:pt x="28" y="109"/>
                  </a:cubicBezTo>
                  <a:cubicBezTo>
                    <a:pt x="29" y="110"/>
                    <a:pt x="31" y="111"/>
                    <a:pt x="32" y="112"/>
                  </a:cubicBezTo>
                  <a:cubicBezTo>
                    <a:pt x="41" y="116"/>
                    <a:pt x="51" y="119"/>
                    <a:pt x="60" y="119"/>
                  </a:cubicBezTo>
                  <a:cubicBezTo>
                    <a:pt x="66" y="119"/>
                    <a:pt x="72" y="118"/>
                    <a:pt x="78" y="116"/>
                  </a:cubicBezTo>
                  <a:cubicBezTo>
                    <a:pt x="79" y="116"/>
                    <a:pt x="80" y="115"/>
                    <a:pt x="82" y="115"/>
                  </a:cubicBezTo>
                  <a:cubicBezTo>
                    <a:pt x="85" y="113"/>
                    <a:pt x="88" y="112"/>
                    <a:pt x="91" y="110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7" y="106"/>
                    <a:pt x="101" y="103"/>
                    <a:pt x="104" y="99"/>
                  </a:cubicBezTo>
                  <a:cubicBezTo>
                    <a:pt x="107" y="95"/>
                    <a:pt x="110" y="91"/>
                    <a:pt x="112" y="87"/>
                  </a:cubicBezTo>
                  <a:cubicBezTo>
                    <a:pt x="114" y="84"/>
                    <a:pt x="115" y="80"/>
                    <a:pt x="116" y="76"/>
                  </a:cubicBezTo>
                  <a:cubicBezTo>
                    <a:pt x="120" y="63"/>
                    <a:pt x="119" y="48"/>
                    <a:pt x="113" y="35"/>
                  </a:cubicBezTo>
                  <a:close/>
                  <a:moveTo>
                    <a:pt x="94" y="88"/>
                  </a:moveTo>
                  <a:cubicBezTo>
                    <a:pt x="93" y="89"/>
                    <a:pt x="91" y="91"/>
                    <a:pt x="90" y="92"/>
                  </a:cubicBezTo>
                  <a:cubicBezTo>
                    <a:pt x="88" y="94"/>
                    <a:pt x="86" y="96"/>
                    <a:pt x="84" y="97"/>
                  </a:cubicBezTo>
                  <a:cubicBezTo>
                    <a:pt x="81" y="99"/>
                    <a:pt x="78" y="100"/>
                    <a:pt x="75" y="101"/>
                  </a:cubicBezTo>
                  <a:cubicBezTo>
                    <a:pt x="73" y="102"/>
                    <a:pt x="72" y="102"/>
                    <a:pt x="70" y="103"/>
                  </a:cubicBezTo>
                  <a:cubicBezTo>
                    <a:pt x="67" y="103"/>
                    <a:pt x="64" y="104"/>
                    <a:pt x="60" y="104"/>
                  </a:cubicBezTo>
                  <a:cubicBezTo>
                    <a:pt x="60" y="104"/>
                    <a:pt x="59" y="104"/>
                    <a:pt x="58" y="104"/>
                  </a:cubicBezTo>
                  <a:cubicBezTo>
                    <a:pt x="56" y="104"/>
                    <a:pt x="55" y="103"/>
                    <a:pt x="53" y="103"/>
                  </a:cubicBezTo>
                  <a:cubicBezTo>
                    <a:pt x="46" y="102"/>
                    <a:pt x="38" y="99"/>
                    <a:pt x="32" y="94"/>
                  </a:cubicBezTo>
                  <a:cubicBezTo>
                    <a:pt x="31" y="92"/>
                    <a:pt x="29" y="91"/>
                    <a:pt x="28" y="89"/>
                  </a:cubicBezTo>
                  <a:cubicBezTo>
                    <a:pt x="27" y="89"/>
                    <a:pt x="26" y="88"/>
                    <a:pt x="25" y="87"/>
                  </a:cubicBezTo>
                  <a:cubicBezTo>
                    <a:pt x="25" y="85"/>
                    <a:pt x="24" y="84"/>
                    <a:pt x="23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15" y="71"/>
                    <a:pt x="14" y="56"/>
                    <a:pt x="18" y="43"/>
                  </a:cubicBezTo>
                  <a:cubicBezTo>
                    <a:pt x="19" y="40"/>
                    <a:pt x="21" y="38"/>
                    <a:pt x="22" y="35"/>
                  </a:cubicBezTo>
                  <a:cubicBezTo>
                    <a:pt x="25" y="30"/>
                    <a:pt x="30" y="26"/>
                    <a:pt x="35" y="22"/>
                  </a:cubicBezTo>
                  <a:cubicBezTo>
                    <a:pt x="39" y="20"/>
                    <a:pt x="42" y="18"/>
                    <a:pt x="46" y="17"/>
                  </a:cubicBezTo>
                  <a:cubicBezTo>
                    <a:pt x="48" y="17"/>
                    <a:pt x="49" y="16"/>
                    <a:pt x="51" y="16"/>
                  </a:cubicBezTo>
                  <a:cubicBezTo>
                    <a:pt x="53" y="15"/>
                    <a:pt x="56" y="15"/>
                    <a:pt x="58" y="15"/>
                  </a:cubicBezTo>
                  <a:cubicBezTo>
                    <a:pt x="60" y="15"/>
                    <a:pt x="61" y="15"/>
                    <a:pt x="63" y="16"/>
                  </a:cubicBezTo>
                  <a:cubicBezTo>
                    <a:pt x="64" y="16"/>
                    <a:pt x="66" y="16"/>
                    <a:pt x="67" y="16"/>
                  </a:cubicBezTo>
                  <a:cubicBezTo>
                    <a:pt x="79" y="19"/>
                    <a:pt x="89" y="25"/>
                    <a:pt x="96" y="36"/>
                  </a:cubicBezTo>
                  <a:cubicBezTo>
                    <a:pt x="97" y="37"/>
                    <a:pt x="98" y="39"/>
                    <a:pt x="99" y="41"/>
                  </a:cubicBezTo>
                  <a:cubicBezTo>
                    <a:pt x="99" y="42"/>
                    <a:pt x="100" y="43"/>
                    <a:pt x="100" y="44"/>
                  </a:cubicBezTo>
                  <a:cubicBezTo>
                    <a:pt x="106" y="59"/>
                    <a:pt x="103" y="76"/>
                    <a:pt x="9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B2EFBA3-47CE-45AA-BF9D-6C5D8B0C19B3}"/>
              </a:ext>
            </a:extLst>
          </p:cNvPr>
          <p:cNvGrpSpPr/>
          <p:nvPr/>
        </p:nvGrpSpPr>
        <p:grpSpPr>
          <a:xfrm>
            <a:off x="9611079" y="1465659"/>
            <a:ext cx="927905" cy="693839"/>
            <a:chOff x="3194051" y="3042892"/>
            <a:chExt cx="735279" cy="549803"/>
          </a:xfrm>
          <a:solidFill>
            <a:schemeClr val="accent3"/>
          </a:solidFill>
        </p:grpSpPr>
        <p:pic>
          <p:nvPicPr>
            <p:cNvPr id="70" name="Picture 49">
              <a:extLst>
                <a:ext uri="{FF2B5EF4-FFF2-40B4-BE49-F238E27FC236}">
                  <a16:creationId xmlns:a16="http://schemas.microsoft.com/office/drawing/2014/main" id="{DBA30835-0F71-4E15-AFBD-E2AFCD0B86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5376" y="3498632"/>
              <a:ext cx="733954" cy="94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1A4CC7AF-0EA9-43DF-B953-FD45AA5DB4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6318" y="3042892"/>
              <a:ext cx="596172" cy="370951"/>
            </a:xfrm>
            <a:custGeom>
              <a:avLst/>
              <a:gdLst>
                <a:gd name="T0" fmla="*/ 5 w 190"/>
                <a:gd name="T1" fmla="*/ 118 h 118"/>
                <a:gd name="T2" fmla="*/ 185 w 190"/>
                <a:gd name="T3" fmla="*/ 118 h 118"/>
                <a:gd name="T4" fmla="*/ 190 w 190"/>
                <a:gd name="T5" fmla="*/ 113 h 118"/>
                <a:gd name="T6" fmla="*/ 190 w 190"/>
                <a:gd name="T7" fmla="*/ 5 h 118"/>
                <a:gd name="T8" fmla="*/ 185 w 190"/>
                <a:gd name="T9" fmla="*/ 0 h 118"/>
                <a:gd name="T10" fmla="*/ 5 w 190"/>
                <a:gd name="T11" fmla="*/ 0 h 118"/>
                <a:gd name="T12" fmla="*/ 0 w 190"/>
                <a:gd name="T13" fmla="*/ 5 h 118"/>
                <a:gd name="T14" fmla="*/ 0 w 190"/>
                <a:gd name="T15" fmla="*/ 113 h 118"/>
                <a:gd name="T16" fmla="*/ 5 w 190"/>
                <a:gd name="T17" fmla="*/ 118 h 118"/>
                <a:gd name="T18" fmla="*/ 12 w 190"/>
                <a:gd name="T19" fmla="*/ 14 h 118"/>
                <a:gd name="T20" fmla="*/ 177 w 190"/>
                <a:gd name="T21" fmla="*/ 14 h 118"/>
                <a:gd name="T22" fmla="*/ 177 w 190"/>
                <a:gd name="T23" fmla="*/ 109 h 118"/>
                <a:gd name="T24" fmla="*/ 12 w 190"/>
                <a:gd name="T25" fmla="*/ 109 h 118"/>
                <a:gd name="T26" fmla="*/ 12 w 190"/>
                <a:gd name="T27" fmla="*/ 1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118">
                  <a:moveTo>
                    <a:pt x="5" y="118"/>
                  </a:moveTo>
                  <a:cubicBezTo>
                    <a:pt x="185" y="118"/>
                    <a:pt x="185" y="118"/>
                    <a:pt x="185" y="118"/>
                  </a:cubicBezTo>
                  <a:cubicBezTo>
                    <a:pt x="188" y="118"/>
                    <a:pt x="190" y="116"/>
                    <a:pt x="190" y="113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190" y="2"/>
                    <a:pt x="188" y="0"/>
                    <a:pt x="18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6"/>
                    <a:pt x="2" y="118"/>
                    <a:pt x="5" y="118"/>
                  </a:cubicBezTo>
                  <a:close/>
                  <a:moveTo>
                    <a:pt x="12" y="14"/>
                  </a:moveTo>
                  <a:cubicBezTo>
                    <a:pt x="177" y="14"/>
                    <a:pt x="177" y="14"/>
                    <a:pt x="177" y="14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2" y="109"/>
                    <a:pt x="12" y="109"/>
                    <a:pt x="12" y="109"/>
                  </a:cubicBezTo>
                  <a:lnTo>
                    <a:pt x="1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D6A9A0D2-C2AC-4F55-96E2-282C43942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4051" y="3435041"/>
              <a:ext cx="720706" cy="66241"/>
            </a:xfrm>
            <a:custGeom>
              <a:avLst/>
              <a:gdLst>
                <a:gd name="T0" fmla="*/ 224 w 230"/>
                <a:gd name="T1" fmla="*/ 0 h 21"/>
                <a:gd name="T2" fmla="*/ 6 w 230"/>
                <a:gd name="T3" fmla="*/ 0 h 21"/>
                <a:gd name="T4" fmla="*/ 0 w 230"/>
                <a:gd name="T5" fmla="*/ 5 h 21"/>
                <a:gd name="T6" fmla="*/ 0 w 230"/>
                <a:gd name="T7" fmla="*/ 16 h 21"/>
                <a:gd name="T8" fmla="*/ 6 w 230"/>
                <a:gd name="T9" fmla="*/ 21 h 21"/>
                <a:gd name="T10" fmla="*/ 224 w 230"/>
                <a:gd name="T11" fmla="*/ 21 h 21"/>
                <a:gd name="T12" fmla="*/ 230 w 230"/>
                <a:gd name="T13" fmla="*/ 16 h 21"/>
                <a:gd name="T14" fmla="*/ 230 w 230"/>
                <a:gd name="T15" fmla="*/ 5 h 21"/>
                <a:gd name="T16" fmla="*/ 224 w 230"/>
                <a:gd name="T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1">
                  <a:moveTo>
                    <a:pt x="2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3" y="21"/>
                    <a:pt x="6" y="21"/>
                  </a:cubicBezTo>
                  <a:cubicBezTo>
                    <a:pt x="224" y="21"/>
                    <a:pt x="224" y="21"/>
                    <a:pt x="224" y="21"/>
                  </a:cubicBezTo>
                  <a:cubicBezTo>
                    <a:pt x="227" y="21"/>
                    <a:pt x="230" y="19"/>
                    <a:pt x="230" y="16"/>
                  </a:cubicBezTo>
                  <a:cubicBezTo>
                    <a:pt x="230" y="5"/>
                    <a:pt x="230" y="5"/>
                    <a:pt x="230" y="5"/>
                  </a:cubicBezTo>
                  <a:cubicBezTo>
                    <a:pt x="230" y="3"/>
                    <a:pt x="227" y="0"/>
                    <a:pt x="2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3AB23EA0-F0FF-4878-B996-A4F0402116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43758" y="3109133"/>
              <a:ext cx="433219" cy="260991"/>
            </a:xfrm>
            <a:custGeom>
              <a:avLst/>
              <a:gdLst>
                <a:gd name="T0" fmla="*/ 130 w 138"/>
                <a:gd name="T1" fmla="*/ 0 h 83"/>
                <a:gd name="T2" fmla="*/ 8 w 138"/>
                <a:gd name="T3" fmla="*/ 0 h 83"/>
                <a:gd name="T4" fmla="*/ 0 w 138"/>
                <a:gd name="T5" fmla="*/ 8 h 83"/>
                <a:gd name="T6" fmla="*/ 0 w 138"/>
                <a:gd name="T7" fmla="*/ 75 h 83"/>
                <a:gd name="T8" fmla="*/ 8 w 138"/>
                <a:gd name="T9" fmla="*/ 83 h 83"/>
                <a:gd name="T10" fmla="*/ 130 w 138"/>
                <a:gd name="T11" fmla="*/ 83 h 83"/>
                <a:gd name="T12" fmla="*/ 138 w 138"/>
                <a:gd name="T13" fmla="*/ 75 h 83"/>
                <a:gd name="T14" fmla="*/ 138 w 138"/>
                <a:gd name="T15" fmla="*/ 8 h 83"/>
                <a:gd name="T16" fmla="*/ 130 w 138"/>
                <a:gd name="T17" fmla="*/ 0 h 83"/>
                <a:gd name="T18" fmla="*/ 134 w 138"/>
                <a:gd name="T19" fmla="*/ 75 h 83"/>
                <a:gd name="T20" fmla="*/ 130 w 138"/>
                <a:gd name="T21" fmla="*/ 79 h 83"/>
                <a:gd name="T22" fmla="*/ 8 w 138"/>
                <a:gd name="T23" fmla="*/ 79 h 83"/>
                <a:gd name="T24" fmla="*/ 4 w 138"/>
                <a:gd name="T25" fmla="*/ 75 h 83"/>
                <a:gd name="T26" fmla="*/ 4 w 138"/>
                <a:gd name="T27" fmla="*/ 11 h 83"/>
                <a:gd name="T28" fmla="*/ 7 w 138"/>
                <a:gd name="T29" fmla="*/ 13 h 83"/>
                <a:gd name="T30" fmla="*/ 131 w 138"/>
                <a:gd name="T31" fmla="*/ 13 h 83"/>
                <a:gd name="T32" fmla="*/ 134 w 138"/>
                <a:gd name="T33" fmla="*/ 11 h 83"/>
                <a:gd name="T34" fmla="*/ 134 w 138"/>
                <a:gd name="T35" fmla="*/ 7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8" h="83">
                  <a:moveTo>
                    <a:pt x="130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9"/>
                    <a:pt x="4" y="83"/>
                    <a:pt x="8" y="83"/>
                  </a:cubicBezTo>
                  <a:cubicBezTo>
                    <a:pt x="130" y="83"/>
                    <a:pt x="130" y="83"/>
                    <a:pt x="130" y="83"/>
                  </a:cubicBezTo>
                  <a:cubicBezTo>
                    <a:pt x="134" y="83"/>
                    <a:pt x="138" y="79"/>
                    <a:pt x="138" y="75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8" y="4"/>
                    <a:pt x="134" y="0"/>
                    <a:pt x="130" y="0"/>
                  </a:cubicBezTo>
                  <a:close/>
                  <a:moveTo>
                    <a:pt x="134" y="75"/>
                  </a:moveTo>
                  <a:cubicBezTo>
                    <a:pt x="134" y="77"/>
                    <a:pt x="132" y="79"/>
                    <a:pt x="130" y="79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6" y="79"/>
                    <a:pt x="4" y="77"/>
                    <a:pt x="4" y="75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2" y="13"/>
                    <a:pt x="133" y="12"/>
                    <a:pt x="134" y="11"/>
                  </a:cubicBezTo>
                  <a:lnTo>
                    <a:pt x="134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C9C1DD8B-1781-40FB-8A18-29178C1FC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622" y="3171400"/>
              <a:ext cx="14574" cy="47694"/>
            </a:xfrm>
            <a:custGeom>
              <a:avLst/>
              <a:gdLst>
                <a:gd name="T0" fmla="*/ 3 w 5"/>
                <a:gd name="T1" fmla="*/ 3 h 15"/>
                <a:gd name="T2" fmla="*/ 3 w 5"/>
                <a:gd name="T3" fmla="*/ 15 h 15"/>
                <a:gd name="T4" fmla="*/ 5 w 5"/>
                <a:gd name="T5" fmla="*/ 15 h 15"/>
                <a:gd name="T6" fmla="*/ 5 w 5"/>
                <a:gd name="T7" fmla="*/ 0 h 15"/>
                <a:gd name="T8" fmla="*/ 4 w 5"/>
                <a:gd name="T9" fmla="*/ 0 h 15"/>
                <a:gd name="T10" fmla="*/ 2 w 5"/>
                <a:gd name="T11" fmla="*/ 2 h 15"/>
                <a:gd name="T12" fmla="*/ 0 w 5"/>
                <a:gd name="T13" fmla="*/ 3 h 15"/>
                <a:gd name="T14" fmla="*/ 0 w 5"/>
                <a:gd name="T15" fmla="*/ 5 h 15"/>
                <a:gd name="T16" fmla="*/ 2 w 5"/>
                <a:gd name="T17" fmla="*/ 4 h 15"/>
                <a:gd name="T18" fmla="*/ 3 w 5"/>
                <a:gd name="T1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5">
                  <a:moveTo>
                    <a:pt x="3" y="3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2" y="2"/>
                    <a:pt x="1" y="3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5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4">
              <a:extLst>
                <a:ext uri="{FF2B5EF4-FFF2-40B4-BE49-F238E27FC236}">
                  <a16:creationId xmlns:a16="http://schemas.microsoft.com/office/drawing/2014/main" id="{CCE61D57-9D2C-4A07-93D4-AAF423CC6B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47093" y="3171400"/>
              <a:ext cx="31796" cy="47694"/>
            </a:xfrm>
            <a:custGeom>
              <a:avLst/>
              <a:gdLst>
                <a:gd name="T0" fmla="*/ 9 w 10"/>
                <a:gd name="T1" fmla="*/ 2 h 15"/>
                <a:gd name="T2" fmla="*/ 7 w 10"/>
                <a:gd name="T3" fmla="*/ 0 h 15"/>
                <a:gd name="T4" fmla="*/ 5 w 10"/>
                <a:gd name="T5" fmla="*/ 0 h 15"/>
                <a:gd name="T6" fmla="*/ 2 w 10"/>
                <a:gd name="T7" fmla="*/ 1 h 15"/>
                <a:gd name="T8" fmla="*/ 1 w 10"/>
                <a:gd name="T9" fmla="*/ 3 h 15"/>
                <a:gd name="T10" fmla="*/ 0 w 10"/>
                <a:gd name="T11" fmla="*/ 7 h 15"/>
                <a:gd name="T12" fmla="*/ 2 w 10"/>
                <a:gd name="T13" fmla="*/ 14 h 15"/>
                <a:gd name="T14" fmla="*/ 5 w 10"/>
                <a:gd name="T15" fmla="*/ 15 h 15"/>
                <a:gd name="T16" fmla="*/ 8 w 10"/>
                <a:gd name="T17" fmla="*/ 14 h 15"/>
                <a:gd name="T18" fmla="*/ 9 w 10"/>
                <a:gd name="T19" fmla="*/ 12 h 15"/>
                <a:gd name="T20" fmla="*/ 10 w 10"/>
                <a:gd name="T21" fmla="*/ 7 h 15"/>
                <a:gd name="T22" fmla="*/ 10 w 10"/>
                <a:gd name="T23" fmla="*/ 4 h 15"/>
                <a:gd name="T24" fmla="*/ 9 w 10"/>
                <a:gd name="T25" fmla="*/ 2 h 15"/>
                <a:gd name="T26" fmla="*/ 7 w 10"/>
                <a:gd name="T27" fmla="*/ 12 h 15"/>
                <a:gd name="T28" fmla="*/ 5 w 10"/>
                <a:gd name="T29" fmla="*/ 14 h 15"/>
                <a:gd name="T30" fmla="*/ 3 w 10"/>
                <a:gd name="T31" fmla="*/ 12 h 15"/>
                <a:gd name="T32" fmla="*/ 2 w 10"/>
                <a:gd name="T33" fmla="*/ 7 h 15"/>
                <a:gd name="T34" fmla="*/ 3 w 10"/>
                <a:gd name="T35" fmla="*/ 2 h 15"/>
                <a:gd name="T36" fmla="*/ 5 w 10"/>
                <a:gd name="T37" fmla="*/ 1 h 15"/>
                <a:gd name="T38" fmla="*/ 7 w 10"/>
                <a:gd name="T39" fmla="*/ 2 h 15"/>
                <a:gd name="T40" fmla="*/ 8 w 10"/>
                <a:gd name="T41" fmla="*/ 7 h 15"/>
                <a:gd name="T42" fmla="*/ 7 w 10"/>
                <a:gd name="T4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5">
                  <a:moveTo>
                    <a:pt x="9" y="2"/>
                  </a:move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6"/>
                    <a:pt x="0" y="7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2" y="15"/>
                    <a:pt x="4" y="15"/>
                    <a:pt x="5" y="15"/>
                  </a:cubicBezTo>
                  <a:cubicBezTo>
                    <a:pt x="6" y="15"/>
                    <a:pt x="7" y="15"/>
                    <a:pt x="8" y="14"/>
                  </a:cubicBezTo>
                  <a:cubicBezTo>
                    <a:pt x="9" y="14"/>
                    <a:pt x="9" y="13"/>
                    <a:pt x="9" y="12"/>
                  </a:cubicBezTo>
                  <a:cubicBezTo>
                    <a:pt x="10" y="11"/>
                    <a:pt x="10" y="9"/>
                    <a:pt x="10" y="7"/>
                  </a:cubicBezTo>
                  <a:cubicBezTo>
                    <a:pt x="10" y="6"/>
                    <a:pt x="10" y="5"/>
                    <a:pt x="10" y="4"/>
                  </a:cubicBezTo>
                  <a:cubicBezTo>
                    <a:pt x="9" y="3"/>
                    <a:pt x="9" y="2"/>
                    <a:pt x="9" y="2"/>
                  </a:cubicBezTo>
                  <a:close/>
                  <a:moveTo>
                    <a:pt x="7" y="12"/>
                  </a:moveTo>
                  <a:cubicBezTo>
                    <a:pt x="7" y="13"/>
                    <a:pt x="6" y="14"/>
                    <a:pt x="5" y="14"/>
                  </a:cubicBezTo>
                  <a:cubicBezTo>
                    <a:pt x="4" y="14"/>
                    <a:pt x="3" y="13"/>
                    <a:pt x="3" y="12"/>
                  </a:cubicBezTo>
                  <a:cubicBezTo>
                    <a:pt x="2" y="12"/>
                    <a:pt x="2" y="10"/>
                    <a:pt x="2" y="7"/>
                  </a:cubicBezTo>
                  <a:cubicBezTo>
                    <a:pt x="2" y="5"/>
                    <a:pt x="2" y="3"/>
                    <a:pt x="3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7" y="2"/>
                    <a:pt x="7" y="2"/>
                  </a:cubicBezTo>
                  <a:cubicBezTo>
                    <a:pt x="8" y="3"/>
                    <a:pt x="8" y="5"/>
                    <a:pt x="8" y="7"/>
                  </a:cubicBezTo>
                  <a:cubicBezTo>
                    <a:pt x="8" y="10"/>
                    <a:pt x="8" y="12"/>
                    <a:pt x="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5">
              <a:extLst>
                <a:ext uri="{FF2B5EF4-FFF2-40B4-BE49-F238E27FC236}">
                  <a16:creationId xmlns:a16="http://schemas.microsoft.com/office/drawing/2014/main" id="{2F88D939-8689-4DE7-912B-29E89D912E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8162" y="3171400"/>
              <a:ext cx="18548" cy="47694"/>
            </a:xfrm>
            <a:custGeom>
              <a:avLst/>
              <a:gdLst>
                <a:gd name="T0" fmla="*/ 3 w 6"/>
                <a:gd name="T1" fmla="*/ 2 h 15"/>
                <a:gd name="T2" fmla="*/ 0 w 6"/>
                <a:gd name="T3" fmla="*/ 3 h 15"/>
                <a:gd name="T4" fmla="*/ 0 w 6"/>
                <a:gd name="T5" fmla="*/ 5 h 15"/>
                <a:gd name="T6" fmla="*/ 2 w 6"/>
                <a:gd name="T7" fmla="*/ 4 h 15"/>
                <a:gd name="T8" fmla="*/ 4 w 6"/>
                <a:gd name="T9" fmla="*/ 3 h 15"/>
                <a:gd name="T10" fmla="*/ 4 w 6"/>
                <a:gd name="T11" fmla="*/ 15 h 15"/>
                <a:gd name="T12" fmla="*/ 6 w 6"/>
                <a:gd name="T13" fmla="*/ 15 h 15"/>
                <a:gd name="T14" fmla="*/ 6 w 6"/>
                <a:gd name="T15" fmla="*/ 0 h 15"/>
                <a:gd name="T16" fmla="*/ 5 w 6"/>
                <a:gd name="T17" fmla="*/ 0 h 15"/>
                <a:gd name="T18" fmla="*/ 3 w 6"/>
                <a:gd name="T1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3" y="2"/>
                  </a:moveTo>
                  <a:cubicBezTo>
                    <a:pt x="2" y="2"/>
                    <a:pt x="1" y="3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1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6">
              <a:extLst>
                <a:ext uri="{FF2B5EF4-FFF2-40B4-BE49-F238E27FC236}">
                  <a16:creationId xmlns:a16="http://schemas.microsoft.com/office/drawing/2014/main" id="{F1C5CB86-B6E6-493A-87F1-82948FA054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22608" y="3171400"/>
              <a:ext cx="31796" cy="47694"/>
            </a:xfrm>
            <a:custGeom>
              <a:avLst/>
              <a:gdLst>
                <a:gd name="T0" fmla="*/ 8 w 10"/>
                <a:gd name="T1" fmla="*/ 2 h 15"/>
                <a:gd name="T2" fmla="*/ 7 w 10"/>
                <a:gd name="T3" fmla="*/ 0 h 15"/>
                <a:gd name="T4" fmla="*/ 5 w 10"/>
                <a:gd name="T5" fmla="*/ 0 h 15"/>
                <a:gd name="T6" fmla="*/ 2 w 10"/>
                <a:gd name="T7" fmla="*/ 1 h 15"/>
                <a:gd name="T8" fmla="*/ 0 w 10"/>
                <a:gd name="T9" fmla="*/ 3 h 15"/>
                <a:gd name="T10" fmla="*/ 0 w 10"/>
                <a:gd name="T11" fmla="*/ 7 h 15"/>
                <a:gd name="T12" fmla="*/ 1 w 10"/>
                <a:gd name="T13" fmla="*/ 14 h 15"/>
                <a:gd name="T14" fmla="*/ 5 w 10"/>
                <a:gd name="T15" fmla="*/ 15 h 15"/>
                <a:gd name="T16" fmla="*/ 8 w 10"/>
                <a:gd name="T17" fmla="*/ 14 h 15"/>
                <a:gd name="T18" fmla="*/ 9 w 10"/>
                <a:gd name="T19" fmla="*/ 12 h 15"/>
                <a:gd name="T20" fmla="*/ 10 w 10"/>
                <a:gd name="T21" fmla="*/ 7 h 15"/>
                <a:gd name="T22" fmla="*/ 9 w 10"/>
                <a:gd name="T23" fmla="*/ 4 h 15"/>
                <a:gd name="T24" fmla="*/ 8 w 10"/>
                <a:gd name="T25" fmla="*/ 2 h 15"/>
                <a:gd name="T26" fmla="*/ 7 w 10"/>
                <a:gd name="T27" fmla="*/ 12 h 15"/>
                <a:gd name="T28" fmla="*/ 5 w 10"/>
                <a:gd name="T29" fmla="*/ 14 h 15"/>
                <a:gd name="T30" fmla="*/ 3 w 10"/>
                <a:gd name="T31" fmla="*/ 12 h 15"/>
                <a:gd name="T32" fmla="*/ 2 w 10"/>
                <a:gd name="T33" fmla="*/ 7 h 15"/>
                <a:gd name="T34" fmla="*/ 3 w 10"/>
                <a:gd name="T35" fmla="*/ 2 h 15"/>
                <a:gd name="T36" fmla="*/ 5 w 10"/>
                <a:gd name="T37" fmla="*/ 1 h 15"/>
                <a:gd name="T38" fmla="*/ 7 w 10"/>
                <a:gd name="T39" fmla="*/ 2 h 15"/>
                <a:gd name="T40" fmla="*/ 8 w 10"/>
                <a:gd name="T41" fmla="*/ 7 h 15"/>
                <a:gd name="T42" fmla="*/ 7 w 10"/>
                <a:gd name="T4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5">
                  <a:moveTo>
                    <a:pt x="8" y="2"/>
                  </a:moveTo>
                  <a:cubicBezTo>
                    <a:pt x="8" y="1"/>
                    <a:pt x="8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6"/>
                    <a:pt x="0" y="7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2" y="15"/>
                    <a:pt x="3" y="15"/>
                    <a:pt x="5" y="15"/>
                  </a:cubicBezTo>
                  <a:cubicBezTo>
                    <a:pt x="6" y="15"/>
                    <a:pt x="7" y="15"/>
                    <a:pt x="8" y="14"/>
                  </a:cubicBezTo>
                  <a:cubicBezTo>
                    <a:pt x="8" y="14"/>
                    <a:pt x="9" y="13"/>
                    <a:pt x="9" y="12"/>
                  </a:cubicBezTo>
                  <a:cubicBezTo>
                    <a:pt x="10" y="11"/>
                    <a:pt x="10" y="9"/>
                    <a:pt x="10" y="7"/>
                  </a:cubicBezTo>
                  <a:cubicBezTo>
                    <a:pt x="10" y="6"/>
                    <a:pt x="10" y="5"/>
                    <a:pt x="9" y="4"/>
                  </a:cubicBezTo>
                  <a:cubicBezTo>
                    <a:pt x="9" y="3"/>
                    <a:pt x="9" y="2"/>
                    <a:pt x="8" y="2"/>
                  </a:cubicBezTo>
                  <a:close/>
                  <a:moveTo>
                    <a:pt x="7" y="12"/>
                  </a:moveTo>
                  <a:cubicBezTo>
                    <a:pt x="6" y="13"/>
                    <a:pt x="6" y="14"/>
                    <a:pt x="5" y="14"/>
                  </a:cubicBezTo>
                  <a:cubicBezTo>
                    <a:pt x="4" y="14"/>
                    <a:pt x="3" y="13"/>
                    <a:pt x="3" y="12"/>
                  </a:cubicBezTo>
                  <a:cubicBezTo>
                    <a:pt x="2" y="12"/>
                    <a:pt x="2" y="10"/>
                    <a:pt x="2" y="7"/>
                  </a:cubicBezTo>
                  <a:cubicBezTo>
                    <a:pt x="2" y="5"/>
                    <a:pt x="2" y="3"/>
                    <a:pt x="3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6" y="2"/>
                    <a:pt x="7" y="2"/>
                  </a:cubicBezTo>
                  <a:cubicBezTo>
                    <a:pt x="8" y="3"/>
                    <a:pt x="8" y="5"/>
                    <a:pt x="8" y="7"/>
                  </a:cubicBezTo>
                  <a:cubicBezTo>
                    <a:pt x="8" y="10"/>
                    <a:pt x="8" y="12"/>
                    <a:pt x="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57">
              <a:extLst>
                <a:ext uri="{FF2B5EF4-FFF2-40B4-BE49-F238E27FC236}">
                  <a16:creationId xmlns:a16="http://schemas.microsoft.com/office/drawing/2014/main" id="{E6418B62-5456-4816-8561-7240920D5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678" y="3171400"/>
              <a:ext cx="18548" cy="47694"/>
            </a:xfrm>
            <a:custGeom>
              <a:avLst/>
              <a:gdLst>
                <a:gd name="T0" fmla="*/ 4 w 6"/>
                <a:gd name="T1" fmla="*/ 3 h 15"/>
                <a:gd name="T2" fmla="*/ 4 w 6"/>
                <a:gd name="T3" fmla="*/ 15 h 15"/>
                <a:gd name="T4" fmla="*/ 6 w 6"/>
                <a:gd name="T5" fmla="*/ 15 h 15"/>
                <a:gd name="T6" fmla="*/ 6 w 6"/>
                <a:gd name="T7" fmla="*/ 0 h 15"/>
                <a:gd name="T8" fmla="*/ 5 w 6"/>
                <a:gd name="T9" fmla="*/ 0 h 15"/>
                <a:gd name="T10" fmla="*/ 3 w 6"/>
                <a:gd name="T11" fmla="*/ 2 h 15"/>
                <a:gd name="T12" fmla="*/ 0 w 6"/>
                <a:gd name="T13" fmla="*/ 3 h 15"/>
                <a:gd name="T14" fmla="*/ 0 w 6"/>
                <a:gd name="T15" fmla="*/ 5 h 15"/>
                <a:gd name="T16" fmla="*/ 2 w 6"/>
                <a:gd name="T17" fmla="*/ 4 h 15"/>
                <a:gd name="T18" fmla="*/ 4 w 6"/>
                <a:gd name="T1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4" y="3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1"/>
                    <a:pt x="3" y="2"/>
                  </a:cubicBezTo>
                  <a:cubicBezTo>
                    <a:pt x="2" y="2"/>
                    <a:pt x="1" y="3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2" y="4"/>
                  </a:cubicBezTo>
                  <a:cubicBezTo>
                    <a:pt x="3" y="4"/>
                    <a:pt x="3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58">
              <a:extLst>
                <a:ext uri="{FF2B5EF4-FFF2-40B4-BE49-F238E27FC236}">
                  <a16:creationId xmlns:a16="http://schemas.microsoft.com/office/drawing/2014/main" id="{FE0132A1-C6EE-404C-9AC3-381D2AC6D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474" y="3171400"/>
              <a:ext cx="18548" cy="47694"/>
            </a:xfrm>
            <a:custGeom>
              <a:avLst/>
              <a:gdLst>
                <a:gd name="T0" fmla="*/ 3 w 6"/>
                <a:gd name="T1" fmla="*/ 2 h 15"/>
                <a:gd name="T2" fmla="*/ 0 w 6"/>
                <a:gd name="T3" fmla="*/ 3 h 15"/>
                <a:gd name="T4" fmla="*/ 0 w 6"/>
                <a:gd name="T5" fmla="*/ 5 h 15"/>
                <a:gd name="T6" fmla="*/ 2 w 6"/>
                <a:gd name="T7" fmla="*/ 4 h 15"/>
                <a:gd name="T8" fmla="*/ 4 w 6"/>
                <a:gd name="T9" fmla="*/ 3 h 15"/>
                <a:gd name="T10" fmla="*/ 4 w 6"/>
                <a:gd name="T11" fmla="*/ 15 h 15"/>
                <a:gd name="T12" fmla="*/ 6 w 6"/>
                <a:gd name="T13" fmla="*/ 15 h 15"/>
                <a:gd name="T14" fmla="*/ 6 w 6"/>
                <a:gd name="T15" fmla="*/ 0 h 15"/>
                <a:gd name="T16" fmla="*/ 5 w 6"/>
                <a:gd name="T17" fmla="*/ 0 h 15"/>
                <a:gd name="T18" fmla="*/ 3 w 6"/>
                <a:gd name="T1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3" y="2"/>
                  </a:moveTo>
                  <a:cubicBezTo>
                    <a:pt x="2" y="2"/>
                    <a:pt x="1" y="3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1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59">
              <a:extLst>
                <a:ext uri="{FF2B5EF4-FFF2-40B4-BE49-F238E27FC236}">
                  <a16:creationId xmlns:a16="http://schemas.microsoft.com/office/drawing/2014/main" id="{91DC6E2F-E5EC-42C7-8448-FEBAD50F80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9920" y="3171400"/>
              <a:ext cx="30471" cy="47694"/>
            </a:xfrm>
            <a:custGeom>
              <a:avLst/>
              <a:gdLst>
                <a:gd name="T0" fmla="*/ 9 w 10"/>
                <a:gd name="T1" fmla="*/ 2 h 15"/>
                <a:gd name="T2" fmla="*/ 7 w 10"/>
                <a:gd name="T3" fmla="*/ 0 h 15"/>
                <a:gd name="T4" fmla="*/ 5 w 10"/>
                <a:gd name="T5" fmla="*/ 0 h 15"/>
                <a:gd name="T6" fmla="*/ 2 w 10"/>
                <a:gd name="T7" fmla="*/ 1 h 15"/>
                <a:gd name="T8" fmla="*/ 0 w 10"/>
                <a:gd name="T9" fmla="*/ 3 h 15"/>
                <a:gd name="T10" fmla="*/ 0 w 10"/>
                <a:gd name="T11" fmla="*/ 7 h 15"/>
                <a:gd name="T12" fmla="*/ 1 w 10"/>
                <a:gd name="T13" fmla="*/ 14 h 15"/>
                <a:gd name="T14" fmla="*/ 5 w 10"/>
                <a:gd name="T15" fmla="*/ 15 h 15"/>
                <a:gd name="T16" fmla="*/ 8 w 10"/>
                <a:gd name="T17" fmla="*/ 14 h 15"/>
                <a:gd name="T18" fmla="*/ 9 w 10"/>
                <a:gd name="T19" fmla="*/ 12 h 15"/>
                <a:gd name="T20" fmla="*/ 10 w 10"/>
                <a:gd name="T21" fmla="*/ 7 h 15"/>
                <a:gd name="T22" fmla="*/ 9 w 10"/>
                <a:gd name="T23" fmla="*/ 4 h 15"/>
                <a:gd name="T24" fmla="*/ 9 w 10"/>
                <a:gd name="T25" fmla="*/ 2 h 15"/>
                <a:gd name="T26" fmla="*/ 7 w 10"/>
                <a:gd name="T27" fmla="*/ 12 h 15"/>
                <a:gd name="T28" fmla="*/ 5 w 10"/>
                <a:gd name="T29" fmla="*/ 14 h 15"/>
                <a:gd name="T30" fmla="*/ 3 w 10"/>
                <a:gd name="T31" fmla="*/ 12 h 15"/>
                <a:gd name="T32" fmla="*/ 2 w 10"/>
                <a:gd name="T33" fmla="*/ 7 h 15"/>
                <a:gd name="T34" fmla="*/ 3 w 10"/>
                <a:gd name="T35" fmla="*/ 2 h 15"/>
                <a:gd name="T36" fmla="*/ 5 w 10"/>
                <a:gd name="T37" fmla="*/ 1 h 15"/>
                <a:gd name="T38" fmla="*/ 7 w 10"/>
                <a:gd name="T39" fmla="*/ 2 h 15"/>
                <a:gd name="T40" fmla="*/ 8 w 10"/>
                <a:gd name="T41" fmla="*/ 7 h 15"/>
                <a:gd name="T42" fmla="*/ 7 w 10"/>
                <a:gd name="T4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5">
                  <a:moveTo>
                    <a:pt x="9" y="2"/>
                  </a:moveTo>
                  <a:cubicBezTo>
                    <a:pt x="8" y="1"/>
                    <a:pt x="8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6"/>
                    <a:pt x="0" y="7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2" y="15"/>
                    <a:pt x="3" y="15"/>
                    <a:pt x="5" y="15"/>
                  </a:cubicBezTo>
                  <a:cubicBezTo>
                    <a:pt x="6" y="15"/>
                    <a:pt x="7" y="15"/>
                    <a:pt x="8" y="14"/>
                  </a:cubicBezTo>
                  <a:cubicBezTo>
                    <a:pt x="8" y="14"/>
                    <a:pt x="9" y="13"/>
                    <a:pt x="9" y="12"/>
                  </a:cubicBezTo>
                  <a:cubicBezTo>
                    <a:pt x="10" y="11"/>
                    <a:pt x="10" y="9"/>
                    <a:pt x="10" y="7"/>
                  </a:cubicBezTo>
                  <a:cubicBezTo>
                    <a:pt x="10" y="6"/>
                    <a:pt x="10" y="5"/>
                    <a:pt x="9" y="4"/>
                  </a:cubicBezTo>
                  <a:cubicBezTo>
                    <a:pt x="9" y="3"/>
                    <a:pt x="9" y="2"/>
                    <a:pt x="9" y="2"/>
                  </a:cubicBezTo>
                  <a:close/>
                  <a:moveTo>
                    <a:pt x="7" y="12"/>
                  </a:moveTo>
                  <a:cubicBezTo>
                    <a:pt x="6" y="13"/>
                    <a:pt x="6" y="14"/>
                    <a:pt x="5" y="14"/>
                  </a:cubicBezTo>
                  <a:cubicBezTo>
                    <a:pt x="4" y="14"/>
                    <a:pt x="3" y="13"/>
                    <a:pt x="3" y="12"/>
                  </a:cubicBezTo>
                  <a:cubicBezTo>
                    <a:pt x="2" y="12"/>
                    <a:pt x="2" y="10"/>
                    <a:pt x="2" y="7"/>
                  </a:cubicBezTo>
                  <a:cubicBezTo>
                    <a:pt x="2" y="5"/>
                    <a:pt x="2" y="3"/>
                    <a:pt x="3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6" y="2"/>
                    <a:pt x="7" y="2"/>
                  </a:cubicBezTo>
                  <a:cubicBezTo>
                    <a:pt x="8" y="3"/>
                    <a:pt x="8" y="5"/>
                    <a:pt x="8" y="7"/>
                  </a:cubicBezTo>
                  <a:cubicBezTo>
                    <a:pt x="8" y="10"/>
                    <a:pt x="8" y="12"/>
                    <a:pt x="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60">
              <a:extLst>
                <a:ext uri="{FF2B5EF4-FFF2-40B4-BE49-F238E27FC236}">
                  <a16:creationId xmlns:a16="http://schemas.microsoft.com/office/drawing/2014/main" id="{644D1F86-D3C9-424E-A63E-51CD85D9E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665" y="3171400"/>
              <a:ext cx="19873" cy="47694"/>
            </a:xfrm>
            <a:custGeom>
              <a:avLst/>
              <a:gdLst>
                <a:gd name="T0" fmla="*/ 4 w 6"/>
                <a:gd name="T1" fmla="*/ 3 h 15"/>
                <a:gd name="T2" fmla="*/ 4 w 6"/>
                <a:gd name="T3" fmla="*/ 15 h 15"/>
                <a:gd name="T4" fmla="*/ 6 w 6"/>
                <a:gd name="T5" fmla="*/ 15 h 15"/>
                <a:gd name="T6" fmla="*/ 6 w 6"/>
                <a:gd name="T7" fmla="*/ 0 h 15"/>
                <a:gd name="T8" fmla="*/ 5 w 6"/>
                <a:gd name="T9" fmla="*/ 0 h 15"/>
                <a:gd name="T10" fmla="*/ 3 w 6"/>
                <a:gd name="T11" fmla="*/ 2 h 15"/>
                <a:gd name="T12" fmla="*/ 0 w 6"/>
                <a:gd name="T13" fmla="*/ 3 h 15"/>
                <a:gd name="T14" fmla="*/ 0 w 6"/>
                <a:gd name="T15" fmla="*/ 5 h 15"/>
                <a:gd name="T16" fmla="*/ 2 w 6"/>
                <a:gd name="T17" fmla="*/ 4 h 15"/>
                <a:gd name="T18" fmla="*/ 4 w 6"/>
                <a:gd name="T1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4" y="3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1"/>
                    <a:pt x="3" y="2"/>
                  </a:cubicBezTo>
                  <a:cubicBezTo>
                    <a:pt x="2" y="2"/>
                    <a:pt x="1" y="3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2" y="4"/>
                  </a:cubicBezTo>
                  <a:cubicBezTo>
                    <a:pt x="3" y="4"/>
                    <a:pt x="3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61">
              <a:extLst>
                <a:ext uri="{FF2B5EF4-FFF2-40B4-BE49-F238E27FC236}">
                  <a16:creationId xmlns:a16="http://schemas.microsoft.com/office/drawing/2014/main" id="{29CE21EC-5FB9-43F7-BD05-CD914851A1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09998" y="3228368"/>
              <a:ext cx="31796" cy="50343"/>
            </a:xfrm>
            <a:custGeom>
              <a:avLst/>
              <a:gdLst>
                <a:gd name="T0" fmla="*/ 9 w 10"/>
                <a:gd name="T1" fmla="*/ 2 h 16"/>
                <a:gd name="T2" fmla="*/ 7 w 10"/>
                <a:gd name="T3" fmla="*/ 0 h 16"/>
                <a:gd name="T4" fmla="*/ 5 w 10"/>
                <a:gd name="T5" fmla="*/ 0 h 16"/>
                <a:gd name="T6" fmla="*/ 2 w 10"/>
                <a:gd name="T7" fmla="*/ 1 h 16"/>
                <a:gd name="T8" fmla="*/ 1 w 10"/>
                <a:gd name="T9" fmla="*/ 3 h 16"/>
                <a:gd name="T10" fmla="*/ 0 w 10"/>
                <a:gd name="T11" fmla="*/ 8 h 16"/>
                <a:gd name="T12" fmla="*/ 2 w 10"/>
                <a:gd name="T13" fmla="*/ 14 h 16"/>
                <a:gd name="T14" fmla="*/ 5 w 10"/>
                <a:gd name="T15" fmla="*/ 16 h 16"/>
                <a:gd name="T16" fmla="*/ 8 w 10"/>
                <a:gd name="T17" fmla="*/ 15 h 16"/>
                <a:gd name="T18" fmla="*/ 10 w 10"/>
                <a:gd name="T19" fmla="*/ 12 h 16"/>
                <a:gd name="T20" fmla="*/ 10 w 10"/>
                <a:gd name="T21" fmla="*/ 8 h 16"/>
                <a:gd name="T22" fmla="*/ 10 w 10"/>
                <a:gd name="T23" fmla="*/ 4 h 16"/>
                <a:gd name="T24" fmla="*/ 9 w 10"/>
                <a:gd name="T25" fmla="*/ 2 h 16"/>
                <a:gd name="T26" fmla="*/ 7 w 10"/>
                <a:gd name="T27" fmla="*/ 13 h 16"/>
                <a:gd name="T28" fmla="*/ 5 w 10"/>
                <a:gd name="T29" fmla="*/ 14 h 16"/>
                <a:gd name="T30" fmla="*/ 3 w 10"/>
                <a:gd name="T31" fmla="*/ 13 h 16"/>
                <a:gd name="T32" fmla="*/ 2 w 10"/>
                <a:gd name="T33" fmla="*/ 8 h 16"/>
                <a:gd name="T34" fmla="*/ 3 w 10"/>
                <a:gd name="T35" fmla="*/ 3 h 16"/>
                <a:gd name="T36" fmla="*/ 5 w 10"/>
                <a:gd name="T37" fmla="*/ 1 h 16"/>
                <a:gd name="T38" fmla="*/ 7 w 10"/>
                <a:gd name="T39" fmla="*/ 3 h 16"/>
                <a:gd name="T40" fmla="*/ 8 w 10"/>
                <a:gd name="T41" fmla="*/ 8 h 16"/>
                <a:gd name="T42" fmla="*/ 7 w 10"/>
                <a:gd name="T4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6">
                  <a:moveTo>
                    <a:pt x="9" y="2"/>
                  </a:moveTo>
                  <a:cubicBezTo>
                    <a:pt x="8" y="1"/>
                    <a:pt x="8" y="1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0" y="11"/>
                    <a:pt x="1" y="13"/>
                    <a:pt x="2" y="14"/>
                  </a:cubicBezTo>
                  <a:cubicBezTo>
                    <a:pt x="3" y="15"/>
                    <a:pt x="4" y="16"/>
                    <a:pt x="5" y="16"/>
                  </a:cubicBezTo>
                  <a:cubicBezTo>
                    <a:pt x="6" y="16"/>
                    <a:pt x="7" y="15"/>
                    <a:pt x="8" y="15"/>
                  </a:cubicBezTo>
                  <a:cubicBezTo>
                    <a:pt x="9" y="14"/>
                    <a:pt x="9" y="13"/>
                    <a:pt x="10" y="12"/>
                  </a:cubicBezTo>
                  <a:cubicBezTo>
                    <a:pt x="10" y="11"/>
                    <a:pt x="10" y="10"/>
                    <a:pt x="10" y="8"/>
                  </a:cubicBezTo>
                  <a:cubicBezTo>
                    <a:pt x="10" y="6"/>
                    <a:pt x="10" y="5"/>
                    <a:pt x="10" y="4"/>
                  </a:cubicBezTo>
                  <a:cubicBezTo>
                    <a:pt x="10" y="3"/>
                    <a:pt x="9" y="2"/>
                    <a:pt x="9" y="2"/>
                  </a:cubicBezTo>
                  <a:close/>
                  <a:moveTo>
                    <a:pt x="7" y="13"/>
                  </a:moveTo>
                  <a:cubicBezTo>
                    <a:pt x="7" y="14"/>
                    <a:pt x="6" y="14"/>
                    <a:pt x="5" y="14"/>
                  </a:cubicBezTo>
                  <a:cubicBezTo>
                    <a:pt x="4" y="14"/>
                    <a:pt x="4" y="14"/>
                    <a:pt x="3" y="13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4" y="2"/>
                    <a:pt x="4" y="1"/>
                    <a:pt x="5" y="1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8" y="5"/>
                    <a:pt x="8" y="8"/>
                  </a:cubicBezTo>
                  <a:cubicBezTo>
                    <a:pt x="8" y="10"/>
                    <a:pt x="8" y="12"/>
                    <a:pt x="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62">
              <a:extLst>
                <a:ext uri="{FF2B5EF4-FFF2-40B4-BE49-F238E27FC236}">
                  <a16:creationId xmlns:a16="http://schemas.microsoft.com/office/drawing/2014/main" id="{09430999-77B4-42D6-9DAB-C77590588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3717" y="3228367"/>
              <a:ext cx="15898" cy="47694"/>
            </a:xfrm>
            <a:custGeom>
              <a:avLst/>
              <a:gdLst>
                <a:gd name="T0" fmla="*/ 5 w 5"/>
                <a:gd name="T1" fmla="*/ 15 h 15"/>
                <a:gd name="T2" fmla="*/ 5 w 5"/>
                <a:gd name="T3" fmla="*/ 0 h 15"/>
                <a:gd name="T4" fmla="*/ 4 w 5"/>
                <a:gd name="T5" fmla="*/ 0 h 15"/>
                <a:gd name="T6" fmla="*/ 2 w 5"/>
                <a:gd name="T7" fmla="*/ 2 h 15"/>
                <a:gd name="T8" fmla="*/ 0 w 5"/>
                <a:gd name="T9" fmla="*/ 4 h 15"/>
                <a:gd name="T10" fmla="*/ 0 w 5"/>
                <a:gd name="T11" fmla="*/ 6 h 15"/>
                <a:gd name="T12" fmla="*/ 1 w 5"/>
                <a:gd name="T13" fmla="*/ 5 h 15"/>
                <a:gd name="T14" fmla="*/ 3 w 5"/>
                <a:gd name="T15" fmla="*/ 3 h 15"/>
                <a:gd name="T16" fmla="*/ 3 w 5"/>
                <a:gd name="T17" fmla="*/ 15 h 15"/>
                <a:gd name="T18" fmla="*/ 5 w 5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5">
                  <a:moveTo>
                    <a:pt x="5" y="15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3" y="1"/>
                    <a:pt x="2" y="2"/>
                  </a:cubicBezTo>
                  <a:cubicBezTo>
                    <a:pt x="1" y="3"/>
                    <a:pt x="1" y="3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15"/>
                    <a:pt x="3" y="15"/>
                    <a:pt x="3" y="15"/>
                  </a:cubicBezTo>
                  <a:lnTo>
                    <a:pt x="5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63">
              <a:extLst>
                <a:ext uri="{FF2B5EF4-FFF2-40B4-BE49-F238E27FC236}">
                  <a16:creationId xmlns:a16="http://schemas.microsoft.com/office/drawing/2014/main" id="{B32B54E7-C4DA-40F8-977C-90EDE9296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5513" y="3228367"/>
              <a:ext cx="15898" cy="47694"/>
            </a:xfrm>
            <a:custGeom>
              <a:avLst/>
              <a:gdLst>
                <a:gd name="T0" fmla="*/ 4 w 5"/>
                <a:gd name="T1" fmla="*/ 3 h 15"/>
                <a:gd name="T2" fmla="*/ 4 w 5"/>
                <a:gd name="T3" fmla="*/ 15 h 15"/>
                <a:gd name="T4" fmla="*/ 5 w 5"/>
                <a:gd name="T5" fmla="*/ 15 h 15"/>
                <a:gd name="T6" fmla="*/ 5 w 5"/>
                <a:gd name="T7" fmla="*/ 0 h 15"/>
                <a:gd name="T8" fmla="*/ 4 w 5"/>
                <a:gd name="T9" fmla="*/ 0 h 15"/>
                <a:gd name="T10" fmla="*/ 3 w 5"/>
                <a:gd name="T11" fmla="*/ 2 h 15"/>
                <a:gd name="T12" fmla="*/ 0 w 5"/>
                <a:gd name="T13" fmla="*/ 4 h 15"/>
                <a:gd name="T14" fmla="*/ 0 w 5"/>
                <a:gd name="T15" fmla="*/ 6 h 15"/>
                <a:gd name="T16" fmla="*/ 2 w 5"/>
                <a:gd name="T17" fmla="*/ 5 h 15"/>
                <a:gd name="T18" fmla="*/ 4 w 5"/>
                <a:gd name="T1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5">
                  <a:moveTo>
                    <a:pt x="4" y="3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3" y="1"/>
                    <a:pt x="3" y="2"/>
                  </a:cubicBezTo>
                  <a:cubicBezTo>
                    <a:pt x="2" y="3"/>
                    <a:pt x="1" y="3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3" y="4"/>
                    <a:pt x="3" y="4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64">
              <a:extLst>
                <a:ext uri="{FF2B5EF4-FFF2-40B4-BE49-F238E27FC236}">
                  <a16:creationId xmlns:a16="http://schemas.microsoft.com/office/drawing/2014/main" id="{8D4DEEF0-7248-482F-BF13-B35D50B5CC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5984" y="3228368"/>
              <a:ext cx="31796" cy="50343"/>
            </a:xfrm>
            <a:custGeom>
              <a:avLst/>
              <a:gdLst>
                <a:gd name="T0" fmla="*/ 9 w 10"/>
                <a:gd name="T1" fmla="*/ 2 h 16"/>
                <a:gd name="T2" fmla="*/ 7 w 10"/>
                <a:gd name="T3" fmla="*/ 0 h 16"/>
                <a:gd name="T4" fmla="*/ 5 w 10"/>
                <a:gd name="T5" fmla="*/ 0 h 16"/>
                <a:gd name="T6" fmla="*/ 2 w 10"/>
                <a:gd name="T7" fmla="*/ 1 h 16"/>
                <a:gd name="T8" fmla="*/ 1 w 10"/>
                <a:gd name="T9" fmla="*/ 3 h 16"/>
                <a:gd name="T10" fmla="*/ 0 w 10"/>
                <a:gd name="T11" fmla="*/ 8 h 16"/>
                <a:gd name="T12" fmla="*/ 2 w 10"/>
                <a:gd name="T13" fmla="*/ 14 h 16"/>
                <a:gd name="T14" fmla="*/ 5 w 10"/>
                <a:gd name="T15" fmla="*/ 16 h 16"/>
                <a:gd name="T16" fmla="*/ 8 w 10"/>
                <a:gd name="T17" fmla="*/ 15 h 16"/>
                <a:gd name="T18" fmla="*/ 10 w 10"/>
                <a:gd name="T19" fmla="*/ 12 h 16"/>
                <a:gd name="T20" fmla="*/ 10 w 10"/>
                <a:gd name="T21" fmla="*/ 8 h 16"/>
                <a:gd name="T22" fmla="*/ 10 w 10"/>
                <a:gd name="T23" fmla="*/ 4 h 16"/>
                <a:gd name="T24" fmla="*/ 9 w 10"/>
                <a:gd name="T25" fmla="*/ 2 h 16"/>
                <a:gd name="T26" fmla="*/ 7 w 10"/>
                <a:gd name="T27" fmla="*/ 13 h 16"/>
                <a:gd name="T28" fmla="*/ 5 w 10"/>
                <a:gd name="T29" fmla="*/ 14 h 16"/>
                <a:gd name="T30" fmla="*/ 3 w 10"/>
                <a:gd name="T31" fmla="*/ 13 h 16"/>
                <a:gd name="T32" fmla="*/ 2 w 10"/>
                <a:gd name="T33" fmla="*/ 8 h 16"/>
                <a:gd name="T34" fmla="*/ 3 w 10"/>
                <a:gd name="T35" fmla="*/ 3 h 16"/>
                <a:gd name="T36" fmla="*/ 5 w 10"/>
                <a:gd name="T37" fmla="*/ 1 h 16"/>
                <a:gd name="T38" fmla="*/ 7 w 10"/>
                <a:gd name="T39" fmla="*/ 3 h 16"/>
                <a:gd name="T40" fmla="*/ 8 w 10"/>
                <a:gd name="T41" fmla="*/ 8 h 16"/>
                <a:gd name="T42" fmla="*/ 7 w 10"/>
                <a:gd name="T4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6">
                  <a:moveTo>
                    <a:pt x="9" y="2"/>
                  </a:moveTo>
                  <a:cubicBezTo>
                    <a:pt x="9" y="1"/>
                    <a:pt x="8" y="1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0" y="11"/>
                    <a:pt x="1" y="13"/>
                    <a:pt x="2" y="14"/>
                  </a:cubicBezTo>
                  <a:cubicBezTo>
                    <a:pt x="3" y="15"/>
                    <a:pt x="4" y="16"/>
                    <a:pt x="5" y="16"/>
                  </a:cubicBezTo>
                  <a:cubicBezTo>
                    <a:pt x="6" y="16"/>
                    <a:pt x="7" y="15"/>
                    <a:pt x="8" y="15"/>
                  </a:cubicBezTo>
                  <a:cubicBezTo>
                    <a:pt x="9" y="14"/>
                    <a:pt x="9" y="13"/>
                    <a:pt x="10" y="12"/>
                  </a:cubicBezTo>
                  <a:cubicBezTo>
                    <a:pt x="10" y="11"/>
                    <a:pt x="10" y="10"/>
                    <a:pt x="10" y="8"/>
                  </a:cubicBezTo>
                  <a:cubicBezTo>
                    <a:pt x="10" y="6"/>
                    <a:pt x="10" y="5"/>
                    <a:pt x="10" y="4"/>
                  </a:cubicBezTo>
                  <a:cubicBezTo>
                    <a:pt x="10" y="3"/>
                    <a:pt x="9" y="2"/>
                    <a:pt x="9" y="2"/>
                  </a:cubicBezTo>
                  <a:close/>
                  <a:moveTo>
                    <a:pt x="7" y="13"/>
                  </a:moveTo>
                  <a:cubicBezTo>
                    <a:pt x="7" y="14"/>
                    <a:pt x="6" y="14"/>
                    <a:pt x="5" y="14"/>
                  </a:cubicBezTo>
                  <a:cubicBezTo>
                    <a:pt x="4" y="14"/>
                    <a:pt x="4" y="14"/>
                    <a:pt x="3" y="13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4" y="2"/>
                    <a:pt x="4" y="1"/>
                    <a:pt x="5" y="1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8" y="5"/>
                    <a:pt x="8" y="8"/>
                  </a:cubicBezTo>
                  <a:cubicBezTo>
                    <a:pt x="8" y="10"/>
                    <a:pt x="8" y="12"/>
                    <a:pt x="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65">
              <a:extLst>
                <a:ext uri="{FF2B5EF4-FFF2-40B4-BE49-F238E27FC236}">
                  <a16:creationId xmlns:a16="http://schemas.microsoft.com/office/drawing/2014/main" id="{5343BEA7-0B4F-40F0-8543-D678DA2A8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1028" y="3228367"/>
              <a:ext cx="14574" cy="47694"/>
            </a:xfrm>
            <a:custGeom>
              <a:avLst/>
              <a:gdLst>
                <a:gd name="T0" fmla="*/ 3 w 5"/>
                <a:gd name="T1" fmla="*/ 3 h 15"/>
                <a:gd name="T2" fmla="*/ 3 w 5"/>
                <a:gd name="T3" fmla="*/ 15 h 15"/>
                <a:gd name="T4" fmla="*/ 5 w 5"/>
                <a:gd name="T5" fmla="*/ 15 h 15"/>
                <a:gd name="T6" fmla="*/ 5 w 5"/>
                <a:gd name="T7" fmla="*/ 0 h 15"/>
                <a:gd name="T8" fmla="*/ 4 w 5"/>
                <a:gd name="T9" fmla="*/ 0 h 15"/>
                <a:gd name="T10" fmla="*/ 2 w 5"/>
                <a:gd name="T11" fmla="*/ 2 h 15"/>
                <a:gd name="T12" fmla="*/ 0 w 5"/>
                <a:gd name="T13" fmla="*/ 4 h 15"/>
                <a:gd name="T14" fmla="*/ 0 w 5"/>
                <a:gd name="T15" fmla="*/ 6 h 15"/>
                <a:gd name="T16" fmla="*/ 2 w 5"/>
                <a:gd name="T17" fmla="*/ 5 h 15"/>
                <a:gd name="T18" fmla="*/ 3 w 5"/>
                <a:gd name="T1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5">
                  <a:moveTo>
                    <a:pt x="3" y="3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3" y="1"/>
                    <a:pt x="2" y="2"/>
                  </a:cubicBezTo>
                  <a:cubicBezTo>
                    <a:pt x="2" y="3"/>
                    <a:pt x="1" y="3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4"/>
                    <a:pt x="3" y="4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66">
              <a:extLst>
                <a:ext uri="{FF2B5EF4-FFF2-40B4-BE49-F238E27FC236}">
                  <a16:creationId xmlns:a16="http://schemas.microsoft.com/office/drawing/2014/main" id="{C095B7D4-86CD-471C-B723-C26F5C4BA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1499" y="3228367"/>
              <a:ext cx="15898" cy="47694"/>
            </a:xfrm>
            <a:custGeom>
              <a:avLst/>
              <a:gdLst>
                <a:gd name="T0" fmla="*/ 4 w 5"/>
                <a:gd name="T1" fmla="*/ 3 h 15"/>
                <a:gd name="T2" fmla="*/ 4 w 5"/>
                <a:gd name="T3" fmla="*/ 15 h 15"/>
                <a:gd name="T4" fmla="*/ 5 w 5"/>
                <a:gd name="T5" fmla="*/ 15 h 15"/>
                <a:gd name="T6" fmla="*/ 5 w 5"/>
                <a:gd name="T7" fmla="*/ 0 h 15"/>
                <a:gd name="T8" fmla="*/ 4 w 5"/>
                <a:gd name="T9" fmla="*/ 0 h 15"/>
                <a:gd name="T10" fmla="*/ 3 w 5"/>
                <a:gd name="T11" fmla="*/ 2 h 15"/>
                <a:gd name="T12" fmla="*/ 0 w 5"/>
                <a:gd name="T13" fmla="*/ 4 h 15"/>
                <a:gd name="T14" fmla="*/ 0 w 5"/>
                <a:gd name="T15" fmla="*/ 6 h 15"/>
                <a:gd name="T16" fmla="*/ 2 w 5"/>
                <a:gd name="T17" fmla="*/ 5 h 15"/>
                <a:gd name="T18" fmla="*/ 4 w 5"/>
                <a:gd name="T1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5">
                  <a:moveTo>
                    <a:pt x="4" y="3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3" y="1"/>
                    <a:pt x="3" y="2"/>
                  </a:cubicBezTo>
                  <a:cubicBezTo>
                    <a:pt x="2" y="3"/>
                    <a:pt x="1" y="3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3" y="4"/>
                    <a:pt x="3" y="4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67">
              <a:extLst>
                <a:ext uri="{FF2B5EF4-FFF2-40B4-BE49-F238E27FC236}">
                  <a16:creationId xmlns:a16="http://schemas.microsoft.com/office/drawing/2014/main" id="{A7CEBDBE-7F25-43E7-9692-C9BEFB98C8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3295" y="3228368"/>
              <a:ext cx="31796" cy="50343"/>
            </a:xfrm>
            <a:custGeom>
              <a:avLst/>
              <a:gdLst>
                <a:gd name="T0" fmla="*/ 9 w 10"/>
                <a:gd name="T1" fmla="*/ 2 h 16"/>
                <a:gd name="T2" fmla="*/ 7 w 10"/>
                <a:gd name="T3" fmla="*/ 0 h 16"/>
                <a:gd name="T4" fmla="*/ 5 w 10"/>
                <a:gd name="T5" fmla="*/ 0 h 16"/>
                <a:gd name="T6" fmla="*/ 2 w 10"/>
                <a:gd name="T7" fmla="*/ 1 h 16"/>
                <a:gd name="T8" fmla="*/ 1 w 10"/>
                <a:gd name="T9" fmla="*/ 3 h 16"/>
                <a:gd name="T10" fmla="*/ 0 w 10"/>
                <a:gd name="T11" fmla="*/ 8 h 16"/>
                <a:gd name="T12" fmla="*/ 2 w 10"/>
                <a:gd name="T13" fmla="*/ 14 h 16"/>
                <a:gd name="T14" fmla="*/ 5 w 10"/>
                <a:gd name="T15" fmla="*/ 16 h 16"/>
                <a:gd name="T16" fmla="*/ 8 w 10"/>
                <a:gd name="T17" fmla="*/ 15 h 16"/>
                <a:gd name="T18" fmla="*/ 10 w 10"/>
                <a:gd name="T19" fmla="*/ 12 h 16"/>
                <a:gd name="T20" fmla="*/ 10 w 10"/>
                <a:gd name="T21" fmla="*/ 8 h 16"/>
                <a:gd name="T22" fmla="*/ 10 w 10"/>
                <a:gd name="T23" fmla="*/ 4 h 16"/>
                <a:gd name="T24" fmla="*/ 9 w 10"/>
                <a:gd name="T25" fmla="*/ 2 h 16"/>
                <a:gd name="T26" fmla="*/ 7 w 10"/>
                <a:gd name="T27" fmla="*/ 13 h 16"/>
                <a:gd name="T28" fmla="*/ 5 w 10"/>
                <a:gd name="T29" fmla="*/ 14 h 16"/>
                <a:gd name="T30" fmla="*/ 3 w 10"/>
                <a:gd name="T31" fmla="*/ 13 h 16"/>
                <a:gd name="T32" fmla="*/ 2 w 10"/>
                <a:gd name="T33" fmla="*/ 8 h 16"/>
                <a:gd name="T34" fmla="*/ 3 w 10"/>
                <a:gd name="T35" fmla="*/ 3 h 16"/>
                <a:gd name="T36" fmla="*/ 5 w 10"/>
                <a:gd name="T37" fmla="*/ 1 h 16"/>
                <a:gd name="T38" fmla="*/ 7 w 10"/>
                <a:gd name="T39" fmla="*/ 3 h 16"/>
                <a:gd name="T40" fmla="*/ 8 w 10"/>
                <a:gd name="T41" fmla="*/ 8 h 16"/>
                <a:gd name="T42" fmla="*/ 7 w 10"/>
                <a:gd name="T4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6">
                  <a:moveTo>
                    <a:pt x="9" y="2"/>
                  </a:moveTo>
                  <a:cubicBezTo>
                    <a:pt x="9" y="1"/>
                    <a:pt x="8" y="1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0" y="11"/>
                    <a:pt x="1" y="13"/>
                    <a:pt x="2" y="14"/>
                  </a:cubicBezTo>
                  <a:cubicBezTo>
                    <a:pt x="3" y="15"/>
                    <a:pt x="4" y="16"/>
                    <a:pt x="5" y="16"/>
                  </a:cubicBezTo>
                  <a:cubicBezTo>
                    <a:pt x="6" y="16"/>
                    <a:pt x="7" y="15"/>
                    <a:pt x="8" y="15"/>
                  </a:cubicBezTo>
                  <a:cubicBezTo>
                    <a:pt x="9" y="14"/>
                    <a:pt x="9" y="13"/>
                    <a:pt x="10" y="12"/>
                  </a:cubicBezTo>
                  <a:cubicBezTo>
                    <a:pt x="10" y="11"/>
                    <a:pt x="10" y="10"/>
                    <a:pt x="10" y="8"/>
                  </a:cubicBezTo>
                  <a:cubicBezTo>
                    <a:pt x="10" y="6"/>
                    <a:pt x="10" y="5"/>
                    <a:pt x="10" y="4"/>
                  </a:cubicBezTo>
                  <a:cubicBezTo>
                    <a:pt x="10" y="3"/>
                    <a:pt x="9" y="2"/>
                    <a:pt x="9" y="2"/>
                  </a:cubicBezTo>
                  <a:close/>
                  <a:moveTo>
                    <a:pt x="7" y="13"/>
                  </a:moveTo>
                  <a:cubicBezTo>
                    <a:pt x="7" y="14"/>
                    <a:pt x="6" y="14"/>
                    <a:pt x="5" y="14"/>
                  </a:cubicBezTo>
                  <a:cubicBezTo>
                    <a:pt x="4" y="14"/>
                    <a:pt x="4" y="14"/>
                    <a:pt x="3" y="13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5"/>
                    <a:pt x="3" y="4"/>
                    <a:pt x="3" y="3"/>
                  </a:cubicBezTo>
                  <a:cubicBezTo>
                    <a:pt x="4" y="2"/>
                    <a:pt x="4" y="1"/>
                    <a:pt x="5" y="1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8" y="5"/>
                    <a:pt x="8" y="8"/>
                  </a:cubicBezTo>
                  <a:cubicBezTo>
                    <a:pt x="8" y="10"/>
                    <a:pt x="8" y="12"/>
                    <a:pt x="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68">
              <a:extLst>
                <a:ext uri="{FF2B5EF4-FFF2-40B4-BE49-F238E27FC236}">
                  <a16:creationId xmlns:a16="http://schemas.microsoft.com/office/drawing/2014/main" id="{CA703418-2150-40F1-A39E-52178D0E6B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0390" y="3228368"/>
              <a:ext cx="31796" cy="50343"/>
            </a:xfrm>
            <a:custGeom>
              <a:avLst/>
              <a:gdLst>
                <a:gd name="T0" fmla="*/ 9 w 10"/>
                <a:gd name="T1" fmla="*/ 2 h 16"/>
                <a:gd name="T2" fmla="*/ 7 w 10"/>
                <a:gd name="T3" fmla="*/ 0 h 16"/>
                <a:gd name="T4" fmla="*/ 5 w 10"/>
                <a:gd name="T5" fmla="*/ 0 h 16"/>
                <a:gd name="T6" fmla="*/ 2 w 10"/>
                <a:gd name="T7" fmla="*/ 1 h 16"/>
                <a:gd name="T8" fmla="*/ 1 w 10"/>
                <a:gd name="T9" fmla="*/ 3 h 16"/>
                <a:gd name="T10" fmla="*/ 0 w 10"/>
                <a:gd name="T11" fmla="*/ 8 h 16"/>
                <a:gd name="T12" fmla="*/ 2 w 10"/>
                <a:gd name="T13" fmla="*/ 14 h 16"/>
                <a:gd name="T14" fmla="*/ 5 w 10"/>
                <a:gd name="T15" fmla="*/ 16 h 16"/>
                <a:gd name="T16" fmla="*/ 8 w 10"/>
                <a:gd name="T17" fmla="*/ 15 h 16"/>
                <a:gd name="T18" fmla="*/ 10 w 10"/>
                <a:gd name="T19" fmla="*/ 12 h 16"/>
                <a:gd name="T20" fmla="*/ 10 w 10"/>
                <a:gd name="T21" fmla="*/ 8 h 16"/>
                <a:gd name="T22" fmla="*/ 10 w 10"/>
                <a:gd name="T23" fmla="*/ 4 h 16"/>
                <a:gd name="T24" fmla="*/ 9 w 10"/>
                <a:gd name="T25" fmla="*/ 2 h 16"/>
                <a:gd name="T26" fmla="*/ 7 w 10"/>
                <a:gd name="T27" fmla="*/ 13 h 16"/>
                <a:gd name="T28" fmla="*/ 5 w 10"/>
                <a:gd name="T29" fmla="*/ 14 h 16"/>
                <a:gd name="T30" fmla="*/ 3 w 10"/>
                <a:gd name="T31" fmla="*/ 13 h 16"/>
                <a:gd name="T32" fmla="*/ 2 w 10"/>
                <a:gd name="T33" fmla="*/ 8 h 16"/>
                <a:gd name="T34" fmla="*/ 3 w 10"/>
                <a:gd name="T35" fmla="*/ 3 h 16"/>
                <a:gd name="T36" fmla="*/ 5 w 10"/>
                <a:gd name="T37" fmla="*/ 1 h 16"/>
                <a:gd name="T38" fmla="*/ 7 w 10"/>
                <a:gd name="T39" fmla="*/ 3 h 16"/>
                <a:gd name="T40" fmla="*/ 8 w 10"/>
                <a:gd name="T41" fmla="*/ 8 h 16"/>
                <a:gd name="T42" fmla="*/ 7 w 10"/>
                <a:gd name="T4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6">
                  <a:moveTo>
                    <a:pt x="9" y="2"/>
                  </a:moveTo>
                  <a:cubicBezTo>
                    <a:pt x="8" y="1"/>
                    <a:pt x="8" y="1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0" y="11"/>
                    <a:pt x="1" y="13"/>
                    <a:pt x="2" y="14"/>
                  </a:cubicBezTo>
                  <a:cubicBezTo>
                    <a:pt x="2" y="15"/>
                    <a:pt x="4" y="16"/>
                    <a:pt x="5" y="16"/>
                  </a:cubicBezTo>
                  <a:cubicBezTo>
                    <a:pt x="6" y="16"/>
                    <a:pt x="7" y="15"/>
                    <a:pt x="8" y="15"/>
                  </a:cubicBezTo>
                  <a:cubicBezTo>
                    <a:pt x="9" y="14"/>
                    <a:pt x="9" y="13"/>
                    <a:pt x="10" y="12"/>
                  </a:cubicBezTo>
                  <a:cubicBezTo>
                    <a:pt x="10" y="11"/>
                    <a:pt x="10" y="10"/>
                    <a:pt x="10" y="8"/>
                  </a:cubicBezTo>
                  <a:cubicBezTo>
                    <a:pt x="10" y="6"/>
                    <a:pt x="10" y="5"/>
                    <a:pt x="10" y="4"/>
                  </a:cubicBezTo>
                  <a:cubicBezTo>
                    <a:pt x="10" y="3"/>
                    <a:pt x="9" y="2"/>
                    <a:pt x="9" y="2"/>
                  </a:cubicBezTo>
                  <a:close/>
                  <a:moveTo>
                    <a:pt x="7" y="13"/>
                  </a:moveTo>
                  <a:cubicBezTo>
                    <a:pt x="7" y="14"/>
                    <a:pt x="6" y="14"/>
                    <a:pt x="5" y="14"/>
                  </a:cubicBezTo>
                  <a:cubicBezTo>
                    <a:pt x="4" y="14"/>
                    <a:pt x="4" y="14"/>
                    <a:pt x="3" y="13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4" y="2"/>
                    <a:pt x="4" y="1"/>
                    <a:pt x="5" y="1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8" y="5"/>
                    <a:pt x="8" y="8"/>
                  </a:cubicBezTo>
                  <a:cubicBezTo>
                    <a:pt x="8" y="10"/>
                    <a:pt x="8" y="12"/>
                    <a:pt x="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69">
              <a:extLst>
                <a:ext uri="{FF2B5EF4-FFF2-40B4-BE49-F238E27FC236}">
                  <a16:creationId xmlns:a16="http://schemas.microsoft.com/office/drawing/2014/main" id="{EBA53785-A1EB-4D85-B6DF-0EC1C03F3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622" y="3285336"/>
              <a:ext cx="14574" cy="50343"/>
            </a:xfrm>
            <a:custGeom>
              <a:avLst/>
              <a:gdLst>
                <a:gd name="T0" fmla="*/ 2 w 5"/>
                <a:gd name="T1" fmla="*/ 2 h 16"/>
                <a:gd name="T2" fmla="*/ 0 w 5"/>
                <a:gd name="T3" fmla="*/ 4 h 16"/>
                <a:gd name="T4" fmla="*/ 0 w 5"/>
                <a:gd name="T5" fmla="*/ 6 h 16"/>
                <a:gd name="T6" fmla="*/ 2 w 5"/>
                <a:gd name="T7" fmla="*/ 5 h 16"/>
                <a:gd name="T8" fmla="*/ 3 w 5"/>
                <a:gd name="T9" fmla="*/ 4 h 16"/>
                <a:gd name="T10" fmla="*/ 3 w 5"/>
                <a:gd name="T11" fmla="*/ 16 h 16"/>
                <a:gd name="T12" fmla="*/ 5 w 5"/>
                <a:gd name="T13" fmla="*/ 16 h 16"/>
                <a:gd name="T14" fmla="*/ 5 w 5"/>
                <a:gd name="T15" fmla="*/ 0 h 16"/>
                <a:gd name="T16" fmla="*/ 4 w 5"/>
                <a:gd name="T17" fmla="*/ 0 h 16"/>
                <a:gd name="T18" fmla="*/ 2 w 5"/>
                <a:gd name="T1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6">
                  <a:moveTo>
                    <a:pt x="2" y="2"/>
                  </a:moveTo>
                  <a:cubicBezTo>
                    <a:pt x="2" y="3"/>
                    <a:pt x="1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5"/>
                    <a:pt x="2" y="5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3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70">
              <a:extLst>
                <a:ext uri="{FF2B5EF4-FFF2-40B4-BE49-F238E27FC236}">
                  <a16:creationId xmlns:a16="http://schemas.microsoft.com/office/drawing/2014/main" id="{FC12BDE7-C9C1-4831-A2CD-D66D2DBA74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47093" y="3285336"/>
              <a:ext cx="31796" cy="50343"/>
            </a:xfrm>
            <a:custGeom>
              <a:avLst/>
              <a:gdLst>
                <a:gd name="T0" fmla="*/ 9 w 10"/>
                <a:gd name="T1" fmla="*/ 2 h 16"/>
                <a:gd name="T2" fmla="*/ 7 w 10"/>
                <a:gd name="T3" fmla="*/ 1 h 16"/>
                <a:gd name="T4" fmla="*/ 5 w 10"/>
                <a:gd name="T5" fmla="*/ 0 h 16"/>
                <a:gd name="T6" fmla="*/ 2 w 10"/>
                <a:gd name="T7" fmla="*/ 1 h 16"/>
                <a:gd name="T8" fmla="*/ 1 w 10"/>
                <a:gd name="T9" fmla="*/ 4 h 16"/>
                <a:gd name="T10" fmla="*/ 0 w 10"/>
                <a:gd name="T11" fmla="*/ 8 h 16"/>
                <a:gd name="T12" fmla="*/ 2 w 10"/>
                <a:gd name="T13" fmla="*/ 14 h 16"/>
                <a:gd name="T14" fmla="*/ 5 w 10"/>
                <a:gd name="T15" fmla="*/ 16 h 16"/>
                <a:gd name="T16" fmla="*/ 8 w 10"/>
                <a:gd name="T17" fmla="*/ 15 h 16"/>
                <a:gd name="T18" fmla="*/ 9 w 10"/>
                <a:gd name="T19" fmla="*/ 12 h 16"/>
                <a:gd name="T20" fmla="*/ 10 w 10"/>
                <a:gd name="T21" fmla="*/ 8 h 16"/>
                <a:gd name="T22" fmla="*/ 10 w 10"/>
                <a:gd name="T23" fmla="*/ 4 h 16"/>
                <a:gd name="T24" fmla="*/ 9 w 10"/>
                <a:gd name="T25" fmla="*/ 2 h 16"/>
                <a:gd name="T26" fmla="*/ 7 w 10"/>
                <a:gd name="T27" fmla="*/ 13 h 16"/>
                <a:gd name="T28" fmla="*/ 5 w 10"/>
                <a:gd name="T29" fmla="*/ 14 h 16"/>
                <a:gd name="T30" fmla="*/ 3 w 10"/>
                <a:gd name="T31" fmla="*/ 13 h 16"/>
                <a:gd name="T32" fmla="*/ 2 w 10"/>
                <a:gd name="T33" fmla="*/ 8 h 16"/>
                <a:gd name="T34" fmla="*/ 3 w 10"/>
                <a:gd name="T35" fmla="*/ 3 h 16"/>
                <a:gd name="T36" fmla="*/ 5 w 10"/>
                <a:gd name="T37" fmla="*/ 2 h 16"/>
                <a:gd name="T38" fmla="*/ 7 w 10"/>
                <a:gd name="T39" fmla="*/ 3 h 16"/>
                <a:gd name="T40" fmla="*/ 8 w 10"/>
                <a:gd name="T41" fmla="*/ 8 h 16"/>
                <a:gd name="T42" fmla="*/ 7 w 10"/>
                <a:gd name="T4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6">
                  <a:moveTo>
                    <a:pt x="9" y="2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2"/>
                    <a:pt x="1" y="3"/>
                    <a:pt x="1" y="4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0" y="11"/>
                    <a:pt x="1" y="13"/>
                    <a:pt x="2" y="14"/>
                  </a:cubicBezTo>
                  <a:cubicBezTo>
                    <a:pt x="2" y="15"/>
                    <a:pt x="4" y="16"/>
                    <a:pt x="5" y="16"/>
                  </a:cubicBezTo>
                  <a:cubicBezTo>
                    <a:pt x="6" y="16"/>
                    <a:pt x="7" y="16"/>
                    <a:pt x="8" y="15"/>
                  </a:cubicBezTo>
                  <a:cubicBezTo>
                    <a:pt x="9" y="14"/>
                    <a:pt x="9" y="13"/>
                    <a:pt x="9" y="12"/>
                  </a:cubicBezTo>
                  <a:cubicBezTo>
                    <a:pt x="10" y="11"/>
                    <a:pt x="10" y="10"/>
                    <a:pt x="10" y="8"/>
                  </a:cubicBezTo>
                  <a:cubicBezTo>
                    <a:pt x="10" y="7"/>
                    <a:pt x="10" y="5"/>
                    <a:pt x="10" y="4"/>
                  </a:cubicBezTo>
                  <a:cubicBezTo>
                    <a:pt x="9" y="4"/>
                    <a:pt x="9" y="3"/>
                    <a:pt x="9" y="2"/>
                  </a:cubicBezTo>
                  <a:close/>
                  <a:moveTo>
                    <a:pt x="7" y="13"/>
                  </a:moveTo>
                  <a:cubicBezTo>
                    <a:pt x="7" y="14"/>
                    <a:pt x="6" y="14"/>
                    <a:pt x="5" y="14"/>
                  </a:cubicBezTo>
                  <a:cubicBezTo>
                    <a:pt x="4" y="14"/>
                    <a:pt x="3" y="14"/>
                    <a:pt x="3" y="13"/>
                  </a:cubicBezTo>
                  <a:cubicBezTo>
                    <a:pt x="2" y="12"/>
                    <a:pt x="2" y="11"/>
                    <a:pt x="2" y="8"/>
                  </a:cubicBezTo>
                  <a:cubicBezTo>
                    <a:pt x="2" y="6"/>
                    <a:pt x="2" y="4"/>
                    <a:pt x="3" y="3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6" y="2"/>
                    <a:pt x="7" y="2"/>
                    <a:pt x="7" y="3"/>
                  </a:cubicBezTo>
                  <a:cubicBezTo>
                    <a:pt x="8" y="4"/>
                    <a:pt x="8" y="6"/>
                    <a:pt x="8" y="8"/>
                  </a:cubicBezTo>
                  <a:cubicBezTo>
                    <a:pt x="8" y="11"/>
                    <a:pt x="8" y="12"/>
                    <a:pt x="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71">
              <a:extLst>
                <a:ext uri="{FF2B5EF4-FFF2-40B4-BE49-F238E27FC236}">
                  <a16:creationId xmlns:a16="http://schemas.microsoft.com/office/drawing/2014/main" id="{065CA3E0-4701-4649-89BC-28FE4A8BE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8162" y="3285336"/>
              <a:ext cx="18548" cy="50343"/>
            </a:xfrm>
            <a:custGeom>
              <a:avLst/>
              <a:gdLst>
                <a:gd name="T0" fmla="*/ 3 w 6"/>
                <a:gd name="T1" fmla="*/ 2 h 16"/>
                <a:gd name="T2" fmla="*/ 0 w 6"/>
                <a:gd name="T3" fmla="*/ 4 h 16"/>
                <a:gd name="T4" fmla="*/ 0 w 6"/>
                <a:gd name="T5" fmla="*/ 6 h 16"/>
                <a:gd name="T6" fmla="*/ 2 w 6"/>
                <a:gd name="T7" fmla="*/ 5 h 16"/>
                <a:gd name="T8" fmla="*/ 4 w 6"/>
                <a:gd name="T9" fmla="*/ 4 h 16"/>
                <a:gd name="T10" fmla="*/ 4 w 6"/>
                <a:gd name="T11" fmla="*/ 16 h 16"/>
                <a:gd name="T12" fmla="*/ 6 w 6"/>
                <a:gd name="T13" fmla="*/ 16 h 16"/>
                <a:gd name="T14" fmla="*/ 6 w 6"/>
                <a:gd name="T15" fmla="*/ 0 h 16"/>
                <a:gd name="T16" fmla="*/ 5 w 6"/>
                <a:gd name="T17" fmla="*/ 0 h 16"/>
                <a:gd name="T18" fmla="*/ 3 w 6"/>
                <a:gd name="T1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6">
                  <a:moveTo>
                    <a:pt x="3" y="2"/>
                  </a:moveTo>
                  <a:cubicBezTo>
                    <a:pt x="2" y="3"/>
                    <a:pt x="1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2" y="5"/>
                    <a:pt x="2" y="5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72">
              <a:extLst>
                <a:ext uri="{FF2B5EF4-FFF2-40B4-BE49-F238E27FC236}">
                  <a16:creationId xmlns:a16="http://schemas.microsoft.com/office/drawing/2014/main" id="{72BD4A16-B44E-4AE4-9843-EA6E6370F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2608" y="3285336"/>
              <a:ext cx="15898" cy="50343"/>
            </a:xfrm>
            <a:custGeom>
              <a:avLst/>
              <a:gdLst>
                <a:gd name="T0" fmla="*/ 2 w 5"/>
                <a:gd name="T1" fmla="*/ 2 h 16"/>
                <a:gd name="T2" fmla="*/ 0 w 5"/>
                <a:gd name="T3" fmla="*/ 4 h 16"/>
                <a:gd name="T4" fmla="*/ 0 w 5"/>
                <a:gd name="T5" fmla="*/ 6 h 16"/>
                <a:gd name="T6" fmla="*/ 2 w 5"/>
                <a:gd name="T7" fmla="*/ 5 h 16"/>
                <a:gd name="T8" fmla="*/ 3 w 5"/>
                <a:gd name="T9" fmla="*/ 4 h 16"/>
                <a:gd name="T10" fmla="*/ 3 w 5"/>
                <a:gd name="T11" fmla="*/ 16 h 16"/>
                <a:gd name="T12" fmla="*/ 5 w 5"/>
                <a:gd name="T13" fmla="*/ 16 h 16"/>
                <a:gd name="T14" fmla="*/ 5 w 5"/>
                <a:gd name="T15" fmla="*/ 0 h 16"/>
                <a:gd name="T16" fmla="*/ 4 w 5"/>
                <a:gd name="T17" fmla="*/ 0 h 16"/>
                <a:gd name="T18" fmla="*/ 2 w 5"/>
                <a:gd name="T1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6">
                  <a:moveTo>
                    <a:pt x="2" y="2"/>
                  </a:moveTo>
                  <a:cubicBezTo>
                    <a:pt x="2" y="3"/>
                    <a:pt x="1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5"/>
                    <a:pt x="2" y="5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3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73">
              <a:extLst>
                <a:ext uri="{FF2B5EF4-FFF2-40B4-BE49-F238E27FC236}">
                  <a16:creationId xmlns:a16="http://schemas.microsoft.com/office/drawing/2014/main" id="{507A1A8D-26EE-4D69-8919-310C51DD73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4405" y="3285336"/>
              <a:ext cx="30471" cy="50343"/>
            </a:xfrm>
            <a:custGeom>
              <a:avLst/>
              <a:gdLst>
                <a:gd name="T0" fmla="*/ 9 w 10"/>
                <a:gd name="T1" fmla="*/ 2 h 16"/>
                <a:gd name="T2" fmla="*/ 7 w 10"/>
                <a:gd name="T3" fmla="*/ 1 h 16"/>
                <a:gd name="T4" fmla="*/ 5 w 10"/>
                <a:gd name="T5" fmla="*/ 0 h 16"/>
                <a:gd name="T6" fmla="*/ 2 w 10"/>
                <a:gd name="T7" fmla="*/ 1 h 16"/>
                <a:gd name="T8" fmla="*/ 1 w 10"/>
                <a:gd name="T9" fmla="*/ 4 h 16"/>
                <a:gd name="T10" fmla="*/ 0 w 10"/>
                <a:gd name="T11" fmla="*/ 8 h 16"/>
                <a:gd name="T12" fmla="*/ 2 w 10"/>
                <a:gd name="T13" fmla="*/ 14 h 16"/>
                <a:gd name="T14" fmla="*/ 5 w 10"/>
                <a:gd name="T15" fmla="*/ 16 h 16"/>
                <a:gd name="T16" fmla="*/ 8 w 10"/>
                <a:gd name="T17" fmla="*/ 15 h 16"/>
                <a:gd name="T18" fmla="*/ 10 w 10"/>
                <a:gd name="T19" fmla="*/ 12 h 16"/>
                <a:gd name="T20" fmla="*/ 10 w 10"/>
                <a:gd name="T21" fmla="*/ 8 h 16"/>
                <a:gd name="T22" fmla="*/ 10 w 10"/>
                <a:gd name="T23" fmla="*/ 4 h 16"/>
                <a:gd name="T24" fmla="*/ 9 w 10"/>
                <a:gd name="T25" fmla="*/ 2 h 16"/>
                <a:gd name="T26" fmla="*/ 7 w 10"/>
                <a:gd name="T27" fmla="*/ 13 h 16"/>
                <a:gd name="T28" fmla="*/ 5 w 10"/>
                <a:gd name="T29" fmla="*/ 14 h 16"/>
                <a:gd name="T30" fmla="*/ 3 w 10"/>
                <a:gd name="T31" fmla="*/ 13 h 16"/>
                <a:gd name="T32" fmla="*/ 2 w 10"/>
                <a:gd name="T33" fmla="*/ 8 h 16"/>
                <a:gd name="T34" fmla="*/ 3 w 10"/>
                <a:gd name="T35" fmla="*/ 3 h 16"/>
                <a:gd name="T36" fmla="*/ 5 w 10"/>
                <a:gd name="T37" fmla="*/ 2 h 16"/>
                <a:gd name="T38" fmla="*/ 7 w 10"/>
                <a:gd name="T39" fmla="*/ 3 h 16"/>
                <a:gd name="T40" fmla="*/ 8 w 10"/>
                <a:gd name="T41" fmla="*/ 8 h 16"/>
                <a:gd name="T42" fmla="*/ 7 w 10"/>
                <a:gd name="T4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6">
                  <a:moveTo>
                    <a:pt x="9" y="2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2"/>
                    <a:pt x="1" y="3"/>
                    <a:pt x="1" y="4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0" y="11"/>
                    <a:pt x="1" y="13"/>
                    <a:pt x="2" y="14"/>
                  </a:cubicBezTo>
                  <a:cubicBezTo>
                    <a:pt x="2" y="15"/>
                    <a:pt x="4" y="16"/>
                    <a:pt x="5" y="16"/>
                  </a:cubicBezTo>
                  <a:cubicBezTo>
                    <a:pt x="6" y="16"/>
                    <a:pt x="7" y="16"/>
                    <a:pt x="8" y="15"/>
                  </a:cubicBezTo>
                  <a:cubicBezTo>
                    <a:pt x="9" y="14"/>
                    <a:pt x="9" y="13"/>
                    <a:pt x="10" y="12"/>
                  </a:cubicBezTo>
                  <a:cubicBezTo>
                    <a:pt x="10" y="11"/>
                    <a:pt x="10" y="10"/>
                    <a:pt x="10" y="8"/>
                  </a:cubicBezTo>
                  <a:cubicBezTo>
                    <a:pt x="10" y="7"/>
                    <a:pt x="10" y="5"/>
                    <a:pt x="10" y="4"/>
                  </a:cubicBezTo>
                  <a:cubicBezTo>
                    <a:pt x="10" y="4"/>
                    <a:pt x="9" y="3"/>
                    <a:pt x="9" y="2"/>
                  </a:cubicBezTo>
                  <a:close/>
                  <a:moveTo>
                    <a:pt x="7" y="13"/>
                  </a:moveTo>
                  <a:cubicBezTo>
                    <a:pt x="7" y="14"/>
                    <a:pt x="6" y="14"/>
                    <a:pt x="5" y="14"/>
                  </a:cubicBezTo>
                  <a:cubicBezTo>
                    <a:pt x="4" y="14"/>
                    <a:pt x="4" y="14"/>
                    <a:pt x="3" y="13"/>
                  </a:cubicBezTo>
                  <a:cubicBezTo>
                    <a:pt x="2" y="12"/>
                    <a:pt x="2" y="11"/>
                    <a:pt x="2" y="8"/>
                  </a:cubicBezTo>
                  <a:cubicBezTo>
                    <a:pt x="2" y="6"/>
                    <a:pt x="2" y="4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6" y="2"/>
                    <a:pt x="7" y="2"/>
                    <a:pt x="7" y="3"/>
                  </a:cubicBezTo>
                  <a:cubicBezTo>
                    <a:pt x="8" y="4"/>
                    <a:pt x="8" y="6"/>
                    <a:pt x="8" y="8"/>
                  </a:cubicBezTo>
                  <a:cubicBezTo>
                    <a:pt x="8" y="11"/>
                    <a:pt x="8" y="12"/>
                    <a:pt x="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74">
              <a:extLst>
                <a:ext uri="{FF2B5EF4-FFF2-40B4-BE49-F238E27FC236}">
                  <a16:creationId xmlns:a16="http://schemas.microsoft.com/office/drawing/2014/main" id="{68F013ED-65EB-4CC1-8876-05FAE36FB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474" y="3285336"/>
              <a:ext cx="18548" cy="50343"/>
            </a:xfrm>
            <a:custGeom>
              <a:avLst/>
              <a:gdLst>
                <a:gd name="T0" fmla="*/ 3 w 6"/>
                <a:gd name="T1" fmla="*/ 2 h 16"/>
                <a:gd name="T2" fmla="*/ 0 w 6"/>
                <a:gd name="T3" fmla="*/ 4 h 16"/>
                <a:gd name="T4" fmla="*/ 0 w 6"/>
                <a:gd name="T5" fmla="*/ 6 h 16"/>
                <a:gd name="T6" fmla="*/ 2 w 6"/>
                <a:gd name="T7" fmla="*/ 5 h 16"/>
                <a:gd name="T8" fmla="*/ 4 w 6"/>
                <a:gd name="T9" fmla="*/ 4 h 16"/>
                <a:gd name="T10" fmla="*/ 4 w 6"/>
                <a:gd name="T11" fmla="*/ 16 h 16"/>
                <a:gd name="T12" fmla="*/ 6 w 6"/>
                <a:gd name="T13" fmla="*/ 16 h 16"/>
                <a:gd name="T14" fmla="*/ 6 w 6"/>
                <a:gd name="T15" fmla="*/ 0 h 16"/>
                <a:gd name="T16" fmla="*/ 5 w 6"/>
                <a:gd name="T17" fmla="*/ 0 h 16"/>
                <a:gd name="T18" fmla="*/ 3 w 6"/>
                <a:gd name="T1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6">
                  <a:moveTo>
                    <a:pt x="3" y="2"/>
                  </a:moveTo>
                  <a:cubicBezTo>
                    <a:pt x="2" y="3"/>
                    <a:pt x="1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2" y="5"/>
                    <a:pt x="2" y="5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4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75">
              <a:extLst>
                <a:ext uri="{FF2B5EF4-FFF2-40B4-BE49-F238E27FC236}">
                  <a16:creationId xmlns:a16="http://schemas.microsoft.com/office/drawing/2014/main" id="{34896076-CB83-4614-9B7B-15626A7D4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9919" y="3285336"/>
              <a:ext cx="14574" cy="50343"/>
            </a:xfrm>
            <a:custGeom>
              <a:avLst/>
              <a:gdLst>
                <a:gd name="T0" fmla="*/ 2 w 5"/>
                <a:gd name="T1" fmla="*/ 2 h 16"/>
                <a:gd name="T2" fmla="*/ 0 w 5"/>
                <a:gd name="T3" fmla="*/ 4 h 16"/>
                <a:gd name="T4" fmla="*/ 0 w 5"/>
                <a:gd name="T5" fmla="*/ 6 h 16"/>
                <a:gd name="T6" fmla="*/ 2 w 5"/>
                <a:gd name="T7" fmla="*/ 5 h 16"/>
                <a:gd name="T8" fmla="*/ 3 w 5"/>
                <a:gd name="T9" fmla="*/ 4 h 16"/>
                <a:gd name="T10" fmla="*/ 3 w 5"/>
                <a:gd name="T11" fmla="*/ 16 h 16"/>
                <a:gd name="T12" fmla="*/ 5 w 5"/>
                <a:gd name="T13" fmla="*/ 16 h 16"/>
                <a:gd name="T14" fmla="*/ 5 w 5"/>
                <a:gd name="T15" fmla="*/ 0 h 16"/>
                <a:gd name="T16" fmla="*/ 4 w 5"/>
                <a:gd name="T17" fmla="*/ 0 h 16"/>
                <a:gd name="T18" fmla="*/ 2 w 5"/>
                <a:gd name="T1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6">
                  <a:moveTo>
                    <a:pt x="2" y="2"/>
                  </a:moveTo>
                  <a:cubicBezTo>
                    <a:pt x="2" y="3"/>
                    <a:pt x="1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5"/>
                    <a:pt x="2" y="5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3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76">
              <a:extLst>
                <a:ext uri="{FF2B5EF4-FFF2-40B4-BE49-F238E27FC236}">
                  <a16:creationId xmlns:a16="http://schemas.microsoft.com/office/drawing/2014/main" id="{A61F7D6C-ACB1-4CA0-81D7-69F58E16DB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0390" y="3285336"/>
              <a:ext cx="31796" cy="50343"/>
            </a:xfrm>
            <a:custGeom>
              <a:avLst/>
              <a:gdLst>
                <a:gd name="T0" fmla="*/ 9 w 10"/>
                <a:gd name="T1" fmla="*/ 2 h 16"/>
                <a:gd name="T2" fmla="*/ 7 w 10"/>
                <a:gd name="T3" fmla="*/ 1 h 16"/>
                <a:gd name="T4" fmla="*/ 5 w 10"/>
                <a:gd name="T5" fmla="*/ 0 h 16"/>
                <a:gd name="T6" fmla="*/ 2 w 10"/>
                <a:gd name="T7" fmla="*/ 1 h 16"/>
                <a:gd name="T8" fmla="*/ 1 w 10"/>
                <a:gd name="T9" fmla="*/ 4 h 16"/>
                <a:gd name="T10" fmla="*/ 0 w 10"/>
                <a:gd name="T11" fmla="*/ 8 h 16"/>
                <a:gd name="T12" fmla="*/ 2 w 10"/>
                <a:gd name="T13" fmla="*/ 14 h 16"/>
                <a:gd name="T14" fmla="*/ 5 w 10"/>
                <a:gd name="T15" fmla="*/ 16 h 16"/>
                <a:gd name="T16" fmla="*/ 8 w 10"/>
                <a:gd name="T17" fmla="*/ 15 h 16"/>
                <a:gd name="T18" fmla="*/ 10 w 10"/>
                <a:gd name="T19" fmla="*/ 12 h 16"/>
                <a:gd name="T20" fmla="*/ 10 w 10"/>
                <a:gd name="T21" fmla="*/ 8 h 16"/>
                <a:gd name="T22" fmla="*/ 10 w 10"/>
                <a:gd name="T23" fmla="*/ 4 h 16"/>
                <a:gd name="T24" fmla="*/ 9 w 10"/>
                <a:gd name="T25" fmla="*/ 2 h 16"/>
                <a:gd name="T26" fmla="*/ 7 w 10"/>
                <a:gd name="T27" fmla="*/ 13 h 16"/>
                <a:gd name="T28" fmla="*/ 5 w 10"/>
                <a:gd name="T29" fmla="*/ 14 h 16"/>
                <a:gd name="T30" fmla="*/ 3 w 10"/>
                <a:gd name="T31" fmla="*/ 13 h 16"/>
                <a:gd name="T32" fmla="*/ 2 w 10"/>
                <a:gd name="T33" fmla="*/ 8 h 16"/>
                <a:gd name="T34" fmla="*/ 3 w 10"/>
                <a:gd name="T35" fmla="*/ 3 h 16"/>
                <a:gd name="T36" fmla="*/ 5 w 10"/>
                <a:gd name="T37" fmla="*/ 2 h 16"/>
                <a:gd name="T38" fmla="*/ 7 w 10"/>
                <a:gd name="T39" fmla="*/ 3 h 16"/>
                <a:gd name="T40" fmla="*/ 8 w 10"/>
                <a:gd name="T41" fmla="*/ 8 h 16"/>
                <a:gd name="T42" fmla="*/ 7 w 10"/>
                <a:gd name="T4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6">
                  <a:moveTo>
                    <a:pt x="9" y="2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2"/>
                    <a:pt x="1" y="3"/>
                    <a:pt x="1" y="4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0" y="11"/>
                    <a:pt x="1" y="13"/>
                    <a:pt x="2" y="14"/>
                  </a:cubicBezTo>
                  <a:cubicBezTo>
                    <a:pt x="2" y="15"/>
                    <a:pt x="4" y="16"/>
                    <a:pt x="5" y="16"/>
                  </a:cubicBezTo>
                  <a:cubicBezTo>
                    <a:pt x="6" y="16"/>
                    <a:pt x="7" y="16"/>
                    <a:pt x="8" y="15"/>
                  </a:cubicBezTo>
                  <a:cubicBezTo>
                    <a:pt x="9" y="14"/>
                    <a:pt x="9" y="13"/>
                    <a:pt x="10" y="12"/>
                  </a:cubicBezTo>
                  <a:cubicBezTo>
                    <a:pt x="10" y="11"/>
                    <a:pt x="10" y="10"/>
                    <a:pt x="10" y="8"/>
                  </a:cubicBezTo>
                  <a:cubicBezTo>
                    <a:pt x="10" y="7"/>
                    <a:pt x="10" y="5"/>
                    <a:pt x="10" y="4"/>
                  </a:cubicBezTo>
                  <a:cubicBezTo>
                    <a:pt x="10" y="4"/>
                    <a:pt x="9" y="3"/>
                    <a:pt x="9" y="2"/>
                  </a:cubicBezTo>
                  <a:close/>
                  <a:moveTo>
                    <a:pt x="7" y="13"/>
                  </a:moveTo>
                  <a:cubicBezTo>
                    <a:pt x="7" y="14"/>
                    <a:pt x="6" y="14"/>
                    <a:pt x="5" y="14"/>
                  </a:cubicBezTo>
                  <a:cubicBezTo>
                    <a:pt x="4" y="14"/>
                    <a:pt x="4" y="14"/>
                    <a:pt x="3" y="13"/>
                  </a:cubicBezTo>
                  <a:cubicBezTo>
                    <a:pt x="2" y="12"/>
                    <a:pt x="2" y="11"/>
                    <a:pt x="2" y="8"/>
                  </a:cubicBezTo>
                  <a:cubicBezTo>
                    <a:pt x="2" y="6"/>
                    <a:pt x="2" y="4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6" y="2"/>
                    <a:pt x="7" y="2"/>
                    <a:pt x="7" y="3"/>
                  </a:cubicBezTo>
                  <a:cubicBezTo>
                    <a:pt x="8" y="4"/>
                    <a:pt x="8" y="6"/>
                    <a:pt x="8" y="8"/>
                  </a:cubicBezTo>
                  <a:cubicBezTo>
                    <a:pt x="8" y="11"/>
                    <a:pt x="8" y="12"/>
                    <a:pt x="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35440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4646A0-51AA-0C47-BEC1-AA3145327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3503" y="2599122"/>
            <a:ext cx="8267774" cy="1362075"/>
          </a:xfrm>
        </p:spPr>
        <p:txBody>
          <a:bodyPr/>
          <a:lstStyle/>
          <a:p>
            <a:r>
              <a:rPr lang="en-US" b="0" i="1" dirty="0"/>
              <a:t>Trilinos Project Sketch</a:t>
            </a:r>
            <a:br>
              <a:rPr lang="en-US" sz="4800" i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638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latin typeface="Arial"/>
                <a:cs typeface="Arial"/>
              </a:rPr>
              <a:t>What is Trilinos?</a:t>
            </a:r>
            <a:endParaRPr lang="en-US" b="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085" y="589280"/>
            <a:ext cx="10609943" cy="5826034"/>
          </a:xfrm>
        </p:spPr>
        <p:txBody>
          <a:bodyPr/>
          <a:lstStyle/>
          <a:p>
            <a:r>
              <a:rPr lang="en-US" sz="3200" dirty="0">
                <a:latin typeface="Arial"/>
                <a:cs typeface="Arial"/>
              </a:rPr>
              <a:t>Object-oriented software framework for…</a:t>
            </a:r>
          </a:p>
          <a:p>
            <a:r>
              <a:rPr lang="en-US" sz="3200" dirty="0">
                <a:latin typeface="Arial"/>
                <a:cs typeface="Arial"/>
              </a:rPr>
              <a:t>Solving big complex science &amp; engineering problems.</a:t>
            </a:r>
          </a:p>
          <a:p>
            <a:r>
              <a:rPr lang="en-US" sz="3200" dirty="0">
                <a:latin typeface="Arial"/>
                <a:cs typeface="Arial"/>
              </a:rPr>
              <a:t>Large collection of reusable scientific capabilities.</a:t>
            </a:r>
          </a:p>
          <a:p>
            <a:r>
              <a:rPr lang="en-US" sz="3200" dirty="0">
                <a:latin typeface="Arial"/>
                <a:cs typeface="Arial"/>
              </a:rPr>
              <a:t>More like LEGO™ bricks than </a:t>
            </a:r>
            <a:r>
              <a:rPr lang="en-US" sz="3200" dirty="0" err="1">
                <a:latin typeface="Arial"/>
                <a:cs typeface="Arial"/>
              </a:rPr>
              <a:t>Matlab</a:t>
            </a:r>
            <a:r>
              <a:rPr lang="en-US" sz="3200" dirty="0">
                <a:latin typeface="Arial"/>
                <a:cs typeface="Arial"/>
              </a:rPr>
              <a:t>™.</a:t>
            </a:r>
          </a:p>
        </p:txBody>
      </p:sp>
      <p:pic>
        <p:nvPicPr>
          <p:cNvPr id="5" name="Picture 4" descr="800px-Lego_Color_Brick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631" y="3145974"/>
            <a:ext cx="4495799" cy="30121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257395-5696-E741-A964-D1A05F5C80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58" y="3431439"/>
            <a:ext cx="4847050" cy="198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894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errari-macbook-pr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7088" y="231403"/>
            <a:ext cx="1484342" cy="862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apabilityLadde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194" y="1569428"/>
            <a:ext cx="6938229" cy="5165201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84320" y="1158313"/>
            <a:ext cx="5232768" cy="2650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/>
          <a:p>
            <a:pPr marL="285711" indent="-285711" eaLnBrk="0" hangingPunct="0">
              <a:spcBef>
                <a:spcPct val="20000"/>
              </a:spcBef>
            </a:pPr>
            <a:r>
              <a:rPr lang="en-US" sz="2400" kern="0" dirty="0">
                <a:solidFill>
                  <a:prstClr val="black"/>
                </a:solidFill>
                <a:latin typeface="Calibri"/>
                <a:ea typeface="ＭＳ Ｐゴシック" pitchFamily="-112" charset="-128"/>
              </a:rPr>
              <a:t>Optimal Kernels to Optimal Solutions:</a:t>
            </a:r>
          </a:p>
          <a:p>
            <a:pPr marL="285711" indent="-285711" eaLnBrk="0" hangingPunct="0">
              <a:spcBef>
                <a:spcPct val="20000"/>
              </a:spcBef>
              <a:buFont typeface="Wingdings" pitchFamily="-112" charset="2"/>
              <a:buChar char="w"/>
            </a:pPr>
            <a:r>
              <a:rPr lang="en-US" sz="2400" kern="0" dirty="0">
                <a:solidFill>
                  <a:prstClr val="black"/>
                </a:solidFill>
                <a:latin typeface="Calibri"/>
                <a:ea typeface="ＭＳ Ｐゴシック" pitchFamily="-112" charset="-128"/>
              </a:rPr>
              <a:t>Geometry, Meshing </a:t>
            </a:r>
          </a:p>
          <a:p>
            <a:pPr marL="285711" indent="-285711" eaLnBrk="0" hangingPunct="0">
              <a:spcBef>
                <a:spcPct val="20000"/>
              </a:spcBef>
              <a:buFont typeface="Wingdings" pitchFamily="-112" charset="2"/>
              <a:buChar char="w"/>
            </a:pPr>
            <a:r>
              <a:rPr lang="en-US" sz="2400" kern="0" dirty="0">
                <a:solidFill>
                  <a:prstClr val="black"/>
                </a:solidFill>
                <a:latin typeface="Calibri"/>
                <a:ea typeface="ＭＳ Ｐゴシック" pitchFamily="-112" charset="-128"/>
              </a:rPr>
              <a:t>Discretizations, Load Balancing.</a:t>
            </a:r>
          </a:p>
          <a:p>
            <a:pPr marL="285711" indent="-285711" eaLnBrk="0" hangingPunct="0">
              <a:spcBef>
                <a:spcPct val="20000"/>
              </a:spcBef>
              <a:buFont typeface="Wingdings" pitchFamily="-112" charset="2"/>
              <a:buChar char="w"/>
            </a:pPr>
            <a:r>
              <a:rPr lang="en-US" sz="2400" kern="0" dirty="0">
                <a:solidFill>
                  <a:prstClr val="black"/>
                </a:solidFill>
                <a:latin typeface="Calibri"/>
                <a:ea typeface="ＭＳ Ｐゴシック" pitchFamily="-112" charset="-128"/>
              </a:rPr>
              <a:t>Scalable Linear, Nonlinear, Eigen, </a:t>
            </a:r>
            <a:br>
              <a:rPr lang="en-US" sz="2400" kern="0" dirty="0">
                <a:solidFill>
                  <a:prstClr val="black"/>
                </a:solidFill>
                <a:latin typeface="Calibri"/>
                <a:ea typeface="ＭＳ Ｐゴシック" pitchFamily="-112" charset="-128"/>
              </a:rPr>
            </a:br>
            <a:r>
              <a:rPr lang="en-US" sz="2400" kern="0" dirty="0">
                <a:solidFill>
                  <a:prstClr val="black"/>
                </a:solidFill>
                <a:latin typeface="Calibri"/>
                <a:ea typeface="ＭＳ Ｐゴシック" pitchFamily="-112" charset="-128"/>
              </a:rPr>
              <a:t>Transient, Optimization, UQ solvers.</a:t>
            </a:r>
          </a:p>
          <a:p>
            <a:pPr marL="285711" indent="-285711" eaLnBrk="0" hangingPunct="0">
              <a:spcBef>
                <a:spcPct val="20000"/>
              </a:spcBef>
              <a:buFont typeface="Wingdings" pitchFamily="-112" charset="2"/>
              <a:buChar char="w"/>
            </a:pPr>
            <a:r>
              <a:rPr lang="en-US" sz="2400" kern="0" dirty="0">
                <a:solidFill>
                  <a:prstClr val="black"/>
                </a:solidFill>
                <a:latin typeface="Calibri"/>
                <a:ea typeface="ＭＳ Ｐゴシック" pitchFamily="-112" charset="-128"/>
              </a:rPr>
              <a:t>Scalable I/O, GPU, Manycore</a:t>
            </a:r>
          </a:p>
        </p:txBody>
      </p:sp>
      <p:pic>
        <p:nvPicPr>
          <p:cNvPr id="10" name="Picture 9" descr="rd1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3"/>
            <a:ext cx="1189032" cy="1228665"/>
          </a:xfrm>
          <a:prstGeom prst="rect">
            <a:avLst/>
          </a:prstGeom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522514" y="3808603"/>
            <a:ext cx="4090662" cy="28184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/>
          <a:p>
            <a:pPr marL="285711" indent="-285711" eaLnBrk="0" hangingPunct="0">
              <a:spcBef>
                <a:spcPts val="0"/>
              </a:spcBef>
              <a:buFont typeface="Wingdings" pitchFamily="-112" charset="2"/>
              <a:buChar char="w"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pitchFamily="-112" charset="-128"/>
              </a:rPr>
              <a:t>60+ Packages.</a:t>
            </a:r>
          </a:p>
          <a:p>
            <a:pPr marL="285711" indent="-285711" eaLnBrk="0" hangingPunct="0">
              <a:spcBef>
                <a:spcPts val="0"/>
              </a:spcBef>
              <a:buFont typeface="Wingdings" pitchFamily="-112" charset="2"/>
              <a:buChar char="w"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pitchFamily="-112" charset="-128"/>
              </a:rPr>
              <a:t>Distributions:</a:t>
            </a:r>
          </a:p>
          <a:p>
            <a:pPr marL="742847" lvl="1" indent="-285711" eaLnBrk="0" hangingPunct="0">
              <a:spcBef>
                <a:spcPts val="0"/>
              </a:spcBef>
              <a:buFont typeface="Wingdings" pitchFamily="-112" charset="2"/>
              <a:buChar char="w"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pitchFamily="-112" charset="-128"/>
              </a:rPr>
              <a:t>GitHub repo.</a:t>
            </a:r>
          </a:p>
          <a:p>
            <a:pPr marL="742847" lvl="1" indent="-285711" eaLnBrk="0" hangingPunct="0">
              <a:spcBef>
                <a:spcPts val="0"/>
              </a:spcBef>
              <a:buFont typeface="Wingdings" pitchFamily="-112" charset="2"/>
              <a:buChar char="w"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pitchFamily="-112" charset="-128"/>
              </a:rPr>
              <a:t>Cray LIBSCI, Linux</a:t>
            </a:r>
          </a:p>
          <a:p>
            <a:pPr marL="285647" indent="-285711" eaLnBrk="0" hangingPunct="0">
              <a:spcBef>
                <a:spcPts val="0"/>
              </a:spcBef>
              <a:buFont typeface="Wingdings" pitchFamily="-112" charset="2"/>
              <a:buChar char="w"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pitchFamily="-112" charset="-128"/>
              </a:rPr>
              <a:t>Thousands of Users.</a:t>
            </a:r>
          </a:p>
          <a:p>
            <a:pPr marL="285711" indent="-285711" eaLnBrk="0" hangingPunct="0">
              <a:spcBef>
                <a:spcPts val="0"/>
              </a:spcBef>
              <a:buFont typeface="Wingdings" pitchFamily="-112" charset="2"/>
              <a:buChar char="w"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pitchFamily="-112" charset="-128"/>
              </a:rPr>
              <a:t>Worldwide distribution.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9161" y="1"/>
            <a:ext cx="2621985" cy="10861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l="28333" t="17837" r="3333" b="8880"/>
          <a:stretch/>
        </p:blipFill>
        <p:spPr>
          <a:xfrm>
            <a:off x="8625795" y="10792"/>
            <a:ext cx="2030701" cy="114752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791200" y="2225058"/>
            <a:ext cx="4453702" cy="51814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5C6D23E-C1FB-B840-971F-A4CD24F331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55487"/>
            <a:ext cx="2570259" cy="105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66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7118" y="0"/>
            <a:ext cx="8229600" cy="992188"/>
          </a:xfrm>
        </p:spPr>
        <p:txBody>
          <a:bodyPr/>
          <a:lstStyle/>
          <a:p>
            <a:r>
              <a:rPr lang="en-US" dirty="0"/>
              <a:t>Trilinos linear solvers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3967" y="762001"/>
            <a:ext cx="5501873" cy="2591593"/>
          </a:xfrm>
        </p:spPr>
        <p:txBody>
          <a:bodyPr/>
          <a:lstStyle/>
          <a:p>
            <a:r>
              <a:rPr lang="en-US" u="sng" dirty="0"/>
              <a:t>Sparse linear algebra</a:t>
            </a:r>
            <a:r>
              <a:rPr lang="en-US" dirty="0"/>
              <a:t> (</a:t>
            </a:r>
            <a:r>
              <a:rPr lang="en-US" dirty="0" err="1"/>
              <a:t>Kokkos</a:t>
            </a:r>
            <a:r>
              <a:rPr lang="en-US" dirty="0"/>
              <a:t>/</a:t>
            </a:r>
            <a:r>
              <a:rPr lang="en-US" dirty="0" err="1"/>
              <a:t>KokkosKernels</a:t>
            </a:r>
            <a:r>
              <a:rPr lang="en-US" dirty="0"/>
              <a:t>/</a:t>
            </a:r>
            <a:r>
              <a:rPr lang="en-US" dirty="0" err="1"/>
              <a:t>Tpetra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Threaded construction, Sparse graphs, (block) sparse matrices, dense vectors, parallel solve kernels, parallel communication &amp; redistribution</a:t>
            </a:r>
          </a:p>
          <a:p>
            <a:r>
              <a:rPr lang="en-US" u="sng" dirty="0"/>
              <a:t>Iterative (Krylov) solvers</a:t>
            </a:r>
            <a:r>
              <a:rPr lang="en-US" dirty="0"/>
              <a:t> (Belos)</a:t>
            </a:r>
          </a:p>
          <a:p>
            <a:pPr lvl="1"/>
            <a:r>
              <a:rPr lang="en-US" dirty="0"/>
              <a:t>CG, GMRES, TFQMR, recycling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153150"/>
            <a:ext cx="6096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9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A5E55A7B-7854-E145-92D9-B491DF4BAE2D}" type="slidenum">
              <a:rPr lang="en-US" b="0" smtClean="0">
                <a:solidFill>
                  <a:prstClr val="black"/>
                </a:solidFill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1698048" y="3153420"/>
            <a:ext cx="8512752" cy="300329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02E54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/>
                <a:ea typeface="ＭＳ Ｐゴシック" pitchFamily="-112" charset="-128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8C78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Calibri"/>
                <a:ea typeface="ＭＳ Ｐゴシック" pitchFamily="-112" charset="-128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Calibri"/>
                <a:ea typeface="ＭＳ Ｐゴシック" pitchFamily="-112" charset="-128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/>
                <a:ea typeface="ＭＳ Ｐゴシック" pitchFamily="-112" charset="-128"/>
                <a:cs typeface="Calibri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9pPr>
          </a:lstStyle>
          <a:p>
            <a:pPr defTabSz="457200"/>
            <a:r>
              <a:rPr lang="en-US" u="sng" dirty="0">
                <a:solidFill>
                  <a:prstClr val="black"/>
                </a:solidFill>
              </a:rPr>
              <a:t>Sparse direct solvers</a:t>
            </a:r>
            <a:r>
              <a:rPr lang="en-US" dirty="0">
                <a:solidFill>
                  <a:prstClr val="black"/>
                </a:solidFill>
              </a:rPr>
              <a:t> (Amesos2)</a:t>
            </a:r>
          </a:p>
          <a:p>
            <a:pPr defTabSz="457200"/>
            <a:r>
              <a:rPr lang="en-US" u="sng" dirty="0">
                <a:solidFill>
                  <a:prstClr val="black"/>
                </a:solidFill>
              </a:rPr>
              <a:t>Algebraic iterative methods</a:t>
            </a:r>
            <a:r>
              <a:rPr lang="en-US" dirty="0">
                <a:solidFill>
                  <a:prstClr val="black"/>
                </a:solidFill>
              </a:rPr>
              <a:t> (Ifpack2)</a:t>
            </a:r>
          </a:p>
          <a:p>
            <a:pPr lvl="1" defTabSz="457200"/>
            <a:r>
              <a:rPr lang="en-US" dirty="0">
                <a:solidFill>
                  <a:prstClr val="black"/>
                </a:solidFill>
              </a:rPr>
              <a:t>Jacobi, SOR, polynomial, incomplete factorizations, additive Schwarz</a:t>
            </a:r>
          </a:p>
          <a:p>
            <a:pPr defTabSz="457200"/>
            <a:r>
              <a:rPr lang="en-US" u="sng" dirty="0">
                <a:solidFill>
                  <a:prstClr val="black"/>
                </a:solidFill>
              </a:rPr>
              <a:t>Shared-memory factorizations</a:t>
            </a:r>
            <a:r>
              <a:rPr lang="en-US" dirty="0">
                <a:solidFill>
                  <a:prstClr val="black"/>
                </a:solidFill>
              </a:rPr>
              <a:t> (</a:t>
            </a:r>
            <a:r>
              <a:rPr lang="en-US" dirty="0" err="1">
                <a:solidFill>
                  <a:prstClr val="black"/>
                </a:solidFill>
              </a:rPr>
              <a:t>ShyLU</a:t>
            </a:r>
            <a:r>
              <a:rPr lang="en-US" dirty="0">
                <a:solidFill>
                  <a:prstClr val="black"/>
                </a:solidFill>
              </a:rPr>
              <a:t>)</a:t>
            </a:r>
          </a:p>
          <a:p>
            <a:pPr lvl="1" defTabSz="457200"/>
            <a:r>
              <a:rPr lang="en-US" dirty="0">
                <a:solidFill>
                  <a:prstClr val="black"/>
                </a:solidFill>
              </a:rPr>
              <a:t>LU, ILU(k), </a:t>
            </a:r>
            <a:r>
              <a:rPr lang="en-US" dirty="0" err="1">
                <a:solidFill>
                  <a:prstClr val="black"/>
                </a:solidFill>
              </a:rPr>
              <a:t>ILUt</a:t>
            </a:r>
            <a:r>
              <a:rPr lang="en-US" dirty="0">
                <a:solidFill>
                  <a:prstClr val="black"/>
                </a:solidFill>
              </a:rPr>
              <a:t>, IC(k), iterative ILU(k)</a:t>
            </a:r>
          </a:p>
          <a:p>
            <a:pPr lvl="1" defTabSz="457200"/>
            <a:r>
              <a:rPr lang="en-US" dirty="0" err="1">
                <a:solidFill>
                  <a:prstClr val="black"/>
                </a:solidFill>
              </a:rPr>
              <a:t>Direct+iterative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preconditioners</a:t>
            </a:r>
            <a:endParaRPr lang="en-US" dirty="0">
              <a:solidFill>
                <a:prstClr val="black"/>
              </a:solidFill>
            </a:endParaRPr>
          </a:p>
          <a:p>
            <a:pPr defTabSz="457200"/>
            <a:r>
              <a:rPr lang="en-US" u="sng" dirty="0">
                <a:solidFill>
                  <a:prstClr val="black"/>
                </a:solidFill>
              </a:rPr>
              <a:t>Segregated</a:t>
            </a:r>
            <a:r>
              <a:rPr lang="en-US" dirty="0">
                <a:solidFill>
                  <a:prstClr val="black"/>
                </a:solidFill>
              </a:rPr>
              <a:t> block solvers (Teko)</a:t>
            </a:r>
          </a:p>
          <a:p>
            <a:pPr defTabSz="457200"/>
            <a:r>
              <a:rPr lang="en-US" u="sng" dirty="0">
                <a:solidFill>
                  <a:prstClr val="black"/>
                </a:solidFill>
              </a:rPr>
              <a:t>Algebraic multigrid</a:t>
            </a:r>
            <a:r>
              <a:rPr lang="en-US" dirty="0">
                <a:solidFill>
                  <a:prstClr val="black"/>
                </a:solidFill>
              </a:rPr>
              <a:t> (MueLu)</a:t>
            </a:r>
          </a:p>
        </p:txBody>
      </p:sp>
      <p:pic>
        <p:nvPicPr>
          <p:cNvPr id="6" name="Picture 5" descr="solverStack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922" y="668210"/>
            <a:ext cx="3319949" cy="292663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9601200" y="2743200"/>
            <a:ext cx="990600" cy="533400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rgbClr val="FFFF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Kokkos</a:t>
            </a:r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Kernels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FBA7EF-9B36-D845-A3A9-177FED8D8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70" y="4857001"/>
            <a:ext cx="2984501" cy="122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951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Arial"/>
                <a:cs typeface="Arial"/>
              </a:rPr>
              <a:t>Trilinos Highlights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1980" y="756745"/>
            <a:ext cx="10005848" cy="5315135"/>
          </a:xfrm>
        </p:spPr>
        <p:txBody>
          <a:bodyPr/>
          <a:lstStyle/>
          <a:p>
            <a:r>
              <a:rPr lang="en-US" sz="2400" dirty="0">
                <a:latin typeface="Arial"/>
                <a:cs typeface="Arial"/>
              </a:rPr>
              <a:t>Huge library of algorithms</a:t>
            </a:r>
          </a:p>
          <a:p>
            <a:pPr lvl="1"/>
            <a:r>
              <a:rPr lang="en-US" sz="2000" dirty="0">
                <a:latin typeface="Arial"/>
                <a:cs typeface="Arial"/>
              </a:rPr>
              <a:t>Linear and nonlinear solvers, preconditioners, …</a:t>
            </a:r>
          </a:p>
          <a:p>
            <a:pPr lvl="1"/>
            <a:r>
              <a:rPr lang="en-US" sz="2000" dirty="0">
                <a:latin typeface="Arial"/>
                <a:cs typeface="Arial"/>
              </a:rPr>
              <a:t>Optimization, transients, sensitivities, uncertainty, …</a:t>
            </a:r>
          </a:p>
          <a:p>
            <a:r>
              <a:rPr lang="en-US" sz="2400" dirty="0">
                <a:latin typeface="Arial"/>
                <a:cs typeface="Arial"/>
              </a:rPr>
              <a:t>Solid support for multicore &amp; hybrid CPU/GPU</a:t>
            </a:r>
          </a:p>
          <a:p>
            <a:pPr lvl="1"/>
            <a:r>
              <a:rPr lang="en-US" sz="2000" dirty="0">
                <a:latin typeface="Arial"/>
                <a:cs typeface="Arial"/>
              </a:rPr>
              <a:t>Built into the new </a:t>
            </a:r>
            <a:r>
              <a:rPr lang="en-US" sz="2000" dirty="0" err="1">
                <a:latin typeface="Arial"/>
                <a:cs typeface="Arial"/>
              </a:rPr>
              <a:t>Tpetra</a:t>
            </a:r>
            <a:r>
              <a:rPr lang="en-US" sz="2000" dirty="0">
                <a:latin typeface="Arial"/>
                <a:cs typeface="Arial"/>
              </a:rPr>
              <a:t> linear algebra objects</a:t>
            </a:r>
          </a:p>
          <a:p>
            <a:pPr lvl="1"/>
            <a:r>
              <a:rPr lang="en-US" sz="2000" dirty="0">
                <a:latin typeface="Arial"/>
                <a:cs typeface="Arial"/>
              </a:rPr>
              <a:t>Unified intranode programming model: Kokkos</a:t>
            </a:r>
          </a:p>
          <a:p>
            <a:pPr lvl="1"/>
            <a:r>
              <a:rPr lang="en-US" sz="2000" dirty="0">
                <a:latin typeface="Arial"/>
                <a:cs typeface="Arial"/>
              </a:rPr>
              <a:t>Spreading into the whole stack:</a:t>
            </a:r>
          </a:p>
          <a:p>
            <a:pPr lvl="2"/>
            <a:r>
              <a:rPr lang="en-US" sz="1800" dirty="0" err="1">
                <a:latin typeface="Arial"/>
                <a:cs typeface="Arial"/>
              </a:rPr>
              <a:t>Multigrid</a:t>
            </a:r>
            <a:r>
              <a:rPr lang="en-US" sz="1800" dirty="0">
                <a:latin typeface="Arial"/>
                <a:cs typeface="Arial"/>
              </a:rPr>
              <a:t>, sparse factorizations, element assembly…</a:t>
            </a:r>
          </a:p>
          <a:p>
            <a:r>
              <a:rPr lang="en-US" sz="2400" dirty="0">
                <a:latin typeface="Arial"/>
                <a:cs typeface="Arial"/>
              </a:rPr>
              <a:t>Support for mixed and arbitrary precisions</a:t>
            </a:r>
          </a:p>
          <a:p>
            <a:pPr lvl="1"/>
            <a:r>
              <a:rPr lang="en-US" sz="2000" dirty="0">
                <a:latin typeface="Arial"/>
                <a:cs typeface="Arial"/>
              </a:rPr>
              <a:t>Don’t have to rebuild Trilinos to use it.</a:t>
            </a:r>
          </a:p>
          <a:p>
            <a:pPr lvl="1"/>
            <a:r>
              <a:rPr lang="en-US" sz="2000" dirty="0">
                <a:latin typeface="Arial"/>
                <a:cs typeface="Arial"/>
              </a:rPr>
              <a:t>Enables production use of mixed </a:t>
            </a:r>
            <a:r>
              <a:rPr lang="en-US" sz="2000" dirty="0" err="1">
                <a:latin typeface="Arial"/>
                <a:cs typeface="Arial"/>
              </a:rPr>
              <a:t>prec</a:t>
            </a:r>
            <a:r>
              <a:rPr lang="en-US" sz="2000" dirty="0">
                <a:latin typeface="Arial"/>
                <a:cs typeface="Arial"/>
              </a:rPr>
              <a:t>, any data type with +,-,*,/</a:t>
            </a:r>
          </a:p>
          <a:p>
            <a:r>
              <a:rPr lang="en-US" sz="2400" dirty="0">
                <a:latin typeface="Arial"/>
                <a:cs typeface="Arial"/>
              </a:rPr>
              <a:t>Support for flexible 2D sparse partitioning</a:t>
            </a:r>
          </a:p>
          <a:p>
            <a:pPr lvl="1"/>
            <a:r>
              <a:rPr lang="en-US" sz="2000" dirty="0">
                <a:latin typeface="Arial"/>
                <a:cs typeface="Arial"/>
              </a:rPr>
              <a:t>Useful for graph analytics, other data science apps.</a:t>
            </a:r>
          </a:p>
        </p:txBody>
      </p:sp>
    </p:spTree>
    <p:extLst>
      <p:ext uri="{BB962C8B-B14F-4D97-AF65-F5344CB8AC3E}">
        <p14:creationId xmlns:p14="http://schemas.microsoft.com/office/powerpoint/2010/main" val="200478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6" name="Rectangle 2">
            <a:extLst>
              <a:ext uri="{FF2B5EF4-FFF2-40B4-BE49-F238E27FC236}">
                <a16:creationId xmlns:a16="http://schemas.microsoft.com/office/drawing/2014/main" id="{89E32081-6BB2-9949-8B8B-82439BE22A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 dirty="0" err="1"/>
              <a:t>FloatShadowDouble</a:t>
            </a:r>
            <a:r>
              <a:rPr lang="en-US" altLang="en-US" b="0" dirty="0"/>
              <a:t> </a:t>
            </a:r>
            <a:r>
              <a:rPr lang="en-US" altLang="en-US" b="0" dirty="0" err="1"/>
              <a:t>ScalarType</a:t>
            </a:r>
            <a:endParaRPr lang="en-US" altLang="en-US" dirty="0"/>
          </a:p>
        </p:txBody>
      </p:sp>
      <p:sp>
        <p:nvSpPr>
          <p:cNvPr id="815109" name="Text Box 5">
            <a:extLst>
              <a:ext uri="{FF2B5EF4-FFF2-40B4-BE49-F238E27FC236}">
                <a16:creationId xmlns:a16="http://schemas.microsoft.com/office/drawing/2014/main" id="{EF3CF50D-110C-474F-B115-8D0FEB8B0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05" y="589280"/>
            <a:ext cx="8982938" cy="5355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SzTx/>
            </a:pPr>
            <a:r>
              <a:rPr lang="en-US" altLang="en-US" dirty="0"/>
              <a:t>class </a:t>
            </a:r>
            <a:r>
              <a:rPr lang="en-US" altLang="en-US" dirty="0" err="1"/>
              <a:t>FloatShadowDouble</a:t>
            </a:r>
            <a:r>
              <a:rPr lang="en-US" altLang="en-US" dirty="0"/>
              <a:t> {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public: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  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  </a:t>
            </a:r>
            <a:r>
              <a:rPr lang="en-US" altLang="en-US" dirty="0" err="1"/>
              <a:t>FloatShadowDouble</a:t>
            </a:r>
            <a:r>
              <a:rPr lang="en-US" altLang="en-US" dirty="0"/>
              <a:t>( ) {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    f = 0.0f;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    d = 0.0;  }</a:t>
            </a:r>
          </a:p>
          <a:p>
            <a:pPr>
              <a:spcBef>
                <a:spcPct val="0"/>
              </a:spcBef>
              <a:buSzTx/>
            </a:pPr>
            <a:endParaRPr lang="en-US" altLang="en-US" dirty="0"/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  </a:t>
            </a:r>
            <a:r>
              <a:rPr lang="en-US" altLang="en-US" dirty="0" err="1"/>
              <a:t>FloatShadowDouble</a:t>
            </a:r>
            <a:r>
              <a:rPr lang="en-US" altLang="en-US" dirty="0"/>
              <a:t>( </a:t>
            </a:r>
            <a:r>
              <a:rPr lang="en-US" altLang="en-US" dirty="0" err="1"/>
              <a:t>const</a:t>
            </a:r>
            <a:r>
              <a:rPr lang="en-US" altLang="en-US" dirty="0"/>
              <a:t> </a:t>
            </a:r>
            <a:r>
              <a:rPr lang="en-US" altLang="en-US" dirty="0" err="1"/>
              <a:t>FloatShadowDouble</a:t>
            </a:r>
            <a:r>
              <a:rPr lang="en-US" altLang="en-US" dirty="0"/>
              <a:t> &amp; </a:t>
            </a:r>
            <a:r>
              <a:rPr lang="en-US" altLang="en-US" dirty="0" err="1"/>
              <a:t>fd</a:t>
            </a:r>
            <a:r>
              <a:rPr lang="en-US" altLang="en-US" dirty="0"/>
              <a:t>) {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    f = </a:t>
            </a:r>
            <a:r>
              <a:rPr lang="en-US" altLang="en-US" dirty="0" err="1"/>
              <a:t>fd.f</a:t>
            </a:r>
            <a:r>
              <a:rPr lang="en-US" altLang="en-US" dirty="0"/>
              <a:t>;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    d = </a:t>
            </a:r>
            <a:r>
              <a:rPr lang="en-US" altLang="en-US" dirty="0" err="1"/>
              <a:t>fd.d</a:t>
            </a:r>
            <a:r>
              <a:rPr lang="en-US" altLang="en-US" dirty="0"/>
              <a:t>;  }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…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inline </a:t>
            </a:r>
            <a:r>
              <a:rPr lang="en-US" altLang="en-US" dirty="0" err="1"/>
              <a:t>FloatShadowDouble</a:t>
            </a:r>
            <a:r>
              <a:rPr lang="en-US" altLang="en-US" dirty="0"/>
              <a:t> operator+= (</a:t>
            </a:r>
            <a:r>
              <a:rPr lang="en-US" altLang="en-US" dirty="0" err="1"/>
              <a:t>const</a:t>
            </a:r>
            <a:r>
              <a:rPr lang="en-US" altLang="en-US" dirty="0"/>
              <a:t> </a:t>
            </a:r>
            <a:r>
              <a:rPr lang="en-US" altLang="en-US" dirty="0" err="1"/>
              <a:t>FloatShadowDouble</a:t>
            </a:r>
            <a:r>
              <a:rPr lang="en-US" altLang="en-US" dirty="0"/>
              <a:t> &amp; </a:t>
            </a:r>
            <a:r>
              <a:rPr lang="en-US" altLang="en-US" dirty="0" err="1"/>
              <a:t>fd</a:t>
            </a:r>
            <a:r>
              <a:rPr lang="en-US" altLang="en-US" dirty="0"/>
              <a:t> ) {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    f += </a:t>
            </a:r>
            <a:r>
              <a:rPr lang="en-US" altLang="en-US" dirty="0" err="1"/>
              <a:t>fd.f</a:t>
            </a:r>
            <a:r>
              <a:rPr lang="en-US" altLang="en-US" dirty="0"/>
              <a:t>;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    d += </a:t>
            </a:r>
            <a:r>
              <a:rPr lang="en-US" altLang="en-US" dirty="0" err="1"/>
              <a:t>fd.d</a:t>
            </a:r>
            <a:r>
              <a:rPr lang="en-US" altLang="en-US" dirty="0"/>
              <a:t>;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    return *this;  }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b="0" dirty="0">
                <a:latin typeface="Times New Roman" panose="02020603050405020304" pitchFamily="18" charset="0"/>
              </a:rPr>
              <a:t>…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inline std::</a:t>
            </a:r>
            <a:r>
              <a:rPr lang="en-US" altLang="en-US" dirty="0" err="1"/>
              <a:t>ostream</a:t>
            </a:r>
            <a:r>
              <a:rPr lang="en-US" altLang="en-US" dirty="0"/>
              <a:t>&amp; operator&lt;&lt;(std::</a:t>
            </a:r>
            <a:r>
              <a:rPr lang="en-US" altLang="en-US" dirty="0" err="1"/>
              <a:t>ostream</a:t>
            </a:r>
            <a:r>
              <a:rPr lang="en-US" altLang="en-US" dirty="0"/>
              <a:t>&amp; </a:t>
            </a:r>
            <a:r>
              <a:rPr lang="en-US" altLang="en-US" dirty="0" err="1"/>
              <a:t>os</a:t>
            </a:r>
            <a:r>
              <a:rPr lang="en-US" altLang="en-US" dirty="0"/>
              <a:t>, </a:t>
            </a:r>
            <a:r>
              <a:rPr lang="en-US" altLang="en-US" dirty="0" err="1"/>
              <a:t>const</a:t>
            </a:r>
            <a:r>
              <a:rPr lang="en-US" altLang="en-US" dirty="0"/>
              <a:t> </a:t>
            </a:r>
            <a:r>
              <a:rPr lang="en-US" altLang="en-US" dirty="0" err="1"/>
              <a:t>FloatShadowDouble</a:t>
            </a:r>
            <a:r>
              <a:rPr lang="en-US" altLang="en-US" dirty="0"/>
              <a:t>&amp; </a:t>
            </a:r>
            <a:r>
              <a:rPr lang="en-US" altLang="en-US" dirty="0" err="1"/>
              <a:t>fd</a:t>
            </a:r>
            <a:r>
              <a:rPr lang="en-US" altLang="en-US" dirty="0"/>
              <a:t>) {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  </a:t>
            </a:r>
            <a:r>
              <a:rPr lang="en-US" altLang="en-US" dirty="0" err="1"/>
              <a:t>os</a:t>
            </a:r>
            <a:r>
              <a:rPr lang="en-US" altLang="en-US" dirty="0"/>
              <a:t> &lt;&lt; </a:t>
            </a:r>
            <a:r>
              <a:rPr lang="en-US" altLang="en-US" dirty="0" err="1"/>
              <a:t>fd.f</a:t>
            </a:r>
            <a:r>
              <a:rPr lang="en-US" altLang="en-US" dirty="0"/>
              <a:t> &lt;&lt; "f  " &lt;&lt; </a:t>
            </a:r>
            <a:r>
              <a:rPr lang="en-US" altLang="en-US" dirty="0" err="1"/>
              <a:t>fd.d</a:t>
            </a:r>
            <a:r>
              <a:rPr lang="en-US" altLang="en-US" dirty="0"/>
              <a:t> &lt;&lt; "d";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dirty="0"/>
              <a:t>  return </a:t>
            </a:r>
            <a:r>
              <a:rPr lang="en-US" altLang="en-US" dirty="0" err="1"/>
              <a:t>os</a:t>
            </a:r>
            <a:r>
              <a:rPr lang="en-US" altLang="en-US" dirty="0"/>
              <a:t>;}</a:t>
            </a:r>
            <a:endParaRPr lang="en-US" altLang="en-US" b="0" dirty="0">
              <a:latin typeface="Times New Roman" panose="02020603050405020304" pitchFamily="18" charset="0"/>
            </a:endParaRPr>
          </a:p>
        </p:txBody>
      </p:sp>
      <p:sp>
        <p:nvSpPr>
          <p:cNvPr id="815107" name="Rectangle 3">
            <a:extLst>
              <a:ext uri="{FF2B5EF4-FFF2-40B4-BE49-F238E27FC236}">
                <a16:creationId xmlns:a16="http://schemas.microsoft.com/office/drawing/2014/main" id="{E522C1CC-AC73-8E47-9402-8D5C20093D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52114" y="188748"/>
            <a:ext cx="3211285" cy="210450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en-US" sz="2400" b="0" dirty="0"/>
              <a:t>Templates enable</a:t>
            </a:r>
            <a:br>
              <a:rPr lang="en-US" altLang="en-US" sz="2400" b="0" dirty="0"/>
            </a:br>
            <a:r>
              <a:rPr lang="en-US" altLang="en-US" sz="2400" b="0" dirty="0"/>
              <a:t>new analysis</a:t>
            </a:r>
            <a:br>
              <a:rPr lang="en-US" altLang="en-US" sz="2400" b="0" dirty="0"/>
            </a:br>
            <a:r>
              <a:rPr lang="en-US" altLang="en-US" sz="2400" b="0" dirty="0"/>
              <a:t>capabilities</a:t>
            </a:r>
          </a:p>
          <a:p>
            <a:r>
              <a:rPr lang="en-US" altLang="en-US" sz="2400" b="0" dirty="0"/>
              <a:t>Example: Float with</a:t>
            </a:r>
            <a:br>
              <a:rPr lang="en-US" altLang="en-US" sz="2400" b="0" dirty="0"/>
            </a:br>
            <a:r>
              <a:rPr lang="en-US" altLang="en-US" sz="2400" b="0" dirty="0"/>
              <a:t>“shadow” double.</a:t>
            </a:r>
          </a:p>
        </p:txBody>
      </p:sp>
    </p:spTree>
    <p:extLst>
      <p:ext uri="{BB962C8B-B14F-4D97-AF65-F5344CB8AC3E}">
        <p14:creationId xmlns:p14="http://schemas.microsoft.com/office/powerpoint/2010/main" val="3329665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>
            <a:extLst>
              <a:ext uri="{FF2B5EF4-FFF2-40B4-BE49-F238E27FC236}">
                <a16:creationId xmlns:a16="http://schemas.microsoft.com/office/drawing/2014/main" id="{5641177C-AF60-C446-A193-89AF3F2F21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0752" y="252248"/>
            <a:ext cx="11375435" cy="589280"/>
          </a:xfrm>
        </p:spPr>
        <p:txBody>
          <a:bodyPr/>
          <a:lstStyle/>
          <a:p>
            <a:r>
              <a:rPr lang="en-US" altLang="en-US" b="0" dirty="0" err="1"/>
              <a:t>FloatShadowDouble</a:t>
            </a:r>
            <a:r>
              <a:rPr lang="en-US" altLang="en-US" b="0" dirty="0"/>
              <a:t> Usage</a:t>
            </a:r>
            <a:endParaRPr lang="en-US" altLang="en-US" dirty="0"/>
          </a:p>
        </p:txBody>
      </p:sp>
      <p:sp>
        <p:nvSpPr>
          <p:cNvPr id="816132" name="Text Box 4">
            <a:extLst>
              <a:ext uri="{FF2B5EF4-FFF2-40B4-BE49-F238E27FC236}">
                <a16:creationId xmlns:a16="http://schemas.microsoft.com/office/drawing/2014/main" id="{280C6FD6-C422-ED48-ABE4-2E8B4794B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4674" y="3481661"/>
            <a:ext cx="8534235" cy="193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7" tIns="44450" rIns="90487" bIns="44450">
            <a:spAutoFit/>
          </a:bodyPr>
          <a:lstStyle/>
          <a:p>
            <a:pPr>
              <a:spcBef>
                <a:spcPct val="0"/>
              </a:spcBef>
              <a:buSzTx/>
            </a:pPr>
            <a:r>
              <a:rPr lang="en-US" altLang="en-US" sz="2400" dirty="0"/>
              <a:t>Initial Residual =            455.194f        455.194d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400" dirty="0"/>
              <a:t>Iteration = 15   Residual = 5.07328f        5.07618d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400" dirty="0"/>
              <a:t>Iteration = 30   Residual = 0.00147f        0.00138d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400" dirty="0"/>
              <a:t>Iteration = 45   Residual = 5.14891e-06f 2.09624e-06d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400" dirty="0"/>
              <a:t>Iteration = 60   Residual = 4.03386e-09f 7.91927e-10d</a:t>
            </a:r>
          </a:p>
        </p:txBody>
      </p:sp>
      <p:sp>
        <p:nvSpPr>
          <p:cNvPr id="816133" name="Text Box 5">
            <a:extLst>
              <a:ext uri="{FF2B5EF4-FFF2-40B4-BE49-F238E27FC236}">
                <a16:creationId xmlns:a16="http://schemas.microsoft.com/office/drawing/2014/main" id="{3BEC02C6-0B5C-944E-9DFC-6575D2CD2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162" y="1287079"/>
            <a:ext cx="8115300" cy="162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SzTx/>
            </a:pPr>
            <a:r>
              <a:rPr lang="en-US" altLang="en-US" sz="2000" dirty="0">
                <a:latin typeface="Times New Roman" panose="02020603050405020304" pitchFamily="18" charset="0"/>
              </a:rPr>
              <a:t>Sample usage:</a:t>
            </a:r>
          </a:p>
          <a:p>
            <a:pPr eaLnBrk="1" hangingPunct="1">
              <a:spcBef>
                <a:spcPct val="0"/>
              </a:spcBef>
              <a:buSzTx/>
            </a:pPr>
            <a:r>
              <a:rPr lang="en-US" altLang="en-US" sz="2000" dirty="0">
                <a:latin typeface="Times New Roman" panose="02020603050405020304" pitchFamily="18" charset="0"/>
              </a:rPr>
              <a:t>#include “</a:t>
            </a:r>
            <a:r>
              <a:rPr lang="en-US" altLang="en-US" sz="2000" dirty="0" err="1">
                <a:latin typeface="Times New Roman" panose="02020603050405020304" pitchFamily="18" charset="0"/>
              </a:rPr>
              <a:t>FloatShadowDouble.hpp</a:t>
            </a:r>
            <a:r>
              <a:rPr lang="en-US" altLang="en-US" sz="2000" dirty="0">
                <a:latin typeface="Times New Roman" panose="02020603050405020304" pitchFamily="18" charset="0"/>
              </a:rPr>
              <a:t>”</a:t>
            </a:r>
          </a:p>
          <a:p>
            <a:pPr eaLnBrk="1" hangingPunct="1">
              <a:spcBef>
                <a:spcPct val="0"/>
              </a:spcBef>
              <a:buSzTx/>
            </a:pPr>
            <a:r>
              <a:rPr lang="en-US" altLang="en-US" sz="2000" dirty="0" err="1">
                <a:latin typeface="Times New Roman" panose="02020603050405020304" pitchFamily="18" charset="0"/>
              </a:rPr>
              <a:t>Tpetra</a:t>
            </a:r>
            <a:r>
              <a:rPr lang="en-US" altLang="en-US" sz="2000" dirty="0">
                <a:latin typeface="Times New Roman" panose="02020603050405020304" pitchFamily="18" charset="0"/>
              </a:rPr>
              <a:t>::Vector&lt; …, </a:t>
            </a:r>
            <a:r>
              <a:rPr lang="en-US" altLang="en-US" sz="2000" dirty="0" err="1">
                <a:latin typeface="Times New Roman" panose="02020603050405020304" pitchFamily="18" charset="0"/>
              </a:rPr>
              <a:t>FloatShadowDouble</a:t>
            </a:r>
            <a:r>
              <a:rPr lang="en-US" altLang="en-US" sz="2000" dirty="0">
                <a:latin typeface="Times New Roman" panose="02020603050405020304" pitchFamily="18" charset="0"/>
              </a:rPr>
              <a:t>, …&gt; x, y;</a:t>
            </a:r>
          </a:p>
          <a:p>
            <a:pPr eaLnBrk="1" hangingPunct="1">
              <a:spcBef>
                <a:spcPct val="0"/>
              </a:spcBef>
              <a:buSzTx/>
            </a:pPr>
            <a:r>
              <a:rPr lang="en-US" altLang="en-US" sz="2000" dirty="0" err="1">
                <a:latin typeface="Times New Roman" panose="02020603050405020304" pitchFamily="18" charset="0"/>
              </a:rPr>
              <a:t>Tpetra</a:t>
            </a:r>
            <a:r>
              <a:rPr lang="en-US" altLang="en-US" sz="2000" dirty="0">
                <a:latin typeface="Times New Roman" panose="02020603050405020304" pitchFamily="18" charset="0"/>
              </a:rPr>
              <a:t>::</a:t>
            </a:r>
            <a:r>
              <a:rPr lang="en-US" altLang="en-US" sz="2000" dirty="0" err="1">
                <a:latin typeface="Times New Roman" panose="02020603050405020304" pitchFamily="18" charset="0"/>
              </a:rPr>
              <a:t>CisMatrix</a:t>
            </a:r>
            <a:r>
              <a:rPr lang="en-US" altLang="en-US" sz="2000" dirty="0">
                <a:latin typeface="Times New Roman" panose="02020603050405020304" pitchFamily="18" charset="0"/>
              </a:rPr>
              <a:t>&lt;…, </a:t>
            </a:r>
            <a:r>
              <a:rPr lang="en-US" altLang="en-US" sz="2000" dirty="0" err="1">
                <a:latin typeface="Times New Roman" panose="02020603050405020304" pitchFamily="18" charset="0"/>
              </a:rPr>
              <a:t>FloatShadowDouble</a:t>
            </a:r>
            <a:r>
              <a:rPr lang="en-US" altLang="en-US" sz="2000" dirty="0">
                <a:latin typeface="Times New Roman" panose="02020603050405020304" pitchFamily="18" charset="0"/>
              </a:rPr>
              <a:t>, …&gt; A;</a:t>
            </a:r>
          </a:p>
          <a:p>
            <a:pPr eaLnBrk="1" hangingPunct="1">
              <a:spcBef>
                <a:spcPct val="0"/>
              </a:spcBef>
              <a:buSzTx/>
            </a:pPr>
            <a:r>
              <a:rPr lang="en-US" altLang="en-US" sz="2000" dirty="0" err="1">
                <a:latin typeface="Times New Roman" panose="02020603050405020304" pitchFamily="18" charset="0"/>
              </a:rPr>
              <a:t>A.apply</a:t>
            </a:r>
            <a:r>
              <a:rPr lang="en-US" altLang="en-US" sz="2000" dirty="0">
                <a:latin typeface="Times New Roman" panose="02020603050405020304" pitchFamily="18" charset="0"/>
              </a:rPr>
              <a:t>(x, y);  // Single precision, but double results also computed, available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767ABC-9E04-1344-A969-8C5E256AD880}"/>
              </a:ext>
            </a:extLst>
          </p:cNvPr>
          <p:cNvSpPr txBox="1"/>
          <p:nvPr/>
        </p:nvSpPr>
        <p:spPr>
          <a:xfrm>
            <a:off x="516412" y="5608506"/>
            <a:ext cx="11240000" cy="7571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Personal experience: Tend to use higher precision (e.g., double-double) vs. lower.</a:t>
            </a:r>
          </a:p>
          <a:p>
            <a:pPr algn="l">
              <a:lnSpc>
                <a:spcPct val="90000"/>
              </a:lnSpc>
            </a:pPr>
            <a:r>
              <a:rPr lang="en-US" sz="2400" dirty="0">
                <a:latin typeface="+mn-lt"/>
              </a:rPr>
              <a:t>Also a good use of modern nodes: 2X storage, 10X operations.</a:t>
            </a:r>
          </a:p>
        </p:txBody>
      </p:sp>
    </p:spTree>
    <p:extLst>
      <p:ext uri="{BB962C8B-B14F-4D97-AF65-F5344CB8AC3E}">
        <p14:creationId xmlns:p14="http://schemas.microsoft.com/office/powerpoint/2010/main" val="2441365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E5B33-756A-BF4E-8338-31B8B26EA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92" y="145143"/>
            <a:ext cx="11375435" cy="589280"/>
          </a:xfrm>
        </p:spPr>
        <p:txBody>
          <a:bodyPr/>
          <a:lstStyle/>
          <a:p>
            <a:r>
              <a:rPr lang="en-US" dirty="0"/>
              <a:t>Three Trilinos Subtopics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AE012-EE0F-C942-BB84-49614674D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856" y="1640114"/>
            <a:ext cx="11372771" cy="4348091"/>
          </a:xfrm>
        </p:spPr>
        <p:txBody>
          <a:bodyPr/>
          <a:lstStyle/>
          <a:p>
            <a:r>
              <a:rPr lang="en-US" sz="3600" dirty="0"/>
              <a:t>The Drudgery – Scalable non-solver code</a:t>
            </a:r>
          </a:p>
          <a:p>
            <a:r>
              <a:rPr lang="en-US" sz="3600" dirty="0"/>
              <a:t>Kokkos – Performance portability layer</a:t>
            </a:r>
          </a:p>
          <a:p>
            <a:r>
              <a:rPr lang="en-US" sz="3600" dirty="0" err="1"/>
              <a:t>KokkosKernels</a:t>
            </a:r>
            <a:r>
              <a:rPr lang="en-US" sz="3600" dirty="0"/>
              <a:t> – On-node scalable linear algebra </a:t>
            </a:r>
          </a:p>
        </p:txBody>
      </p:sp>
    </p:spTree>
    <p:extLst>
      <p:ext uri="{BB962C8B-B14F-4D97-AF65-F5344CB8AC3E}">
        <p14:creationId xmlns:p14="http://schemas.microsoft.com/office/powerpoint/2010/main" val="955050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Pattern for parallel dynamic allocation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25214"/>
            <a:ext cx="12192000" cy="5400950"/>
          </a:xfrm>
        </p:spPr>
        <p:txBody>
          <a:bodyPr/>
          <a:lstStyle/>
          <a:p>
            <a:r>
              <a:rPr lang="en-US" sz="2400" dirty="0"/>
              <a:t>Pattern: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u="sng" dirty="0"/>
              <a:t>Count</a:t>
            </a:r>
            <a:r>
              <a:rPr lang="en-US" sz="2000" dirty="0"/>
              <a:t> / estimate allocation size; may use </a:t>
            </a:r>
            <a:r>
              <a:rPr lang="en-US" sz="2000" dirty="0" err="1"/>
              <a:t>Kokkos</a:t>
            </a:r>
            <a:r>
              <a:rPr lang="en-US" sz="2000" dirty="0"/>
              <a:t> </a:t>
            </a:r>
            <a:r>
              <a:rPr lang="en-US" sz="2000" dirty="0" err="1"/>
              <a:t>parallel_scan</a:t>
            </a:r>
            <a:endParaRPr lang="en-US" sz="2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000" u="sng" dirty="0"/>
              <a:t>Allocate</a:t>
            </a:r>
            <a:r>
              <a:rPr lang="en-US" sz="2000" dirty="0"/>
              <a:t>; use </a:t>
            </a:r>
            <a:r>
              <a:rPr lang="en-US" sz="2000" dirty="0" err="1"/>
              <a:t>Kokkos</a:t>
            </a:r>
            <a:r>
              <a:rPr lang="en-US" sz="2000" dirty="0"/>
              <a:t>::View for best data layout &amp; first touch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u="sng" dirty="0"/>
              <a:t>Fill</a:t>
            </a:r>
            <a:r>
              <a:rPr lang="en-US" sz="2000" dirty="0"/>
              <a:t>: </a:t>
            </a:r>
            <a:r>
              <a:rPr lang="en-US" sz="2000" dirty="0" err="1"/>
              <a:t>parallel_reduce</a:t>
            </a:r>
            <a:r>
              <a:rPr lang="en-US" sz="2000" dirty="0"/>
              <a:t> over error codes; if you run out of space, keep going, count how much more you need, &amp; return to (2)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u="sng" dirty="0"/>
              <a:t>Compute</a:t>
            </a:r>
            <a:r>
              <a:rPr lang="en-US" sz="2000" dirty="0"/>
              <a:t> (e.g., solve the linear system) using filled data structures</a:t>
            </a:r>
          </a:p>
          <a:p>
            <a:r>
              <a:rPr lang="en-US" sz="2400" dirty="0"/>
              <a:t>Compare to </a:t>
            </a:r>
            <a:r>
              <a:rPr lang="en-US" sz="2400" u="sng" dirty="0"/>
              <a:t>Fill</a:t>
            </a:r>
            <a:r>
              <a:rPr lang="en-US" sz="2400" dirty="0"/>
              <a:t>, </a:t>
            </a:r>
            <a:r>
              <a:rPr lang="en-US" sz="2400" u="sng" dirty="0"/>
              <a:t>Setup</a:t>
            </a:r>
            <a:r>
              <a:rPr lang="en-US" sz="2400" dirty="0"/>
              <a:t>, </a:t>
            </a:r>
            <a:r>
              <a:rPr lang="en-US" sz="2400" u="sng" dirty="0"/>
              <a:t>Solve</a:t>
            </a:r>
            <a:r>
              <a:rPr lang="en-US" sz="2400" dirty="0"/>
              <a:t> sparse linear algebra use pattern</a:t>
            </a:r>
          </a:p>
          <a:p>
            <a:r>
              <a:rPr lang="en-US" sz="2400" dirty="0"/>
              <a:t>Semantics change: Running out of memory not an error!</a:t>
            </a:r>
          </a:p>
          <a:p>
            <a:pPr lvl="1"/>
            <a:r>
              <a:rPr lang="en-US" sz="2000" dirty="0"/>
              <a:t>Always return: Either no side effects, or correct result</a:t>
            </a:r>
          </a:p>
          <a:p>
            <a:pPr lvl="1"/>
            <a:r>
              <a:rPr lang="en-US" sz="2000" dirty="0"/>
              <a:t>Callers must expect failure &amp; protect against infinite loops</a:t>
            </a:r>
          </a:p>
          <a:p>
            <a:pPr lvl="1"/>
            <a:r>
              <a:rPr lang="en-US" sz="2000" dirty="0"/>
              <a:t>Generalizes to other kinds of failures, even fault tolerance</a:t>
            </a:r>
          </a:p>
          <a:p>
            <a:r>
              <a:rPr lang="en-US" sz="2400" b="1" dirty="0"/>
              <a:t>Thread-scalable execution of mundane code is ”straightforward” but hard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153150"/>
            <a:ext cx="6096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9pPr>
          </a:lstStyle>
          <a:p>
            <a:fld id="{A5E55A7B-7854-E145-92D9-B491DF4BAE2D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59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455" y="2012044"/>
            <a:ext cx="10363200" cy="1362075"/>
          </a:xfrm>
        </p:spPr>
        <p:txBody>
          <a:bodyPr/>
          <a:lstStyle/>
          <a:p>
            <a:r>
              <a:rPr lang="en-US" dirty="0"/>
              <a:t>Trilinos Performance Portability </a:t>
            </a:r>
            <a:br>
              <a:rPr lang="en-US" dirty="0"/>
            </a:br>
            <a:r>
              <a:rPr lang="en-US" dirty="0"/>
              <a:t>Kokkos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1597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089F3-9E83-3F4B-AD79-6F2DC29F1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602" y="296288"/>
            <a:ext cx="11372473" cy="510909"/>
          </a:xfrm>
        </p:spPr>
        <p:txBody>
          <a:bodyPr/>
          <a:lstStyle/>
          <a:p>
            <a:r>
              <a:rPr lang="en-US" dirty="0"/>
              <a:t>The Kokkos </a:t>
            </a:r>
            <a:r>
              <a:rPr lang="en-US" dirty="0" err="1"/>
              <a:t>EcoSystem</a:t>
            </a:r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A9D0A31-3AB9-2341-A6A8-F49A05FDDA33}"/>
              </a:ext>
            </a:extLst>
          </p:cNvPr>
          <p:cNvSpPr/>
          <p:nvPr/>
        </p:nvSpPr>
        <p:spPr>
          <a:xfrm>
            <a:off x="8050818" y="1020538"/>
            <a:ext cx="2169191" cy="21382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27E38EA-2471-0A4C-911F-B1822284E8D7}"/>
              </a:ext>
            </a:extLst>
          </p:cNvPr>
          <p:cNvSpPr/>
          <p:nvPr/>
        </p:nvSpPr>
        <p:spPr>
          <a:xfrm>
            <a:off x="1766356" y="1018409"/>
            <a:ext cx="2169182" cy="21382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7915883-0F35-334F-AB5D-209E161028AB}"/>
              </a:ext>
            </a:extLst>
          </p:cNvPr>
          <p:cNvSpPr/>
          <p:nvPr/>
        </p:nvSpPr>
        <p:spPr>
          <a:xfrm>
            <a:off x="1766357" y="2483126"/>
            <a:ext cx="8453653" cy="21382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3F4B74-C4FD-AF48-A9F1-1DEEC07A1139}"/>
              </a:ext>
            </a:extLst>
          </p:cNvPr>
          <p:cNvSpPr/>
          <p:nvPr/>
        </p:nvSpPr>
        <p:spPr>
          <a:xfrm>
            <a:off x="8057190" y="2271213"/>
            <a:ext cx="2146996" cy="13035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FA6BF4-1D78-8B49-B2E1-A68C7E5E60B1}"/>
              </a:ext>
            </a:extLst>
          </p:cNvPr>
          <p:cNvSpPr/>
          <p:nvPr/>
        </p:nvSpPr>
        <p:spPr>
          <a:xfrm>
            <a:off x="1777784" y="2366019"/>
            <a:ext cx="2145972" cy="13035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7942CD0-F368-C349-B022-AA3BD014E382}"/>
              </a:ext>
            </a:extLst>
          </p:cNvPr>
          <p:cNvSpPr/>
          <p:nvPr/>
        </p:nvSpPr>
        <p:spPr>
          <a:xfrm>
            <a:off x="4052473" y="3718049"/>
            <a:ext cx="3777465" cy="807272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8CCF9E7-B85E-304A-A8A9-F884F570A9EB}"/>
              </a:ext>
            </a:extLst>
          </p:cNvPr>
          <p:cNvSpPr/>
          <p:nvPr/>
        </p:nvSpPr>
        <p:spPr>
          <a:xfrm>
            <a:off x="1956119" y="1240134"/>
            <a:ext cx="1802537" cy="3285188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Times" charset="0"/>
              <a:ea typeface="Times" charset="0"/>
              <a:cs typeface="Times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DEDF82-E95C-D544-8787-132632962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232" y="4621343"/>
            <a:ext cx="5847042" cy="184245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6D8216C-7285-6D47-9615-F0527A855D94}"/>
              </a:ext>
            </a:extLst>
          </p:cNvPr>
          <p:cNvGrpSpPr/>
          <p:nvPr/>
        </p:nvGrpSpPr>
        <p:grpSpPr>
          <a:xfrm>
            <a:off x="4052473" y="2860468"/>
            <a:ext cx="3754487" cy="817505"/>
            <a:chOff x="4483620" y="2667124"/>
            <a:chExt cx="4757088" cy="1216026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80078700-0CB0-2B43-95B9-B4048862CB7E}"/>
                </a:ext>
              </a:extLst>
            </p:cNvPr>
            <p:cNvSpPr/>
            <p:nvPr/>
          </p:nvSpPr>
          <p:spPr>
            <a:xfrm>
              <a:off x="4483620" y="2667124"/>
              <a:ext cx="4757088" cy="1216026"/>
            </a:xfrm>
            <a:prstGeom prst="round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endParaRP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C38B1DBC-7C40-F248-819B-29E33A3B80CC}"/>
                </a:ext>
              </a:extLst>
            </p:cNvPr>
            <p:cNvSpPr/>
            <p:nvPr/>
          </p:nvSpPr>
          <p:spPr>
            <a:xfrm>
              <a:off x="4646166" y="3230443"/>
              <a:ext cx="2634776" cy="52504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Times" charset="0"/>
                  <a:ea typeface="Times" charset="0"/>
                  <a:cs typeface="Times" charset="0"/>
                </a:rPr>
                <a:t>Linear Algebra Kernels</a:t>
              </a: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A051434D-19E6-0C46-90B7-8B41CCF3E613}"/>
                </a:ext>
              </a:extLst>
            </p:cNvPr>
            <p:cNvSpPr/>
            <p:nvPr/>
          </p:nvSpPr>
          <p:spPr>
            <a:xfrm>
              <a:off x="7492040" y="3224010"/>
              <a:ext cx="1666255" cy="543931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Times" charset="0"/>
                  <a:ea typeface="Times" charset="0"/>
                  <a:cs typeface="Times" charset="0"/>
                </a:rPr>
                <a:t>Graph Kernels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356B2EC-F6BF-9C49-8A2C-44C55765DCF6}"/>
                </a:ext>
              </a:extLst>
            </p:cNvPr>
            <p:cNvSpPr txBox="1"/>
            <p:nvPr/>
          </p:nvSpPr>
          <p:spPr>
            <a:xfrm>
              <a:off x="5826866" y="2693936"/>
              <a:ext cx="2240677" cy="5493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Times" charset="0"/>
                  <a:ea typeface="Times" charset="0"/>
                  <a:cs typeface="Times" charset="0"/>
                </a:rPr>
                <a:t>Kokkos Kernels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DBAB1CB-0347-A645-AF94-2B19E7F80D16}"/>
              </a:ext>
            </a:extLst>
          </p:cNvPr>
          <p:cNvSpPr txBox="1"/>
          <p:nvPr/>
        </p:nvSpPr>
        <p:spPr>
          <a:xfrm>
            <a:off x="5200008" y="3703584"/>
            <a:ext cx="1482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Times" charset="0"/>
                <a:ea typeface="Times" charset="0"/>
                <a:cs typeface="Times" charset="0"/>
              </a:rPr>
              <a:t>Kokkos</a:t>
            </a:r>
            <a:r>
              <a:rPr lang="en-US" b="1" dirty="0">
                <a:latin typeface="Times" charset="0"/>
                <a:ea typeface="Times" charset="0"/>
                <a:cs typeface="Times" charset="0"/>
              </a:rPr>
              <a:t> Core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84B9D79-0773-C14E-91C1-250D078C5E1B}"/>
              </a:ext>
            </a:extLst>
          </p:cNvPr>
          <p:cNvSpPr/>
          <p:nvPr/>
        </p:nvSpPr>
        <p:spPr>
          <a:xfrm>
            <a:off x="4180761" y="4025094"/>
            <a:ext cx="1721515" cy="46587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rPr>
              <a:t>Parallel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rPr>
              <a:t>Execution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694EA4F-6B02-B54D-B502-EFBB87C9123D}"/>
              </a:ext>
            </a:extLst>
          </p:cNvPr>
          <p:cNvSpPr/>
          <p:nvPr/>
        </p:nvSpPr>
        <p:spPr>
          <a:xfrm>
            <a:off x="6030563" y="4020936"/>
            <a:ext cx="1664730" cy="46587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rPr>
              <a:t>Parallel Data Structures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D20955C-FA52-6148-9907-C1BC07AB0807}"/>
              </a:ext>
            </a:extLst>
          </p:cNvPr>
          <p:cNvSpPr/>
          <p:nvPr/>
        </p:nvSpPr>
        <p:spPr>
          <a:xfrm>
            <a:off x="4052473" y="1240133"/>
            <a:ext cx="3901503" cy="3854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Science and Engineering Applications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779520-9FA1-ED43-8B09-B391DD000F28}"/>
              </a:ext>
            </a:extLst>
          </p:cNvPr>
          <p:cNvSpPr txBox="1"/>
          <p:nvPr/>
        </p:nvSpPr>
        <p:spPr>
          <a:xfrm>
            <a:off x="4902697" y="2505502"/>
            <a:ext cx="2185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latin typeface="Times" charset="0"/>
                <a:ea typeface="Times" charset="0"/>
                <a:cs typeface="Times" charset="0"/>
              </a:rPr>
              <a:t>Kokkos </a:t>
            </a:r>
            <a:r>
              <a:rPr lang="en-US" sz="2000" b="1" i="1" dirty="0" err="1">
                <a:latin typeface="Times" charset="0"/>
                <a:ea typeface="Times" charset="0"/>
                <a:cs typeface="Times" charset="0"/>
              </a:rPr>
              <a:t>EcoSystem</a:t>
            </a:r>
            <a:endParaRPr lang="en-US" sz="2000" b="1" i="1" dirty="0"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DB1D9F8-3D03-F54A-8F5A-9F1947ED20A4}"/>
              </a:ext>
            </a:extLst>
          </p:cNvPr>
          <p:cNvSpPr/>
          <p:nvPr/>
        </p:nvSpPr>
        <p:spPr>
          <a:xfrm>
            <a:off x="5341827" y="1846082"/>
            <a:ext cx="2612148" cy="3854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Trilinos</a:t>
            </a:r>
            <a:endParaRPr lang="en-US" dirty="0">
              <a:solidFill>
                <a:schemeClr val="bg1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17078151-D8C1-6C4B-B0E5-255EA00BA2AD}"/>
              </a:ext>
            </a:extLst>
          </p:cNvPr>
          <p:cNvSpPr/>
          <p:nvPr/>
        </p:nvSpPr>
        <p:spPr>
          <a:xfrm>
            <a:off x="4369061" y="1651159"/>
            <a:ext cx="340291" cy="80635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4ED1FF2C-95F5-BB4F-90A8-C53D6A3BEB26}"/>
              </a:ext>
            </a:extLst>
          </p:cNvPr>
          <p:cNvSpPr/>
          <p:nvPr/>
        </p:nvSpPr>
        <p:spPr>
          <a:xfrm>
            <a:off x="6553736" y="1643429"/>
            <a:ext cx="340291" cy="20262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>
            <a:extLst>
              <a:ext uri="{FF2B5EF4-FFF2-40B4-BE49-F238E27FC236}">
                <a16:creationId xmlns:a16="http://schemas.microsoft.com/office/drawing/2014/main" id="{006A4234-01F2-6342-8E1F-EBF1B099EC60}"/>
              </a:ext>
            </a:extLst>
          </p:cNvPr>
          <p:cNvSpPr/>
          <p:nvPr/>
        </p:nvSpPr>
        <p:spPr>
          <a:xfrm>
            <a:off x="6553736" y="2240337"/>
            <a:ext cx="340291" cy="251367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4CB2CB-FD77-DB4E-BFBE-7662658022E1}"/>
              </a:ext>
            </a:extLst>
          </p:cNvPr>
          <p:cNvSpPr txBox="1"/>
          <p:nvPr/>
        </p:nvSpPr>
        <p:spPr>
          <a:xfrm>
            <a:off x="2330789" y="1428641"/>
            <a:ext cx="1061658" cy="646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Kokkos Tools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496E53D7-48ED-8D4E-B0BF-BED895F429EF}"/>
              </a:ext>
            </a:extLst>
          </p:cNvPr>
          <p:cNvSpPr/>
          <p:nvPr/>
        </p:nvSpPr>
        <p:spPr>
          <a:xfrm>
            <a:off x="2112705" y="2886672"/>
            <a:ext cx="1541259" cy="3529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rPr>
              <a:t>Debugging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B63EC167-EDD3-5747-9ABC-C1F42DE52866}"/>
              </a:ext>
            </a:extLst>
          </p:cNvPr>
          <p:cNvSpPr/>
          <p:nvPr/>
        </p:nvSpPr>
        <p:spPr>
          <a:xfrm>
            <a:off x="2116139" y="3339382"/>
            <a:ext cx="1541259" cy="3529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rPr>
              <a:t>Profiling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AA3B90A-5DFC-094A-BD31-BD0B52E2C45E}"/>
              </a:ext>
            </a:extLst>
          </p:cNvPr>
          <p:cNvSpPr/>
          <p:nvPr/>
        </p:nvSpPr>
        <p:spPr>
          <a:xfrm>
            <a:off x="8235335" y="1253379"/>
            <a:ext cx="1778821" cy="3266587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FE5913-1467-3548-BBFE-AE7742D51E2E}"/>
              </a:ext>
            </a:extLst>
          </p:cNvPr>
          <p:cNvSpPr txBox="1"/>
          <p:nvPr/>
        </p:nvSpPr>
        <p:spPr>
          <a:xfrm>
            <a:off x="8577717" y="1428641"/>
            <a:ext cx="1061658" cy="646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Kokkos Support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D41569CF-50D8-D045-AD47-7D7FDD2CE086}"/>
              </a:ext>
            </a:extLst>
          </p:cNvPr>
          <p:cNvSpPr/>
          <p:nvPr/>
        </p:nvSpPr>
        <p:spPr>
          <a:xfrm>
            <a:off x="8348315" y="2767583"/>
            <a:ext cx="1537124" cy="3529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rPr>
              <a:t>Tutorials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E732E4F-84BC-8846-BB85-E2B0E2695E98}"/>
              </a:ext>
            </a:extLst>
          </p:cNvPr>
          <p:cNvSpPr/>
          <p:nvPr/>
        </p:nvSpPr>
        <p:spPr>
          <a:xfrm>
            <a:off x="8339984" y="3208311"/>
            <a:ext cx="1537124" cy="3529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rPr>
              <a:t>Bootcamps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E86D76B-64BC-6643-B582-940AD308A1D9}"/>
              </a:ext>
            </a:extLst>
          </p:cNvPr>
          <p:cNvSpPr/>
          <p:nvPr/>
        </p:nvSpPr>
        <p:spPr>
          <a:xfrm>
            <a:off x="8348315" y="3649039"/>
            <a:ext cx="1537124" cy="37605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rPr>
              <a:t>App support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BBC7BD6-E0B4-E44E-84A0-795131D202DD}"/>
              </a:ext>
            </a:extLst>
          </p:cNvPr>
          <p:cNvSpPr/>
          <p:nvPr/>
        </p:nvSpPr>
        <p:spPr>
          <a:xfrm>
            <a:off x="8339984" y="2347656"/>
            <a:ext cx="1537124" cy="3529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rPr>
              <a:t>Documentation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05194D02-3CB3-1040-ADEF-716A050E3B20}"/>
              </a:ext>
            </a:extLst>
          </p:cNvPr>
          <p:cNvSpPr/>
          <p:nvPr/>
        </p:nvSpPr>
        <p:spPr>
          <a:xfrm>
            <a:off x="2114125" y="3805063"/>
            <a:ext cx="1541259" cy="3529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rPr>
              <a:t>Tuning</a:t>
            </a:r>
          </a:p>
        </p:txBody>
      </p:sp>
    </p:spTree>
    <p:extLst>
      <p:ext uri="{BB962C8B-B14F-4D97-AF65-F5344CB8AC3E}">
        <p14:creationId xmlns:p14="http://schemas.microsoft.com/office/powerpoint/2010/main" val="169577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3657" y="-17408"/>
            <a:ext cx="8229240" cy="1145160"/>
          </a:xfrm>
        </p:spPr>
        <p:txBody>
          <a:bodyPr/>
          <a:lstStyle/>
          <a:p>
            <a:r>
              <a:rPr lang="en-US" dirty="0" err="1"/>
              <a:t>Kokkos</a:t>
            </a:r>
            <a:r>
              <a:rPr lang="en-US" dirty="0"/>
              <a:t> Basic Execution Patterns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/>
          </p:nvPr>
        </p:nvSpPr>
        <p:spPr>
          <a:xfrm>
            <a:off x="420892" y="223480"/>
            <a:ext cx="11434777" cy="6079348"/>
          </a:xfrm>
        </p:spPr>
        <p:txBody>
          <a:bodyPr anchor="t"/>
          <a:lstStyle/>
          <a:p>
            <a:pPr algn="l"/>
            <a:r>
              <a:rPr lang="en-US" sz="1200" dirty="0">
                <a:solidFill>
                  <a:srgbClr val="7F0055"/>
                </a:solidFill>
                <a:latin typeface="Monaco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200" dirty="0">
                <a:solidFill>
                  <a:srgbClr val="2A00FF"/>
                </a:solidFill>
                <a:latin typeface="Monaco"/>
              </a:rPr>
              <a:t>&lt;</a:t>
            </a:r>
            <a:r>
              <a:rPr lang="en-US" sz="1200" dirty="0" err="1">
                <a:solidFill>
                  <a:srgbClr val="2A00FF"/>
                </a:solidFill>
                <a:latin typeface="Monaco"/>
              </a:rPr>
              <a:t>Kokkos_Core.hpp</a:t>
            </a:r>
            <a:r>
              <a:rPr lang="en-US" sz="1200" dirty="0">
                <a:solidFill>
                  <a:srgbClr val="2A00FF"/>
                </a:solidFill>
                <a:latin typeface="Monaco"/>
              </a:rPr>
              <a:t>&gt;</a:t>
            </a:r>
          </a:p>
          <a:p>
            <a:pPr algn="l"/>
            <a:r>
              <a:rPr lang="en-US" sz="1200" dirty="0">
                <a:solidFill>
                  <a:srgbClr val="7F0055"/>
                </a:solidFill>
                <a:latin typeface="Monaco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200" dirty="0">
                <a:solidFill>
                  <a:srgbClr val="2A00FF"/>
                </a:solidFill>
                <a:latin typeface="Monaco"/>
              </a:rPr>
              <a:t>&lt;</a:t>
            </a:r>
            <a:r>
              <a:rPr lang="en-US" sz="1200" dirty="0" err="1">
                <a:solidFill>
                  <a:srgbClr val="2A00FF"/>
                </a:solidFill>
                <a:latin typeface="Monaco"/>
              </a:rPr>
              <a:t>cstdio</a:t>
            </a:r>
            <a:r>
              <a:rPr lang="en-US" sz="1200" dirty="0">
                <a:solidFill>
                  <a:srgbClr val="2A00FF"/>
                </a:solidFill>
                <a:latin typeface="Monaco"/>
              </a:rPr>
              <a:t>&gt;</a:t>
            </a:r>
          </a:p>
          <a:p>
            <a:pPr algn="l"/>
            <a:endParaRPr lang="en-US" sz="1200" dirty="0">
              <a:latin typeface="Monaco"/>
            </a:endParaRPr>
          </a:p>
          <a:p>
            <a:pPr algn="l"/>
            <a:r>
              <a:rPr lang="en-US" sz="1200" dirty="0" err="1">
                <a:solidFill>
                  <a:srgbClr val="7F0055"/>
                </a:solidFill>
                <a:latin typeface="Monaco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 main(</a:t>
            </a:r>
            <a:r>
              <a:rPr lang="en-US" sz="1200" dirty="0" err="1">
                <a:solidFill>
                  <a:srgbClr val="7F0055"/>
                </a:solidFill>
                <a:latin typeface="Monaco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Monaco"/>
              </a:rPr>
              <a:t>argc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, </a:t>
            </a:r>
            <a:r>
              <a:rPr lang="en-US" sz="1200" dirty="0">
                <a:solidFill>
                  <a:srgbClr val="7F0055"/>
                </a:solidFill>
                <a:latin typeface="Monaco"/>
              </a:rPr>
              <a:t>char*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Monaco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[]) {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// Initialize 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Kokkos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 analogous to 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MPI_Init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()</a:t>
            </a:r>
          </a:p>
          <a:p>
            <a:pPr algn="l"/>
            <a:r>
              <a:rPr lang="en-US" sz="1200" dirty="0">
                <a:solidFill>
                  <a:srgbClr val="3F7F5F"/>
                </a:solidFill>
                <a:latin typeface="Monaco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// Takes arguments which set hardware resources (number of threads, GPU Id)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Monaco"/>
              </a:rPr>
              <a:t>Kokkos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::initialize(</a:t>
            </a:r>
            <a:r>
              <a:rPr lang="en-US" sz="1200" dirty="0" err="1">
                <a:solidFill>
                  <a:srgbClr val="000000"/>
                </a:solidFill>
                <a:latin typeface="Monaco"/>
              </a:rPr>
              <a:t>argc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Monaco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);</a:t>
            </a:r>
          </a:p>
          <a:p>
            <a:pPr algn="l"/>
            <a:endParaRPr lang="en-US" sz="1200" dirty="0">
              <a:latin typeface="Monaco"/>
            </a:endParaRP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// A 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parallel_for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 executes the body in parallel over the index space, here a simple range 0&lt;=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i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&lt;10</a:t>
            </a:r>
          </a:p>
          <a:p>
            <a:pPr algn="l"/>
            <a:r>
              <a:rPr lang="en-US" sz="1200" dirty="0">
                <a:solidFill>
                  <a:srgbClr val="3F7F5F"/>
                </a:solidFill>
                <a:latin typeface="Monaco"/>
              </a:rPr>
              <a:t>  // It takes an execution policy (here an implicit range as an 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int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) and a 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functor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 or lambda</a:t>
            </a:r>
          </a:p>
          <a:p>
            <a:pPr algn="l"/>
            <a:r>
              <a:rPr lang="en-US" sz="1200" dirty="0">
                <a:solidFill>
                  <a:srgbClr val="3F7F5F"/>
                </a:solidFill>
                <a:latin typeface="Monaco"/>
              </a:rPr>
              <a:t>  // The lambda operator has one argument, and 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index_type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 (here a simple 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int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 for a range)</a:t>
            </a:r>
          </a:p>
          <a:p>
            <a:pPr algn="l"/>
            <a:r>
              <a:rPr lang="en-US" sz="1800" dirty="0">
                <a:solidFill>
                  <a:srgbClr val="000000"/>
                </a:solidFill>
                <a:latin typeface="Monaco"/>
              </a:rPr>
              <a:t>  </a:t>
            </a:r>
            <a:r>
              <a:rPr lang="en-US" sz="1800" dirty="0" err="1">
                <a:solidFill>
                  <a:srgbClr val="000000"/>
                </a:solidFill>
                <a:latin typeface="Monaco"/>
              </a:rPr>
              <a:t>Kokkos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::</a:t>
            </a:r>
            <a:r>
              <a:rPr lang="en-US" sz="1800" dirty="0" err="1">
                <a:solidFill>
                  <a:srgbClr val="000000"/>
                </a:solidFill>
                <a:latin typeface="Monaco"/>
              </a:rPr>
              <a:t>parallel_for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(10,[=](</a:t>
            </a:r>
            <a:r>
              <a:rPr lang="en-US" sz="1800" dirty="0" err="1">
                <a:solidFill>
                  <a:srgbClr val="7F0055"/>
                </a:solidFill>
                <a:latin typeface="Monaco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Monaco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){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  </a:t>
            </a:r>
            <a:r>
              <a:rPr lang="en-US" sz="1200" dirty="0" err="1">
                <a:solidFill>
                  <a:srgbClr val="642880"/>
                </a:solidFill>
                <a:latin typeface="Monaco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(</a:t>
            </a:r>
            <a:r>
              <a:rPr lang="en-US" sz="1200" dirty="0">
                <a:solidFill>
                  <a:srgbClr val="2A00FF"/>
                </a:solidFill>
                <a:latin typeface="Monaco"/>
              </a:rPr>
              <a:t>”Hello %</a:t>
            </a:r>
            <a:r>
              <a:rPr lang="en-US" sz="1200" dirty="0" err="1">
                <a:solidFill>
                  <a:srgbClr val="2A00FF"/>
                </a:solidFill>
                <a:latin typeface="Monaco"/>
              </a:rPr>
              <a:t>i</a:t>
            </a:r>
            <a:r>
              <a:rPr lang="en-US" sz="1200" dirty="0">
                <a:solidFill>
                  <a:srgbClr val="2A00FF"/>
                </a:solidFill>
                <a:latin typeface="Monaco"/>
              </a:rPr>
              <a:t>\n"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,</a:t>
            </a:r>
            <a:r>
              <a:rPr lang="en-US" sz="1200" dirty="0" err="1">
                <a:solidFill>
                  <a:srgbClr val="000000"/>
                </a:solidFill>
                <a:latin typeface="Monaco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); 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});</a:t>
            </a:r>
          </a:p>
          <a:p>
            <a:pPr algn="l"/>
            <a:endParaRPr lang="en-US" sz="1200" dirty="0">
              <a:latin typeface="Monaco"/>
            </a:endParaRP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// A 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parallel_reduce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 executes the body in parallel over the index space, here a simple range 0&lt;=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i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&lt;10 and </a:t>
            </a:r>
          </a:p>
          <a:p>
            <a:pPr algn="l"/>
            <a:r>
              <a:rPr lang="en-US" sz="1200" dirty="0">
                <a:solidFill>
                  <a:srgbClr val="3F7F5F"/>
                </a:solidFill>
                <a:latin typeface="Monaco"/>
              </a:rPr>
              <a:t>  // performs a reduction over the values given to the second argument </a:t>
            </a:r>
          </a:p>
          <a:p>
            <a:pPr algn="l"/>
            <a:r>
              <a:rPr lang="en-US" sz="1200" dirty="0">
                <a:solidFill>
                  <a:srgbClr val="3F7F5F"/>
                </a:solidFill>
                <a:latin typeface="Monaco"/>
              </a:rPr>
              <a:t>  // It takes an execution policy (here an implicit range as an 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int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); a 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functor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 or lambda; and a return value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  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</a:t>
            </a:r>
            <a:r>
              <a:rPr lang="en-US" sz="1200" dirty="0">
                <a:solidFill>
                  <a:srgbClr val="7F0055"/>
                </a:solidFill>
                <a:latin typeface="Monaco"/>
              </a:rPr>
              <a:t>double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 sum = 0;</a:t>
            </a:r>
          </a:p>
          <a:p>
            <a:pPr algn="l"/>
            <a:r>
              <a:rPr lang="en-US" sz="1800" dirty="0">
                <a:solidFill>
                  <a:srgbClr val="000000"/>
                </a:solidFill>
                <a:latin typeface="Monaco"/>
              </a:rPr>
              <a:t>  </a:t>
            </a:r>
            <a:r>
              <a:rPr lang="en-US" sz="1800" dirty="0" err="1">
                <a:solidFill>
                  <a:srgbClr val="000000"/>
                </a:solidFill>
                <a:latin typeface="Monaco"/>
              </a:rPr>
              <a:t>Kokkos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::</a:t>
            </a:r>
            <a:r>
              <a:rPr lang="en-US" sz="1800" dirty="0" err="1">
                <a:solidFill>
                  <a:srgbClr val="000000"/>
                </a:solidFill>
                <a:latin typeface="Monaco"/>
              </a:rPr>
              <a:t>parallel_reduce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(10,[=](</a:t>
            </a:r>
            <a:r>
              <a:rPr lang="en-US" sz="1800" dirty="0" err="1">
                <a:solidFill>
                  <a:srgbClr val="7F0055"/>
                </a:solidFill>
                <a:latin typeface="Monaco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Monaco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, </a:t>
            </a:r>
            <a:r>
              <a:rPr lang="en-US" sz="1800" dirty="0" err="1">
                <a:solidFill>
                  <a:srgbClr val="7F0055"/>
                </a:solidFill>
                <a:latin typeface="Monaco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&amp; </a:t>
            </a:r>
            <a:r>
              <a:rPr lang="en-US" sz="1800" dirty="0" err="1">
                <a:solidFill>
                  <a:srgbClr val="000000"/>
                </a:solidFill>
                <a:latin typeface="Monaco"/>
              </a:rPr>
              <a:t>lsum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) {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Monaco"/>
              </a:rPr>
              <a:t>lsum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 += </a:t>
            </a:r>
            <a:r>
              <a:rPr lang="en-US" sz="1200" dirty="0" err="1">
                <a:solidFill>
                  <a:srgbClr val="000000"/>
                </a:solidFill>
                <a:latin typeface="Monaco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;   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},sum);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</a:t>
            </a:r>
            <a:r>
              <a:rPr lang="en-US" sz="1200" dirty="0" err="1">
                <a:solidFill>
                  <a:srgbClr val="642880"/>
                </a:solidFill>
                <a:latin typeface="Monaco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(</a:t>
            </a:r>
            <a:r>
              <a:rPr lang="en-US" sz="1200" dirty="0">
                <a:solidFill>
                  <a:srgbClr val="2A00FF"/>
                </a:solidFill>
                <a:latin typeface="Monaco"/>
              </a:rPr>
              <a:t>"Result %lf\</a:t>
            </a:r>
            <a:r>
              <a:rPr lang="en-US" sz="1200" dirty="0" err="1">
                <a:solidFill>
                  <a:srgbClr val="2A00FF"/>
                </a:solidFill>
                <a:latin typeface="Monaco"/>
              </a:rPr>
              <a:t>n"</a:t>
            </a:r>
            <a:r>
              <a:rPr lang="en-US" sz="1200" dirty="0" err="1">
                <a:solidFill>
                  <a:srgbClr val="000000"/>
                </a:solidFill>
                <a:latin typeface="Monaco"/>
              </a:rPr>
              <a:t>,sum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);  </a:t>
            </a:r>
            <a:endParaRPr lang="en-US" sz="1200" dirty="0">
              <a:latin typeface="Monaco"/>
            </a:endParaRPr>
          </a:p>
          <a:p>
            <a:pPr algn="l"/>
            <a:endParaRPr lang="en-US" sz="1200" dirty="0">
              <a:solidFill>
                <a:srgbClr val="000000"/>
              </a:solidFill>
              <a:latin typeface="Monaco"/>
            </a:endParaRPr>
          </a:p>
          <a:p>
            <a:pPr algn="l"/>
            <a:endParaRPr lang="en-US" sz="1200" dirty="0">
              <a:latin typeface="Monaco"/>
            </a:endParaRP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// A 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parallel_scan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 executes the body in parallel over the index space, here a simple range 0&lt;=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i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&lt;10 and </a:t>
            </a:r>
          </a:p>
          <a:p>
            <a:pPr algn="l"/>
            <a:r>
              <a:rPr lang="en-US" sz="1200" dirty="0">
                <a:solidFill>
                  <a:srgbClr val="3F7F5F"/>
                </a:solidFill>
                <a:latin typeface="Monaco"/>
              </a:rPr>
              <a:t>  // Performs a scan operation over the values given to the second argument </a:t>
            </a:r>
          </a:p>
          <a:p>
            <a:pPr algn="l"/>
            <a:r>
              <a:rPr lang="en-US" sz="1200" dirty="0">
                <a:solidFill>
                  <a:srgbClr val="3F7F5F"/>
                </a:solidFill>
                <a:latin typeface="Monaco"/>
              </a:rPr>
              <a:t>  // If final == true </a:t>
            </a:r>
            <a:r>
              <a:rPr lang="en-US" sz="1200" dirty="0" err="1">
                <a:solidFill>
                  <a:srgbClr val="3F7F5F"/>
                </a:solidFill>
                <a:latin typeface="Monaco"/>
              </a:rPr>
              <a:t>lsum</a:t>
            </a:r>
            <a:r>
              <a:rPr lang="en-US" sz="1200" dirty="0">
                <a:solidFill>
                  <a:srgbClr val="3F7F5F"/>
                </a:solidFill>
                <a:latin typeface="Monaco"/>
              </a:rPr>
              <a:t> contains the prefix sum. </a:t>
            </a:r>
          </a:p>
          <a:p>
            <a:pPr algn="l"/>
            <a:r>
              <a:rPr lang="en-US" sz="1200" dirty="0">
                <a:solidFill>
                  <a:srgbClr val="7F0055"/>
                </a:solidFill>
                <a:latin typeface="Monaco"/>
              </a:rPr>
              <a:t>  double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 sum = 0;</a:t>
            </a:r>
          </a:p>
          <a:p>
            <a:pPr algn="l"/>
            <a:r>
              <a:rPr lang="en-US" sz="1800" dirty="0">
                <a:solidFill>
                  <a:srgbClr val="000000"/>
                </a:solidFill>
                <a:latin typeface="Monaco"/>
              </a:rPr>
              <a:t>  </a:t>
            </a:r>
            <a:r>
              <a:rPr lang="en-US" sz="1800" dirty="0" err="1">
                <a:solidFill>
                  <a:srgbClr val="000000"/>
                </a:solidFill>
                <a:latin typeface="Monaco"/>
              </a:rPr>
              <a:t>Kokkos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::</a:t>
            </a:r>
            <a:r>
              <a:rPr lang="en-US" sz="1800" dirty="0" err="1">
                <a:solidFill>
                  <a:srgbClr val="000000"/>
                </a:solidFill>
                <a:latin typeface="Monaco"/>
              </a:rPr>
              <a:t>parallel_scan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(10,[=](</a:t>
            </a:r>
            <a:r>
              <a:rPr lang="en-US" sz="1800" dirty="0" err="1">
                <a:solidFill>
                  <a:srgbClr val="7F0055"/>
                </a:solidFill>
                <a:latin typeface="Monaco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Monaco"/>
              </a:rPr>
              <a:t>i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, </a:t>
            </a:r>
            <a:r>
              <a:rPr lang="en-US" sz="1800" dirty="0" err="1">
                <a:solidFill>
                  <a:srgbClr val="7F0055"/>
                </a:solidFill>
                <a:latin typeface="Monaco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&amp; </a:t>
            </a:r>
            <a:r>
              <a:rPr lang="en-US" sz="1800" dirty="0" err="1">
                <a:solidFill>
                  <a:srgbClr val="000000"/>
                </a:solidFill>
                <a:latin typeface="Monaco"/>
              </a:rPr>
              <a:t>lsum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, </a:t>
            </a:r>
            <a:r>
              <a:rPr lang="en-US" sz="1800" dirty="0" err="1">
                <a:solidFill>
                  <a:srgbClr val="7F0055"/>
                </a:solidFill>
                <a:latin typeface="Monaco"/>
              </a:rPr>
              <a:t>bool</a:t>
            </a:r>
            <a:r>
              <a:rPr lang="en-US" sz="1800" dirty="0">
                <a:solidFill>
                  <a:srgbClr val="000000"/>
                </a:solidFill>
                <a:latin typeface="Monaco"/>
              </a:rPr>
              <a:t> final) {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  if(final) </a:t>
            </a:r>
            <a:r>
              <a:rPr lang="en-US" sz="1200" dirty="0" err="1">
                <a:solidFill>
                  <a:srgbClr val="642880"/>
                </a:solidFill>
                <a:latin typeface="Monaco"/>
              </a:rPr>
              <a:t>printf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(</a:t>
            </a:r>
            <a:r>
              <a:rPr lang="en-US" sz="1200" dirty="0">
                <a:solidFill>
                  <a:srgbClr val="2A00FF"/>
                </a:solidFill>
                <a:latin typeface="Monaco"/>
              </a:rPr>
              <a:t>”</a:t>
            </a:r>
            <a:r>
              <a:rPr lang="en-US" sz="1200" dirty="0" err="1">
                <a:solidFill>
                  <a:srgbClr val="2A00FF"/>
                </a:solidFill>
                <a:latin typeface="Monaco"/>
              </a:rPr>
              <a:t>ScanValue</a:t>
            </a:r>
            <a:r>
              <a:rPr lang="en-US" sz="1200" dirty="0">
                <a:solidFill>
                  <a:srgbClr val="2A00FF"/>
                </a:solidFill>
                <a:latin typeface="Monaco"/>
              </a:rPr>
              <a:t> %</a:t>
            </a:r>
            <a:r>
              <a:rPr lang="en-US" sz="1200" dirty="0" err="1">
                <a:solidFill>
                  <a:srgbClr val="2A00FF"/>
                </a:solidFill>
                <a:latin typeface="Monaco"/>
              </a:rPr>
              <a:t>i</a:t>
            </a:r>
            <a:r>
              <a:rPr lang="en-US" sz="1200" dirty="0">
                <a:solidFill>
                  <a:srgbClr val="2A00FF"/>
                </a:solidFill>
                <a:latin typeface="Monaco"/>
              </a:rPr>
              <a:t>\n"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,</a:t>
            </a:r>
            <a:r>
              <a:rPr lang="en-US" sz="1200" dirty="0" err="1">
                <a:solidFill>
                  <a:srgbClr val="000000"/>
                </a:solidFill>
                <a:latin typeface="Monaco"/>
              </a:rPr>
              <a:t>lsum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); 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Monaco"/>
              </a:rPr>
              <a:t>lsum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 += </a:t>
            </a:r>
            <a:r>
              <a:rPr lang="en-US" sz="1200" dirty="0" err="1">
                <a:solidFill>
                  <a:srgbClr val="000000"/>
                </a:solidFill>
                <a:latin typeface="Monaco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;   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});</a:t>
            </a:r>
          </a:p>
          <a:p>
            <a:pPr algn="l"/>
            <a:endParaRPr lang="en-US" sz="1200" dirty="0">
              <a:solidFill>
                <a:srgbClr val="000000"/>
              </a:solidFill>
              <a:latin typeface="Monaco"/>
            </a:endParaRP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Monaco"/>
              </a:rPr>
              <a:t>Kokkos</a:t>
            </a:r>
            <a:r>
              <a:rPr lang="en-US" sz="1200" dirty="0">
                <a:solidFill>
                  <a:srgbClr val="000000"/>
                </a:solidFill>
                <a:latin typeface="Monaco"/>
              </a:rPr>
              <a:t>::finalize();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  <a:latin typeface="Monaco"/>
              </a:rPr>
              <a:t>}</a:t>
            </a:r>
          </a:p>
          <a:p>
            <a:pPr algn="l"/>
            <a:endParaRPr lang="en-US" sz="1200" dirty="0">
              <a:latin typeface="Monaco"/>
            </a:endParaRPr>
          </a:p>
          <a:p>
            <a:endParaRPr lang="en-US" sz="12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E6DF47F-9056-6A47-B446-FABE0605D63A}"/>
              </a:ext>
            </a:extLst>
          </p:cNvPr>
          <p:cNvSpPr/>
          <p:nvPr/>
        </p:nvSpPr>
        <p:spPr>
          <a:xfrm>
            <a:off x="420892" y="1828800"/>
            <a:ext cx="5389065" cy="548640"/>
          </a:xfrm>
          <a:prstGeom prst="ellipse">
            <a:avLst/>
          </a:prstGeom>
          <a:noFill/>
          <a:ln w="2540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4143596-95E0-664E-BE2C-67C147F45F65}"/>
              </a:ext>
            </a:extLst>
          </p:cNvPr>
          <p:cNvSpPr/>
          <p:nvPr/>
        </p:nvSpPr>
        <p:spPr>
          <a:xfrm>
            <a:off x="420892" y="3232589"/>
            <a:ext cx="7628172" cy="719606"/>
          </a:xfrm>
          <a:prstGeom prst="ellipse">
            <a:avLst/>
          </a:prstGeom>
          <a:noFill/>
          <a:ln w="2540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24C0DF-EE27-F04F-8406-6A13207A820A}"/>
              </a:ext>
            </a:extLst>
          </p:cNvPr>
          <p:cNvSpPr/>
          <p:nvPr/>
        </p:nvSpPr>
        <p:spPr>
          <a:xfrm>
            <a:off x="221600" y="4892661"/>
            <a:ext cx="9288160" cy="719606"/>
          </a:xfrm>
          <a:prstGeom prst="ellipse">
            <a:avLst/>
          </a:prstGeom>
          <a:noFill/>
          <a:ln w="2540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585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EBE0E-B487-BF4F-A12C-0915852BC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3" y="187264"/>
            <a:ext cx="11375435" cy="589280"/>
          </a:xfrm>
        </p:spPr>
        <p:txBody>
          <a:bodyPr/>
          <a:lstStyle/>
          <a:p>
            <a:r>
              <a:rPr lang="en-US" dirty="0"/>
              <a:t>Why a Performance Portability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35BC8-06AB-F443-B67F-750BEE7CA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349" y="1701174"/>
            <a:ext cx="11369809" cy="4332521"/>
          </a:xfrm>
        </p:spPr>
        <p:txBody>
          <a:bodyPr/>
          <a:lstStyle/>
          <a:p>
            <a:r>
              <a:rPr lang="en-US" sz="2800" dirty="0"/>
              <a:t>Optimistic estimate: 10% of an application needs to get rewritten for adoption of Shared Memory Parallel Programming Model</a:t>
            </a:r>
          </a:p>
          <a:p>
            <a:r>
              <a:rPr lang="en-US" sz="2800" dirty="0"/>
              <a:t>Typical Apps: 300k – 600k Lines </a:t>
            </a:r>
          </a:p>
          <a:p>
            <a:pPr lvl="1"/>
            <a:r>
              <a:rPr lang="en-US" sz="2400" dirty="0"/>
              <a:t>Uintah: 500k, </a:t>
            </a:r>
            <a:r>
              <a:rPr lang="en-US" sz="2400" dirty="0" err="1"/>
              <a:t>QMCPack</a:t>
            </a:r>
            <a:r>
              <a:rPr lang="en-US" sz="2400" dirty="0"/>
              <a:t>: 400k, LAMMPS: 600k; </a:t>
            </a:r>
            <a:r>
              <a:rPr lang="en-US" sz="2400" dirty="0" err="1"/>
              <a:t>QuantumEspresso</a:t>
            </a:r>
            <a:r>
              <a:rPr lang="en-US" sz="2400" dirty="0"/>
              <a:t>: 400k</a:t>
            </a:r>
          </a:p>
          <a:p>
            <a:pPr lvl="1"/>
            <a:r>
              <a:rPr lang="en-US" sz="2400" dirty="0"/>
              <a:t>Typical App Port thus 2-3 Man-Years</a:t>
            </a:r>
          </a:p>
          <a:p>
            <a:pPr lvl="1"/>
            <a:r>
              <a:rPr lang="en-US" sz="2400" dirty="0"/>
              <a:t>Sandia maintains a couple dozen of those</a:t>
            </a:r>
          </a:p>
          <a:p>
            <a:r>
              <a:rPr lang="en-US" sz="2800" dirty="0"/>
              <a:t>Large Scientific Libraries</a:t>
            </a:r>
          </a:p>
          <a:p>
            <a:pPr lvl="1"/>
            <a:r>
              <a:rPr lang="en-US" sz="2400" dirty="0"/>
              <a:t>E3SM: </a:t>
            </a:r>
            <a:r>
              <a:rPr lang="is-IS" sz="2400" dirty="0"/>
              <a:t>1,000k Lines x 10% =&gt; 5 Person-Years </a:t>
            </a:r>
            <a:endParaRPr lang="en-US" sz="2400" dirty="0"/>
          </a:p>
          <a:p>
            <a:pPr lvl="1"/>
            <a:r>
              <a:rPr lang="en-US" sz="2400" dirty="0"/>
              <a:t>Trilinos: 4,000k Lines x 10% =&gt; 20 Person-Years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E0B394-9F30-AA47-81EB-24CBC486BB5E}"/>
              </a:ext>
            </a:extLst>
          </p:cNvPr>
          <p:cNvSpPr txBox="1"/>
          <p:nvPr/>
        </p:nvSpPr>
        <p:spPr>
          <a:xfrm>
            <a:off x="2982692" y="1005124"/>
            <a:ext cx="527593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10 LOC / hour ~ 20k LOC / year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8D4E0E-0235-4840-86F2-B5059481FE4F}"/>
              </a:ext>
            </a:extLst>
          </p:cNvPr>
          <p:cNvSpPr txBox="1"/>
          <p:nvPr/>
        </p:nvSpPr>
        <p:spPr>
          <a:xfrm>
            <a:off x="2853738" y="6033695"/>
            <a:ext cx="567245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/>
              <a:t>Sandia alone: 50-80 Person-Years</a:t>
            </a:r>
          </a:p>
        </p:txBody>
      </p:sp>
    </p:spTree>
    <p:extLst>
      <p:ext uri="{BB962C8B-B14F-4D97-AF65-F5344CB8AC3E}">
        <p14:creationId xmlns:p14="http://schemas.microsoft.com/office/powerpoint/2010/main" val="2169865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EBE0E-B487-BF4F-A12C-0915852BC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079" y="69388"/>
            <a:ext cx="11375435" cy="589280"/>
          </a:xfrm>
        </p:spPr>
        <p:txBody>
          <a:bodyPr/>
          <a:lstStyle/>
          <a:p>
            <a:r>
              <a:rPr lang="en-US" dirty="0"/>
              <a:t>Why a Performance Portability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35BC8-06AB-F443-B67F-750BEE7CA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052" y="760096"/>
            <a:ext cx="11369809" cy="4332521"/>
          </a:xfrm>
        </p:spPr>
        <p:txBody>
          <a:bodyPr/>
          <a:lstStyle/>
          <a:p>
            <a:r>
              <a:rPr lang="en-US" sz="2800" dirty="0"/>
              <a:t>Example: Architecture Change NVIDIA Pascal to Volta</a:t>
            </a:r>
          </a:p>
          <a:p>
            <a:pPr lvl="1"/>
            <a:r>
              <a:rPr lang="en-US" sz="2400" dirty="0"/>
              <a:t>Warps can arbitrarily, permanently diverge, and branches can now interleave</a:t>
            </a:r>
          </a:p>
          <a:p>
            <a:pPr lvl="1"/>
            <a:r>
              <a:rPr lang="en-US" sz="2400" dirty="0"/>
              <a:t>Took </a:t>
            </a:r>
            <a:r>
              <a:rPr lang="en-US" sz="2400" b="1" dirty="0"/>
              <a:t>2 man months </a:t>
            </a:r>
            <a:r>
              <a:rPr lang="en-US" sz="2400" dirty="0"/>
              <a:t>to fix in Kokkos for just </a:t>
            </a:r>
            <a:r>
              <a:rPr lang="en-US" sz="2400" b="1" dirty="0"/>
              <a:t>3 code positions</a:t>
            </a:r>
          </a:p>
          <a:p>
            <a:pPr lvl="1"/>
            <a:r>
              <a:rPr lang="en-US" sz="2400" dirty="0"/>
              <a:t>Without abstraction: </a:t>
            </a:r>
            <a:r>
              <a:rPr lang="en-US" sz="2400" b="1" dirty="0"/>
              <a:t>~400 places </a:t>
            </a:r>
            <a:r>
              <a:rPr lang="en-US" sz="2400" dirty="0"/>
              <a:t>in </a:t>
            </a:r>
            <a:r>
              <a:rPr lang="en-US" sz="2400" dirty="0" err="1"/>
              <a:t>Trilinos</a:t>
            </a:r>
            <a:r>
              <a:rPr lang="en-US" sz="2400" dirty="0"/>
              <a:t> (excluding Kokkos) would need fixes</a:t>
            </a:r>
          </a:p>
          <a:p>
            <a:r>
              <a:rPr lang="en-US" sz="2800" dirty="0"/>
              <a:t>Timeline for Architectures:</a:t>
            </a:r>
          </a:p>
          <a:p>
            <a:pPr lvl="1"/>
            <a:r>
              <a:rPr lang="en-US" sz="2400" dirty="0"/>
              <a:t>In Bold: requires new approach for performance for the first time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A3DF4E-D460-6F4E-8673-3D7DC47A4649}"/>
              </a:ext>
            </a:extLst>
          </p:cNvPr>
          <p:cNvCxnSpPr/>
          <p:nvPr/>
        </p:nvCxnSpPr>
        <p:spPr>
          <a:xfrm>
            <a:off x="759234" y="4702631"/>
            <a:ext cx="975795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311430E-05C1-DE45-B3C1-0A6E855488CB}"/>
              </a:ext>
            </a:extLst>
          </p:cNvPr>
          <p:cNvSpPr txBox="1"/>
          <p:nvPr/>
        </p:nvSpPr>
        <p:spPr>
          <a:xfrm>
            <a:off x="316052" y="4960888"/>
            <a:ext cx="291618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/>
              <a:t>IBM BGQ (Sequoia, Mira)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B423C0-4CC5-9849-86E3-730FE40FED77}"/>
              </a:ext>
            </a:extLst>
          </p:cNvPr>
          <p:cNvSpPr txBox="1"/>
          <p:nvPr/>
        </p:nvSpPr>
        <p:spPr>
          <a:xfrm>
            <a:off x="521204" y="5389317"/>
            <a:ext cx="250587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/>
              <a:t>NVIDIA Kepler (Titan)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31D49D-5366-F74A-8779-660F61597496}"/>
              </a:ext>
            </a:extLst>
          </p:cNvPr>
          <p:cNvSpPr txBox="1"/>
          <p:nvPr/>
        </p:nvSpPr>
        <p:spPr>
          <a:xfrm>
            <a:off x="3936385" y="4960889"/>
            <a:ext cx="1257717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/>
              <a:t>Intel KNL </a:t>
            </a:r>
          </a:p>
          <a:p>
            <a:pPr algn="ctr">
              <a:lnSpc>
                <a:spcPct val="90000"/>
              </a:lnSpc>
            </a:pPr>
            <a:r>
              <a:rPr lang="en-US" b="1" dirty="0"/>
              <a:t>(Trinity, 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CD162F-0F7B-B940-8BB8-E1E2A621F541}"/>
              </a:ext>
            </a:extLst>
          </p:cNvPr>
          <p:cNvSpPr txBox="1"/>
          <p:nvPr/>
        </p:nvSpPr>
        <p:spPr>
          <a:xfrm>
            <a:off x="5602227" y="4970953"/>
            <a:ext cx="326256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NVIDIA Volta (Summit, Sierra)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A6BADD-76F2-794A-84A1-4C6B56355ABD}"/>
              </a:ext>
            </a:extLst>
          </p:cNvPr>
          <p:cNvSpPr txBox="1"/>
          <p:nvPr/>
        </p:nvSpPr>
        <p:spPr>
          <a:xfrm>
            <a:off x="9272393" y="4843682"/>
            <a:ext cx="127894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/>
              <a:t>Intel A21?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58B284-7FA0-B543-8B48-FF803075B58C}"/>
              </a:ext>
            </a:extLst>
          </p:cNvPr>
          <p:cNvSpPr txBox="1"/>
          <p:nvPr/>
        </p:nvSpPr>
        <p:spPr>
          <a:xfrm>
            <a:off x="9203976" y="5260511"/>
            <a:ext cx="141577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/>
              <a:t>AMD GPU?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F51B3C-D8E4-A442-ADA9-C12EB4FD9DB1}"/>
              </a:ext>
            </a:extLst>
          </p:cNvPr>
          <p:cNvSpPr txBox="1"/>
          <p:nvPr/>
        </p:nvSpPr>
        <p:spPr>
          <a:xfrm>
            <a:off x="9094940" y="5661991"/>
            <a:ext cx="1633845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NVIDIA GPU?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6AD7F4-1D5D-1C42-95E7-0F7D35A18FB7}"/>
              </a:ext>
            </a:extLst>
          </p:cNvPr>
          <p:cNvSpPr txBox="1"/>
          <p:nvPr/>
        </p:nvSpPr>
        <p:spPr>
          <a:xfrm>
            <a:off x="6825399" y="5467340"/>
            <a:ext cx="145424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ARM (Astra)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33D493-7E0E-FA4B-B932-82C94E5CD03A}"/>
              </a:ext>
            </a:extLst>
          </p:cNvPr>
          <p:cNvSpPr txBox="1"/>
          <p:nvPr/>
        </p:nvSpPr>
        <p:spPr>
          <a:xfrm>
            <a:off x="867622" y="4349934"/>
            <a:ext cx="69762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2012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8FFB8B-DA04-254B-826B-9825FF41414D}"/>
              </a:ext>
            </a:extLst>
          </p:cNvPr>
          <p:cNvSpPr txBox="1"/>
          <p:nvPr/>
        </p:nvSpPr>
        <p:spPr>
          <a:xfrm>
            <a:off x="3942111" y="4346116"/>
            <a:ext cx="69762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2016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996AD7-F001-BF48-AFD8-D6C30858BD53}"/>
              </a:ext>
            </a:extLst>
          </p:cNvPr>
          <p:cNvSpPr txBox="1"/>
          <p:nvPr/>
        </p:nvSpPr>
        <p:spPr>
          <a:xfrm>
            <a:off x="6476586" y="4343160"/>
            <a:ext cx="69762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2018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C27C98-0926-B04E-9420-7C1E17717C06}"/>
              </a:ext>
            </a:extLst>
          </p:cNvPr>
          <p:cNvSpPr txBox="1"/>
          <p:nvPr/>
        </p:nvSpPr>
        <p:spPr>
          <a:xfrm>
            <a:off x="9214235" y="4339510"/>
            <a:ext cx="69762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2021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95B15F6-E7ED-CF48-9AC1-9D3E5DB1BB35}"/>
              </a:ext>
            </a:extLst>
          </p:cNvPr>
          <p:cNvSpPr/>
          <p:nvPr/>
        </p:nvSpPr>
        <p:spPr>
          <a:xfrm>
            <a:off x="3027083" y="5963727"/>
            <a:ext cx="8658778" cy="739534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>
                <a:solidFill>
                  <a:schemeClr val="bg1"/>
                </a:solidFill>
              </a:rPr>
              <a:t>1 Decade of HPC will have seen 4-5 different paradigms!</a:t>
            </a:r>
          </a:p>
        </p:txBody>
      </p:sp>
    </p:spTree>
    <p:extLst>
      <p:ext uri="{BB962C8B-B14F-4D97-AF65-F5344CB8AC3E}">
        <p14:creationId xmlns:p14="http://schemas.microsoft.com/office/powerpoint/2010/main" val="3651359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4970E-C29D-814F-9801-0071F7E37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Kokkos Collaborations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D88B0-722B-4D42-9BCC-AC5C061D0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DOE: SNL, ORNL, LANL, PNNL, NREL, LBL, ANL</a:t>
            </a:r>
          </a:p>
          <a:p>
            <a:r>
              <a:rPr lang="en-US" sz="2400" dirty="0"/>
              <a:t>Europe: Bristol, </a:t>
            </a:r>
            <a:r>
              <a:rPr lang="en-US" sz="2400" dirty="0" err="1"/>
              <a:t>Jülich</a:t>
            </a:r>
            <a:r>
              <a:rPr lang="en-US" sz="2400" dirty="0"/>
              <a:t>, CEA, Cambridge, CSCS, Max Planck</a:t>
            </a:r>
          </a:p>
          <a:p>
            <a:r>
              <a:rPr lang="en-US" sz="2400" dirty="0"/>
              <a:t>Vendors:</a:t>
            </a:r>
          </a:p>
          <a:p>
            <a:pPr lvl="1"/>
            <a:r>
              <a:rPr lang="en-US" sz="2200" dirty="0"/>
              <a:t>AMD: Strong engagement on Kokkos backend for AMD GPUs</a:t>
            </a:r>
          </a:p>
          <a:p>
            <a:pPr lvl="1"/>
            <a:r>
              <a:rPr lang="en-US" sz="2200" dirty="0"/>
              <a:t>NVIDIA: Collaboration on C++ Proposals and Early Evaluation of NVSHMEM</a:t>
            </a:r>
          </a:p>
          <a:p>
            <a:pPr lvl="1"/>
            <a:r>
              <a:rPr lang="en-US" sz="2200" dirty="0"/>
              <a:t>ARM: Preparation for ARM HPC deployments</a:t>
            </a:r>
          </a:p>
          <a:p>
            <a:pPr lvl="1"/>
            <a:r>
              <a:rPr lang="en-US" sz="2200" dirty="0"/>
              <a:t>Intel: Working on ECP PathForward Architecture Backend for Kokkos</a:t>
            </a:r>
          </a:p>
          <a:p>
            <a:r>
              <a:rPr lang="en-US" sz="2400" dirty="0"/>
              <a:t>C++ Standards Committee:</a:t>
            </a:r>
          </a:p>
          <a:p>
            <a:pPr lvl="1"/>
            <a:r>
              <a:rPr lang="en-US" sz="2200" dirty="0"/>
              <a:t>Represent HPC, replace Kokkos:: with std::</a:t>
            </a:r>
          </a:p>
          <a:p>
            <a:r>
              <a:rPr lang="en-US" sz="2400" dirty="0"/>
              <a:t>OpenMP 4.5/5.0</a:t>
            </a:r>
          </a:p>
          <a:p>
            <a:r>
              <a:rPr lang="en-US" sz="2400" b="1" dirty="0"/>
              <a:t>RAJA: Joint backends project – Exciting outcome of ECP.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23356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KokkosKernels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682873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KokkosKernels</a:t>
            </a:r>
            <a:r>
              <a:rPr lang="en-US" dirty="0"/>
              <a:t> Goals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5856" y="835112"/>
            <a:ext cx="8406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KokkosKernels</a:t>
            </a:r>
            <a:r>
              <a:rPr lang="en-US" sz="2400" dirty="0"/>
              <a:t> provides math kernels for </a:t>
            </a:r>
            <a:br>
              <a:rPr lang="en-US" sz="2400" dirty="0"/>
            </a:br>
            <a:r>
              <a:rPr lang="en-US" sz="2400" dirty="0"/>
              <a:t>dense and sparse linear algebra as well as </a:t>
            </a:r>
            <a:br>
              <a:rPr lang="en-US" sz="2400" dirty="0"/>
            </a:br>
            <a:r>
              <a:rPr lang="en-US" sz="2400" dirty="0"/>
              <a:t>graph computations. It has multiple aims: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1600" y="2557248"/>
            <a:ext cx="65169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400" dirty="0"/>
              <a:t>Portable BLAS, Sparse and Graph kernels 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Generic implementations for various scalar types and data layouts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Access to major vendor optimized math libraries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400" dirty="0"/>
              <a:t>Expand the scope of BLAS to hierarchical implementations.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A412DC0-F5F8-404F-A0B3-713331EC6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892" y="921556"/>
            <a:ext cx="5315508" cy="512618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C29BD0B-870A-A346-ACAF-F922D1E77C40}"/>
              </a:ext>
            </a:extLst>
          </p:cNvPr>
          <p:cNvSpPr/>
          <p:nvPr/>
        </p:nvSpPr>
        <p:spPr>
          <a:xfrm>
            <a:off x="7315200" y="2936009"/>
            <a:ext cx="4426091" cy="794161"/>
          </a:xfrm>
          <a:prstGeom prst="ellipse">
            <a:avLst/>
          </a:prstGeom>
          <a:noFill/>
          <a:ln w="2540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9385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9398" y="249750"/>
            <a:ext cx="11372473" cy="510909"/>
          </a:xfrm>
        </p:spPr>
        <p:txBody>
          <a:bodyPr/>
          <a:lstStyle/>
          <a:p>
            <a:r>
              <a:rPr lang="en-US" dirty="0"/>
              <a:t>Capabilities: BLAS</a:t>
            </a:r>
          </a:p>
        </p:txBody>
      </p:sp>
      <p:sp>
        <p:nvSpPr>
          <p:cNvPr id="8" name="Rectangle 7"/>
          <p:cNvSpPr/>
          <p:nvPr/>
        </p:nvSpPr>
        <p:spPr>
          <a:xfrm>
            <a:off x="992660" y="1952376"/>
            <a:ext cx="10164466" cy="380260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208356" indent="-208356" defTabSz="444492">
              <a:buFontTx/>
              <a:buChar char="-"/>
              <a:defRPr/>
            </a:pP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abs(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y,x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)						y[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  = |x[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]|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axpy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alpha,x,y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)				y[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 += alpha * 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axpby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alpha,x,beta,y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)		y[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  = beta * y + alpha * 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dot(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x,y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)						dot    = 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SUM_i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 ( 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* y[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) 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fill(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x,alpha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)				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  = alpha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mult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gamma,y,alpha,A,x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)		y[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  = gamma * y[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+ alpha * A[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* 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nrm1(x)						nrm1   = 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SUM_i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 |x[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]| )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nrm2(x)						nrm2   = 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sqrt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 ( 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SUM_i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  |x[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]| * |x[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]| ))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nrm2w(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x,w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)					nrm2w  = 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sqrt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 ( 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SUM_i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 (|x[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]|/|w[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]|)^2 ))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nrminf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(x)						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nrminf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 = 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MAX_i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 |x[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]| )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scal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y,alpha,x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)				y[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  = alpha * 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sum(x)						sum    = 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SUM_i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 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)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update(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a,x,b,y,g,z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)			y[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  = g * y[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+ b * y[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+ a * x[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gemv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t,alph,A,x,bet,y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)		y[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  = bet*y[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 + 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alph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*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SUM_j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(A[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i,j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]*x[j]) </a:t>
            </a:r>
          </a:p>
          <a:p>
            <a:pPr marL="208356" indent="-208356" defTabSz="444492">
              <a:buFontTx/>
              <a:buChar char="-"/>
              <a:defRPr/>
            </a:pP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gemm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tA,tB,alph,A,B,bet,C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)	C[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i,j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]=bet*C[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i,j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]+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alph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*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SUM_k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(A[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i,k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]*B[</a:t>
            </a:r>
            <a:r>
              <a:rPr lang="en-US" sz="1600" kern="0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k,j</a:t>
            </a:r>
            <a:r>
              <a:rPr lang="en-US" sz="1600" kern="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]) </a:t>
            </a:r>
          </a:p>
          <a:p>
            <a:pPr marL="208356" indent="-208356" defTabSz="444492">
              <a:buFontTx/>
              <a:buChar char="-"/>
              <a:defRPr/>
            </a:pPr>
            <a:endParaRPr lang="en-US" sz="1600" kern="0" dirty="0">
              <a:solidFill>
                <a:prstClr val="black"/>
              </a:solidFill>
              <a:latin typeface="Menlo" charset="0"/>
              <a:ea typeface="Menlo" charset="0"/>
              <a:cs typeface="Menlo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7079" y="1206379"/>
            <a:ext cx="6366166" cy="69505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444492">
              <a:defRPr/>
            </a:pPr>
            <a:r>
              <a:rPr lang="en-US" sz="1944" i="1" kern="0" dirty="0">
                <a:solidFill>
                  <a:prstClr val="black"/>
                </a:solidFill>
                <a:latin typeface="Arial"/>
                <a:ea typeface=""/>
                <a:cs typeface=""/>
              </a:rPr>
              <a:t>BLAS-1 functions are available as multi-vector variants.</a:t>
            </a:r>
          </a:p>
        </p:txBody>
      </p:sp>
    </p:spTree>
    <p:extLst>
      <p:ext uri="{BB962C8B-B14F-4D97-AF65-F5344CB8AC3E}">
        <p14:creationId xmlns:p14="http://schemas.microsoft.com/office/powerpoint/2010/main" val="1215612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741" y="237341"/>
            <a:ext cx="8674100" cy="510909"/>
          </a:xfrm>
        </p:spPr>
        <p:txBody>
          <a:bodyPr/>
          <a:lstStyle/>
          <a:p>
            <a:r>
              <a:rPr lang="en-US" dirty="0"/>
              <a:t>Other Capabilities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Hexagon 4"/>
          <p:cNvSpPr/>
          <p:nvPr/>
        </p:nvSpPr>
        <p:spPr>
          <a:xfrm>
            <a:off x="716538" y="1015496"/>
            <a:ext cx="2990102" cy="489082"/>
          </a:xfrm>
          <a:prstGeom prst="hexagon">
            <a:avLst/>
          </a:prstGeom>
          <a:gradFill flip="none" rotWithShape="1">
            <a:gsLst>
              <a:gs pos="0">
                <a:srgbClr val="103160">
                  <a:lumMod val="75000"/>
                </a:srgbClr>
              </a:gs>
              <a:gs pos="100000">
                <a:srgbClr val="103160">
                  <a:lumMod val="40000"/>
                  <a:lumOff val="60000"/>
                </a:srgbClr>
              </a:gs>
            </a:gsLst>
            <a:lin ang="16200000" scaled="0"/>
            <a:tileRect/>
          </a:gradFill>
          <a:ln w="9525" cap="flat" cmpd="sng" algn="ctr">
            <a:solidFill>
              <a:srgbClr val="103160">
                <a:lumMod val="7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44492">
              <a:defRPr/>
            </a:pPr>
            <a:r>
              <a:rPr lang="en-US" sz="2722" kern="0" dirty="0">
                <a:solidFill>
                  <a:prstClr val="white"/>
                </a:solidFill>
                <a:latin typeface="Arial"/>
                <a:ea typeface=""/>
                <a:cs typeface=""/>
              </a:rPr>
              <a:t>Sparse</a:t>
            </a:r>
          </a:p>
        </p:txBody>
      </p:sp>
      <p:sp>
        <p:nvSpPr>
          <p:cNvPr id="6" name="Hexagon 5"/>
          <p:cNvSpPr/>
          <p:nvPr/>
        </p:nvSpPr>
        <p:spPr>
          <a:xfrm>
            <a:off x="691407" y="2911607"/>
            <a:ext cx="3015235" cy="488051"/>
          </a:xfrm>
          <a:prstGeom prst="hexagon">
            <a:avLst/>
          </a:prstGeom>
          <a:gradFill flip="none" rotWithShape="1">
            <a:gsLst>
              <a:gs pos="0">
                <a:srgbClr val="103160">
                  <a:lumMod val="75000"/>
                </a:srgbClr>
              </a:gs>
              <a:gs pos="100000">
                <a:srgbClr val="103160">
                  <a:lumMod val="40000"/>
                  <a:lumOff val="60000"/>
                </a:srgbClr>
              </a:gs>
            </a:gsLst>
            <a:lin ang="16200000" scaled="0"/>
            <a:tileRect/>
          </a:gradFill>
          <a:ln w="9525" cap="flat" cmpd="sng" algn="ctr">
            <a:solidFill>
              <a:srgbClr val="103160">
                <a:lumMod val="7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44492">
              <a:defRPr/>
            </a:pPr>
            <a:r>
              <a:rPr lang="en-US" sz="2722" kern="0">
                <a:solidFill>
                  <a:prstClr val="white"/>
                </a:solidFill>
                <a:latin typeface="Arial"/>
                <a:ea typeface=""/>
                <a:cs typeface=""/>
              </a:rPr>
              <a:t>Batched BLAS</a:t>
            </a:r>
            <a:endParaRPr lang="en-US" sz="2722" kern="0" dirty="0">
              <a:solidFill>
                <a:prstClr val="white"/>
              </a:solidFill>
              <a:latin typeface="Arial"/>
              <a:ea typeface=""/>
              <a:cs typeface=""/>
            </a:endParaRPr>
          </a:p>
        </p:txBody>
      </p:sp>
      <p:sp>
        <p:nvSpPr>
          <p:cNvPr id="7" name="Hexagon 6"/>
          <p:cNvSpPr/>
          <p:nvPr/>
        </p:nvSpPr>
        <p:spPr>
          <a:xfrm>
            <a:off x="651849" y="4619941"/>
            <a:ext cx="3054793" cy="439791"/>
          </a:xfrm>
          <a:prstGeom prst="hexagon">
            <a:avLst/>
          </a:prstGeom>
          <a:gradFill flip="none" rotWithShape="1">
            <a:gsLst>
              <a:gs pos="0">
                <a:srgbClr val="103160">
                  <a:lumMod val="75000"/>
                </a:srgbClr>
              </a:gs>
              <a:gs pos="100000">
                <a:srgbClr val="103160">
                  <a:lumMod val="40000"/>
                  <a:lumOff val="60000"/>
                </a:srgbClr>
              </a:gs>
            </a:gsLst>
            <a:lin ang="16200000" scaled="0"/>
            <a:tileRect/>
          </a:gradFill>
          <a:ln w="9525" cap="flat" cmpd="sng" algn="ctr">
            <a:solidFill>
              <a:srgbClr val="103160">
                <a:lumMod val="7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44492">
              <a:defRPr/>
            </a:pPr>
            <a:r>
              <a:rPr lang="en-US" sz="2722" kern="0" dirty="0">
                <a:solidFill>
                  <a:prstClr val="white"/>
                </a:solidFill>
                <a:latin typeface="Arial"/>
                <a:ea typeface=""/>
                <a:cs typeface=""/>
              </a:rPr>
              <a:t>Graph</a:t>
            </a:r>
          </a:p>
        </p:txBody>
      </p:sp>
      <p:sp>
        <p:nvSpPr>
          <p:cNvPr id="8" name="Rectangle 7"/>
          <p:cNvSpPr/>
          <p:nvPr/>
        </p:nvSpPr>
        <p:spPr>
          <a:xfrm>
            <a:off x="742583" y="1453059"/>
            <a:ext cx="10032407" cy="151511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444492">
              <a:buFont typeface="Arial" charset="0"/>
              <a:buChar char="•"/>
              <a:defRPr/>
            </a:pPr>
            <a:r>
              <a:rPr lang="en-US" kern="0" dirty="0">
                <a:solidFill>
                  <a:prstClr val="black"/>
                </a:solidFill>
                <a:latin typeface="Arial"/>
                <a:ea typeface=""/>
                <a:cs typeface=""/>
              </a:rPr>
              <a:t>CSR-Sparse Matrix Class providing fundamental capabilities</a:t>
            </a:r>
          </a:p>
          <a:p>
            <a:pPr marL="342900" indent="-342900" defTabSz="444492">
              <a:buFont typeface="Arial" charset="0"/>
              <a:buChar char="•"/>
              <a:defRPr/>
            </a:pPr>
            <a:r>
              <a:rPr lang="en-US" kern="0" dirty="0">
                <a:solidFill>
                  <a:prstClr val="black"/>
                </a:solidFill>
                <a:latin typeface="Arial"/>
                <a:ea typeface=""/>
                <a:cs typeface=""/>
              </a:rPr>
              <a:t>SPMV: Sparse Matrix Vector Multiply</a:t>
            </a:r>
          </a:p>
          <a:p>
            <a:pPr marL="342900" indent="-342900" defTabSz="444492">
              <a:buFont typeface="Arial" charset="0"/>
              <a:buChar char="•"/>
              <a:defRPr/>
            </a:pPr>
            <a:r>
              <a:rPr lang="en-US" kern="0" dirty="0" err="1">
                <a:solidFill>
                  <a:prstClr val="black"/>
                </a:solidFill>
                <a:latin typeface="Arial"/>
                <a:ea typeface=""/>
                <a:cs typeface=""/>
              </a:rPr>
              <a:t>SpGEMM</a:t>
            </a:r>
            <a:r>
              <a:rPr lang="en-US" kern="0" dirty="0">
                <a:solidFill>
                  <a:prstClr val="black"/>
                </a:solidFill>
                <a:latin typeface="Arial"/>
                <a:ea typeface=""/>
                <a:cs typeface=""/>
              </a:rPr>
              <a:t>: Sparse Matrix Matrix Multiply; separate symbolic and numeric phase</a:t>
            </a:r>
          </a:p>
          <a:p>
            <a:pPr marL="342900" indent="-342900" defTabSz="444492">
              <a:buFont typeface="Arial" charset="0"/>
              <a:buChar char="•"/>
              <a:defRPr/>
            </a:pPr>
            <a:r>
              <a:rPr lang="en-US" kern="0" dirty="0">
                <a:solidFill>
                  <a:prstClr val="black"/>
                </a:solidFill>
                <a:latin typeface="Arial"/>
                <a:ea typeface=""/>
                <a:cs typeface=""/>
              </a:rPr>
              <a:t>GS: Gauss-Seidel Method using graph coloring: symbolic, numeric, solve phases</a:t>
            </a:r>
          </a:p>
        </p:txBody>
      </p:sp>
      <p:sp>
        <p:nvSpPr>
          <p:cNvPr id="9" name="Rectangle 8"/>
          <p:cNvSpPr/>
          <p:nvPr/>
        </p:nvSpPr>
        <p:spPr>
          <a:xfrm>
            <a:off x="726367" y="5029675"/>
            <a:ext cx="10145637" cy="110937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444492">
              <a:buFont typeface="Arial" charset="0"/>
              <a:buChar char="•"/>
              <a:defRPr/>
            </a:pPr>
            <a:r>
              <a:rPr lang="en-US" kern="0" dirty="0">
                <a:solidFill>
                  <a:prstClr val="black"/>
                </a:solidFill>
                <a:latin typeface="Arial"/>
                <a:ea typeface=""/>
                <a:cs typeface=""/>
              </a:rPr>
              <a:t>Distance-1 and Distance-2 graph coloring</a:t>
            </a:r>
          </a:p>
          <a:p>
            <a:pPr marL="342900" indent="-342900" defTabSz="444492">
              <a:buFont typeface="Arial" charset="0"/>
              <a:buChar char="•"/>
              <a:defRPr/>
            </a:pPr>
            <a:r>
              <a:rPr lang="en-US" kern="0" dirty="0">
                <a:solidFill>
                  <a:prstClr val="black"/>
                </a:solidFill>
                <a:latin typeface="Arial"/>
                <a:ea typeface=""/>
                <a:cs typeface=""/>
              </a:rPr>
              <a:t>Triangle enumeration for graph analytics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2583" y="3405734"/>
            <a:ext cx="10032407" cy="151511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444492">
              <a:buFont typeface="Arial" charset="0"/>
              <a:buChar char="•"/>
              <a:defRPr/>
            </a:pPr>
            <a:r>
              <a:rPr lang="en-US" sz="1944" kern="0" dirty="0">
                <a:solidFill>
                  <a:prstClr val="black"/>
                </a:solidFill>
                <a:latin typeface="Arial"/>
                <a:ea typeface=""/>
                <a:cs typeface=""/>
              </a:rPr>
              <a:t>DGEMM</a:t>
            </a:r>
          </a:p>
          <a:p>
            <a:pPr marL="342900" indent="-342900" defTabSz="444492">
              <a:buFont typeface="Arial" charset="0"/>
              <a:buChar char="•"/>
              <a:defRPr/>
            </a:pPr>
            <a:r>
              <a:rPr lang="en-US" sz="1944" kern="0" dirty="0">
                <a:solidFill>
                  <a:prstClr val="black"/>
                </a:solidFill>
                <a:latin typeface="Arial"/>
                <a:ea typeface=""/>
                <a:cs typeface=""/>
              </a:rPr>
              <a:t>DTRSM</a:t>
            </a:r>
          </a:p>
          <a:p>
            <a:pPr marL="342900" indent="-342900" defTabSz="444492">
              <a:buFont typeface="Arial" charset="0"/>
              <a:buChar char="•"/>
              <a:defRPr/>
            </a:pPr>
            <a:r>
              <a:rPr lang="en-US" sz="1944" kern="0" dirty="0">
                <a:solidFill>
                  <a:prstClr val="black"/>
                </a:solidFill>
                <a:latin typeface="Arial"/>
                <a:ea typeface=""/>
                <a:cs typeface=""/>
              </a:rPr>
              <a:t>DGETRF</a:t>
            </a:r>
          </a:p>
          <a:p>
            <a:pPr marL="342900" indent="-342900" defTabSz="444492">
              <a:buFont typeface="Arial" charset="0"/>
              <a:buChar char="•"/>
              <a:defRPr/>
            </a:pPr>
            <a:endParaRPr lang="en-US" sz="1944" kern="0" dirty="0">
              <a:solidFill>
                <a:prstClr val="black"/>
              </a:solidFill>
              <a:latin typeface="Arial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07847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859" y="172889"/>
            <a:ext cx="8674100" cy="510909"/>
          </a:xfrm>
        </p:spPr>
        <p:txBody>
          <a:bodyPr/>
          <a:lstStyle/>
          <a:p>
            <a:r>
              <a:rPr lang="en-US" dirty="0"/>
              <a:t>Sparse Matrix – Sparse Matrix Multiply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860" y="875087"/>
            <a:ext cx="58931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dirty="0"/>
              <a:t>The most expensive part of the multigrid setup</a:t>
            </a:r>
          </a:p>
          <a:p>
            <a:pPr marL="457200" indent="-457200" algn="just">
              <a:buFont typeface="Arial"/>
              <a:buChar char="•"/>
            </a:pPr>
            <a:r>
              <a:rPr lang="en-US" dirty="0"/>
              <a:t>It is also in </a:t>
            </a:r>
            <a:r>
              <a:rPr lang="en-US" dirty="0" err="1"/>
              <a:t>GraphBLAS</a:t>
            </a:r>
            <a:r>
              <a:rPr lang="en-US" dirty="0"/>
              <a:t> standard, as it can be used to represent various graph analytics problems: Triangle counting, </a:t>
            </a:r>
            <a:r>
              <a:rPr lang="en-US" dirty="0" err="1"/>
              <a:t>Jaccard</a:t>
            </a:r>
            <a:r>
              <a:rPr lang="en-US" dirty="0"/>
              <a:t>, Clustering</a:t>
            </a:r>
          </a:p>
          <a:p>
            <a:pPr marL="457200" indent="-457200" algn="just">
              <a:buFont typeface="Arial"/>
              <a:buChar char="•"/>
            </a:pPr>
            <a:r>
              <a:rPr lang="en-US" dirty="0"/>
              <a:t>A portable </a:t>
            </a:r>
            <a:r>
              <a:rPr lang="en-US" dirty="0" err="1"/>
              <a:t>SpGEMM</a:t>
            </a:r>
            <a:r>
              <a:rPr lang="en-US" dirty="0"/>
              <a:t> method: </a:t>
            </a:r>
            <a:r>
              <a:rPr lang="en-US" dirty="0" err="1"/>
              <a:t>KKSpGEMM</a:t>
            </a:r>
            <a:r>
              <a:rPr lang="en-US" dirty="0"/>
              <a:t> </a:t>
            </a:r>
          </a:p>
          <a:p>
            <a:pPr marL="825500" lvl="1" indent="-476250" algn="just">
              <a:buFont typeface="Arial"/>
              <a:buChar char="•"/>
            </a:pPr>
            <a:r>
              <a:rPr lang="en-US" dirty="0"/>
              <a:t>Separates symbolic and numeric computations</a:t>
            </a:r>
          </a:p>
          <a:p>
            <a:pPr marL="825500" lvl="1" indent="-476250" algn="just">
              <a:buFont typeface="Arial"/>
              <a:buChar char="•"/>
            </a:pPr>
            <a:r>
              <a:rPr lang="en-US" dirty="0"/>
              <a:t>Compression to reduce memory use and #ops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922" y="1004712"/>
            <a:ext cx="5718171" cy="4390739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929984" y="4187749"/>
          <a:ext cx="4067084" cy="965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2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Power8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KNL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2133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5.23 </a:t>
                      </a:r>
                      <a:endParaRPr lang="hr-H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 rot="10800000" flipV="1">
            <a:off x="1929986" y="3325638"/>
            <a:ext cx="40211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Geometric mean of GFLOPs for </a:t>
            </a:r>
          </a:p>
          <a:p>
            <a:pPr algn="just"/>
            <a:r>
              <a:rPr lang="en-US" sz="2000" dirty="0"/>
              <a:t>81 instances:</a:t>
            </a:r>
          </a:p>
        </p:txBody>
      </p:sp>
    </p:spTree>
    <p:extLst>
      <p:ext uri="{BB962C8B-B14F-4D97-AF65-F5344CB8AC3E}">
        <p14:creationId xmlns:p14="http://schemas.microsoft.com/office/powerpoint/2010/main" val="16157990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11" y="218649"/>
            <a:ext cx="11372473" cy="458587"/>
          </a:xfrm>
        </p:spPr>
        <p:txBody>
          <a:bodyPr/>
          <a:lstStyle/>
          <a:p>
            <a:r>
              <a:rPr lang="en-US" sz="2800" dirty="0"/>
              <a:t>Graph Coloring and Multi-threaded Gauss-Seidel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7" name="Picture 6" descr="ColoringGPUTim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34" y="895044"/>
            <a:ext cx="4591102" cy="2334624"/>
          </a:xfrm>
          <a:prstGeom prst="rect">
            <a:avLst/>
          </a:prstGeom>
        </p:spPr>
      </p:pic>
      <p:pic>
        <p:nvPicPr>
          <p:cNvPr id="8" name="Picture 7" descr="ColoringGPUQuality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805" y="895044"/>
            <a:ext cx="4319974" cy="23346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68143" y="3447478"/>
            <a:ext cx="8767233" cy="2375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Goal</a:t>
            </a:r>
            <a:r>
              <a:rPr lang="en-US" sz="2400" dirty="0"/>
              <a:t>: Identify independent data that can be processed in parallel.</a:t>
            </a:r>
            <a:endParaRPr lang="en-US" sz="2400" dirty="0">
              <a:solidFill>
                <a:srgbClr val="FF0000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Performance</a:t>
            </a:r>
            <a:r>
              <a:rPr lang="en-US" sz="2400" dirty="0">
                <a:solidFill>
                  <a:srgbClr val="000000"/>
                </a:solidFill>
              </a:rPr>
              <a:t>: Better quality (4x on average) and run time (1.5x speedup ) </a:t>
            </a:r>
            <a:r>
              <a:rPr lang="en-US" sz="2400" dirty="0" err="1">
                <a:solidFill>
                  <a:srgbClr val="000000"/>
                </a:solidFill>
              </a:rPr>
              <a:t>w.r.t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cuSPARSE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</a:p>
          <a:p>
            <a:pPr marL="571500" indent="-5715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Enables parallelization of preconditioners: Gauss Seidel: </a:t>
            </a:r>
            <a:r>
              <a:rPr lang="en-US" sz="2400" dirty="0">
                <a:solidFill>
                  <a:srgbClr val="FF0000"/>
                </a:solidFill>
              </a:rPr>
              <a:t>136x</a:t>
            </a:r>
            <a:r>
              <a:rPr lang="en-US" sz="2400" dirty="0"/>
              <a:t> on K20 GPUs </a:t>
            </a:r>
            <a:r>
              <a:rPr lang="en-US" sz="2400" dirty="0" err="1"/>
              <a:t>w.r.t</a:t>
            </a:r>
            <a:r>
              <a:rPr lang="en-US" sz="2400" dirty="0"/>
              <a:t>. serial SNB</a:t>
            </a:r>
          </a:p>
        </p:txBody>
      </p:sp>
    </p:spTree>
    <p:extLst>
      <p:ext uri="{BB962C8B-B14F-4D97-AF65-F5344CB8AC3E}">
        <p14:creationId xmlns:p14="http://schemas.microsoft.com/office/powerpoint/2010/main" val="1483357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28" y="155782"/>
            <a:ext cx="11372473" cy="510909"/>
          </a:xfrm>
        </p:spPr>
        <p:txBody>
          <a:bodyPr/>
          <a:lstStyle/>
          <a:p>
            <a:r>
              <a:rPr lang="en-US" dirty="0"/>
              <a:t>Future Work: Context-Aware BLAS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657637" y="885364"/>
            <a:ext cx="85936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dirty="0"/>
              <a:t>Hierarchical Hardware requires hierarchy of function support</a:t>
            </a:r>
          </a:p>
          <a:p>
            <a:pPr marL="457200" indent="-457200" algn="just">
              <a:buFont typeface="Arial"/>
              <a:buChar char="•"/>
            </a:pPr>
            <a:r>
              <a:rPr lang="en-US" dirty="0"/>
              <a:t>Idea: Provide BLAS / </a:t>
            </a:r>
            <a:r>
              <a:rPr lang="en-US" dirty="0" err="1"/>
              <a:t>SparseBLAS</a:t>
            </a:r>
            <a:r>
              <a:rPr lang="en-US" dirty="0"/>
              <a:t> interface with hardware handles</a:t>
            </a:r>
          </a:p>
          <a:p>
            <a:pPr marL="457200" indent="-457200" algn="just">
              <a:buFont typeface="Arial"/>
              <a:buChar char="•"/>
            </a:pPr>
            <a:r>
              <a:rPr lang="en-US" dirty="0"/>
              <a:t>Example use-case: each CUDA block or KNL tile runs its own independent CG-Solve</a:t>
            </a:r>
          </a:p>
          <a:p>
            <a:pPr marL="457200" indent="-457200" algn="just">
              <a:buFont typeface="Arial"/>
              <a:buChar char="•"/>
            </a:pPr>
            <a:r>
              <a:rPr lang="en-US" dirty="0"/>
              <a:t>In contrast to batched BLAS no lockstep execution</a:t>
            </a:r>
          </a:p>
        </p:txBody>
      </p:sp>
      <p:sp>
        <p:nvSpPr>
          <p:cNvPr id="6" name="Hexagon 5"/>
          <p:cNvSpPr/>
          <p:nvPr/>
        </p:nvSpPr>
        <p:spPr>
          <a:xfrm>
            <a:off x="1909056" y="2946581"/>
            <a:ext cx="2777051" cy="446227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Device Level</a:t>
            </a:r>
            <a:endParaRPr lang="en-US" sz="1600" dirty="0"/>
          </a:p>
        </p:txBody>
      </p:sp>
      <p:sp>
        <p:nvSpPr>
          <p:cNvPr id="7" name="Hexagon 6"/>
          <p:cNvSpPr/>
          <p:nvPr/>
        </p:nvSpPr>
        <p:spPr>
          <a:xfrm>
            <a:off x="1909056" y="3634264"/>
            <a:ext cx="2777051" cy="446227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Team </a:t>
            </a:r>
            <a:r>
              <a:rPr lang="en-US" sz="1600" dirty="0"/>
              <a:t>Level</a:t>
            </a:r>
          </a:p>
        </p:txBody>
      </p:sp>
      <p:sp>
        <p:nvSpPr>
          <p:cNvPr id="8" name="Hexagon 7"/>
          <p:cNvSpPr/>
          <p:nvPr/>
        </p:nvSpPr>
        <p:spPr>
          <a:xfrm>
            <a:off x="1924472" y="4657502"/>
            <a:ext cx="2777051" cy="446227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Thread </a:t>
            </a:r>
            <a:r>
              <a:rPr lang="en-US" sz="1600" dirty="0"/>
              <a:t>Level</a:t>
            </a:r>
          </a:p>
        </p:txBody>
      </p:sp>
      <p:sp>
        <p:nvSpPr>
          <p:cNvPr id="9" name="Hexagon 8"/>
          <p:cNvSpPr/>
          <p:nvPr/>
        </p:nvSpPr>
        <p:spPr>
          <a:xfrm>
            <a:off x="1924472" y="5603786"/>
            <a:ext cx="2777051" cy="446227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Serial Level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35951" y="2906955"/>
            <a:ext cx="5605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4492" indent="-444492">
              <a:buFontTx/>
              <a:buChar char="-"/>
            </a:pPr>
            <a:r>
              <a:rPr lang="en-US" sz="1600" dirty="0"/>
              <a:t>Kernel uses whole GPU or all threads in the process</a:t>
            </a:r>
          </a:p>
          <a:p>
            <a:pPr marL="444492" indent="-444492">
              <a:buFontTx/>
              <a:buChar char="-"/>
            </a:pPr>
            <a:r>
              <a:rPr lang="en-US" sz="1600" dirty="0"/>
              <a:t>Equivalent to current BLAS libraries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35949" y="3552462"/>
            <a:ext cx="5605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4492" indent="-444492">
              <a:buFontTx/>
              <a:buChar char="-"/>
            </a:pPr>
            <a:r>
              <a:rPr lang="en-US" sz="1600" dirty="0"/>
              <a:t>Kernel uses a CUDA block or all threads sharing a common L2 cache</a:t>
            </a:r>
          </a:p>
          <a:p>
            <a:pPr marL="444492" indent="-444492">
              <a:buFontTx/>
              <a:buChar char="-"/>
            </a:pPr>
            <a:r>
              <a:rPr lang="en-US" sz="1600" dirty="0"/>
              <a:t>Utilization of local scratch important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35948" y="4513877"/>
            <a:ext cx="5605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4492" indent="-444492">
              <a:buFontTx/>
              <a:buChar char="-"/>
            </a:pPr>
            <a:r>
              <a:rPr lang="en-US" sz="1600" dirty="0"/>
              <a:t>Kernel uses a single warp or thread</a:t>
            </a:r>
          </a:p>
          <a:p>
            <a:pPr marL="444492" indent="-444492">
              <a:buFontTx/>
              <a:buChar char="-"/>
            </a:pPr>
            <a:r>
              <a:rPr lang="en-US" sz="1600" dirty="0"/>
              <a:t>Vectorization can be exploited</a:t>
            </a:r>
          </a:p>
          <a:p>
            <a:pPr marL="444492" indent="-444492">
              <a:buFontTx/>
              <a:buChar char="-"/>
            </a:pPr>
            <a:r>
              <a:rPr lang="en-US" sz="1600" dirty="0"/>
              <a:t>Extremely fast synchronization possible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35948" y="5536024"/>
            <a:ext cx="5605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4492" indent="-444492">
              <a:buFontTx/>
              <a:buChar char="-"/>
            </a:pPr>
            <a:r>
              <a:rPr lang="en-US" sz="1600" dirty="0"/>
              <a:t>Serial implementations</a:t>
            </a:r>
          </a:p>
          <a:p>
            <a:pPr marL="444492" indent="-444492">
              <a:buFontTx/>
              <a:buChar char="-"/>
            </a:pPr>
            <a:r>
              <a:rPr lang="en-US" sz="1600" dirty="0"/>
              <a:t>Potentially as elemental functions allowing outer level vectorization</a:t>
            </a:r>
          </a:p>
        </p:txBody>
      </p:sp>
    </p:spTree>
    <p:extLst>
      <p:ext uri="{BB962C8B-B14F-4D97-AF65-F5344CB8AC3E}">
        <p14:creationId xmlns:p14="http://schemas.microsoft.com/office/powerpoint/2010/main" val="22086885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4E2573-1ADC-F04B-8ECB-C430D072E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84" y="2940958"/>
            <a:ext cx="10363200" cy="1362075"/>
          </a:xfrm>
        </p:spPr>
        <p:txBody>
          <a:bodyPr/>
          <a:lstStyle/>
          <a:p>
            <a:r>
              <a:rPr lang="en-US" b="0" i="1" dirty="0"/>
              <a:t>Resilience and Meta-computation</a:t>
            </a:r>
            <a:br>
              <a:rPr lang="en-US" sz="4800" i="1" dirty="0"/>
            </a:br>
            <a:endParaRPr lang="en-US" dirty="0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2819401" y="2133602"/>
            <a:ext cx="6858000" cy="182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 anchor="ctr">
            <a:prstTxWarp prst="textNoShape">
              <a:avLst/>
            </a:prstTxWarp>
          </a:bodyPr>
          <a:lstStyle/>
          <a:p>
            <a:endParaRPr lang="en-US" sz="2100" i="1" dirty="0"/>
          </a:p>
        </p:txBody>
      </p:sp>
    </p:spTree>
    <p:extLst>
      <p:ext uri="{BB962C8B-B14F-4D97-AF65-F5344CB8AC3E}">
        <p14:creationId xmlns:p14="http://schemas.microsoft.com/office/powerpoint/2010/main" val="16775709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1644952" y="280988"/>
            <a:ext cx="8337249" cy="1014412"/>
          </a:xfrm>
        </p:spPr>
        <p:txBody>
          <a:bodyPr/>
          <a:lstStyle/>
          <a:p>
            <a:r>
              <a:rPr lang="en-US" b="0" dirty="0">
                <a:ea typeface="ＭＳ Ｐゴシック" pitchFamily="-107" charset="-128"/>
                <a:cs typeface="ＭＳ Ｐゴシック" pitchFamily="-107" charset="-128"/>
              </a:rPr>
              <a:t>Our Luxury in Life (wrt FT/Resilience)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113" y="1295400"/>
            <a:ext cx="10827657" cy="1234892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3200" dirty="0">
                <a:cs typeface="+mn-cs"/>
              </a:rPr>
              <a:t>The privilege to think of a computer as a </a:t>
            </a:r>
            <a:r>
              <a:rPr lang="en-US" sz="3200" i="1" dirty="0">
                <a:cs typeface="+mn-cs"/>
              </a:rPr>
              <a:t>reliable, digital </a:t>
            </a:r>
            <a:r>
              <a:rPr lang="en-US" sz="3200" dirty="0">
                <a:cs typeface="+mn-cs"/>
              </a:rPr>
              <a:t>machine.</a:t>
            </a:r>
          </a:p>
          <a:p>
            <a:pPr>
              <a:buFontTx/>
              <a:buNone/>
              <a:defRPr/>
            </a:pPr>
            <a:endParaRPr lang="en-US" sz="3200" dirty="0">
              <a:cs typeface="+mn-cs"/>
            </a:endParaRPr>
          </a:p>
          <a:p>
            <a:pPr>
              <a:buFontTx/>
              <a:buNone/>
              <a:defRPr/>
            </a:pPr>
            <a:r>
              <a:rPr lang="en-US" sz="3200" dirty="0">
                <a:cs typeface="+mn-cs"/>
              </a:rPr>
              <a:t>Conjecture: This privilege will persist through Exascale.</a:t>
            </a:r>
          </a:p>
          <a:p>
            <a:pPr>
              <a:buFontTx/>
              <a:buNone/>
              <a:defRPr/>
            </a:pPr>
            <a:r>
              <a:rPr lang="en-US" sz="3200" dirty="0">
                <a:cs typeface="+mn-cs"/>
              </a:rPr>
              <a:t>Reason: Vendors will not give us a unreliable system until we are ready to use one, and we will not be ready by 2023.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19332"/>
            <a:ext cx="609600" cy="34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9pPr>
          </a:lstStyle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A5E55A7B-7854-E145-92D9-B491DF4BAE2D}" type="slidenum">
              <a:rPr lang="en-US" smtClean="0"/>
              <a:pPr algn="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31</a:t>
            </a:fld>
            <a:endParaRPr lang="en-US" sz="14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68005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7000" y="1608160"/>
            <a:ext cx="7772400" cy="4911172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3600" dirty="0">
                <a:cs typeface="+mn-cs"/>
              </a:rPr>
              <a:t>If we want unreliable systems, </a:t>
            </a:r>
          </a:p>
          <a:p>
            <a:pPr>
              <a:buFontTx/>
              <a:buNone/>
              <a:defRPr/>
            </a:pPr>
            <a:r>
              <a:rPr lang="en-US" sz="3600" dirty="0">
                <a:cs typeface="+mn-cs"/>
              </a:rPr>
              <a:t>we must work harder on resilience.</a:t>
            </a:r>
          </a:p>
          <a:p>
            <a:pPr>
              <a:defRPr/>
            </a:pPr>
            <a:endParaRPr lang="en-US" sz="3600" dirty="0">
              <a:latin typeface="+mj-lt"/>
              <a:cs typeface="+mn-cs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19332"/>
            <a:ext cx="609600" cy="34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9pPr>
          </a:lstStyle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A5E55A7B-7854-E145-92D9-B491DF4BAE2D}" type="slidenum">
              <a:rPr lang="en-US" smtClean="0"/>
              <a:pPr algn="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32</a:t>
            </a:fld>
            <a:endParaRPr lang="en-US" sz="14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away message</a:t>
            </a:r>
          </a:p>
        </p:txBody>
      </p:sp>
      <p:pic>
        <p:nvPicPr>
          <p:cNvPr id="4" name="Picture 3" descr="Smiley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695" y="2108312"/>
            <a:ext cx="970591" cy="93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600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"/>
            <a:ext cx="8229600" cy="991675"/>
          </a:xfrm>
        </p:spPr>
        <p:txBody>
          <a:bodyPr/>
          <a:lstStyle/>
          <a:p>
            <a:r>
              <a:rPr lang="en-US" b="0"/>
              <a:t>Four Resilience </a:t>
            </a:r>
            <a:r>
              <a:rPr lang="en-US" b="0" dirty="0"/>
              <a:t>Programming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856" y="769258"/>
            <a:ext cx="11372771" cy="5218948"/>
          </a:xfrm>
        </p:spPr>
        <p:txBody>
          <a:bodyPr/>
          <a:lstStyle/>
          <a:p>
            <a:r>
              <a:rPr lang="en-US" sz="3200" dirty="0"/>
              <a:t>Relaxed Bulk Synchronous (</a:t>
            </a:r>
            <a:r>
              <a:rPr lang="en-US" sz="3200" dirty="0" err="1"/>
              <a:t>rBSP</a:t>
            </a:r>
            <a:r>
              <a:rPr lang="en-US" sz="3200" dirty="0"/>
              <a:t>)</a:t>
            </a:r>
          </a:p>
          <a:p>
            <a:endParaRPr lang="en-US" sz="3200" b="0" dirty="0"/>
          </a:p>
          <a:p>
            <a:r>
              <a:rPr lang="en-US" sz="3200" b="1" dirty="0"/>
              <a:t>Skeptical Programming. (SP)</a:t>
            </a:r>
          </a:p>
          <a:p>
            <a:pPr marL="0" indent="0">
              <a:buNone/>
            </a:pPr>
            <a:endParaRPr lang="en-US" sz="3200" b="0" dirty="0"/>
          </a:p>
          <a:p>
            <a:r>
              <a:rPr lang="en-US" sz="3200" b="0" dirty="0"/>
              <a:t>Local-Failure, Local-Recovery (LFLR)</a:t>
            </a:r>
            <a:br>
              <a:rPr lang="en-US" sz="3200" b="0" dirty="0"/>
            </a:br>
            <a:endParaRPr lang="en-US" sz="3200" b="0" dirty="0"/>
          </a:p>
          <a:p>
            <a:r>
              <a:rPr lang="en-US" sz="3200" dirty="0"/>
              <a:t>Selective (Un)reliability (SU/R)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85851" y="5526541"/>
            <a:ext cx="5058298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rgbClr val="000000"/>
                </a:solidFill>
                <a:latin typeface="Arial"/>
              </a:rPr>
              <a:t>Toward Resilient Algorithms and Applications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/>
              </a:rPr>
              <a:t>Michael A. Heroux</a:t>
            </a:r>
            <a:r>
              <a:rPr lang="hu-HU" dirty="0">
                <a:solidFill>
                  <a:srgbClr val="000000"/>
                </a:solidFill>
                <a:latin typeface="Arial"/>
              </a:rPr>
              <a:t> arXiv:1402.3809v2 [</a:t>
            </a:r>
            <a:r>
              <a:rPr lang="hu-HU" dirty="0" err="1">
                <a:solidFill>
                  <a:srgbClr val="000000"/>
                </a:solidFill>
                <a:latin typeface="Arial"/>
              </a:rPr>
              <a:t>cs.MS</a:t>
            </a:r>
            <a:r>
              <a:rPr lang="hu-HU" dirty="0">
                <a:solidFill>
                  <a:srgbClr val="000000"/>
                </a:solidFill>
                <a:latin typeface="Arial"/>
              </a:rPr>
              <a:t>]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/>
                <a:hlinkClick r:id="rId2"/>
              </a:rPr>
              <a:t>https://arxiv.org/abs/1402.3809</a:t>
            </a:r>
            <a:r>
              <a:rPr lang="en-US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19332"/>
            <a:ext cx="609600" cy="34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9pPr>
          </a:lstStyle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A5E55A7B-7854-E145-92D9-B491DF4BAE2D}" type="slidenum">
              <a:rPr lang="en-US" smtClean="0"/>
              <a:pPr algn="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33</a:t>
            </a:fld>
            <a:endParaRPr lang="en-US" sz="140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1244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09800" y="0"/>
            <a:ext cx="7772400" cy="1014412"/>
          </a:xfrm>
        </p:spPr>
        <p:txBody>
          <a:bodyPr/>
          <a:lstStyle/>
          <a:p>
            <a:r>
              <a:rPr lang="en-US" b="0" dirty="0"/>
              <a:t>Skeptical Programming</a:t>
            </a:r>
            <a:br>
              <a:rPr lang="en-US" b="0" dirty="0"/>
            </a:br>
            <a:r>
              <a:rPr lang="en-US" sz="2400" i="1" dirty="0"/>
              <a:t>I might not have a reliable digital machine</a:t>
            </a:r>
            <a:endParaRPr lang="en-US" b="0" i="1" dirty="0"/>
          </a:p>
        </p:txBody>
      </p:sp>
      <p:pic>
        <p:nvPicPr>
          <p:cNvPr id="8" name="Content Placeholder 7" descr="Skeptical-GMRES.tif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6" b="2833"/>
          <a:stretch/>
        </p:blipFill>
        <p:spPr>
          <a:xfrm>
            <a:off x="1240581" y="711200"/>
            <a:ext cx="8741619" cy="5290923"/>
          </a:xfrm>
        </p:spPr>
      </p:pic>
      <p:sp>
        <p:nvSpPr>
          <p:cNvPr id="9" name="TextBox 8"/>
          <p:cNvSpPr txBox="1"/>
          <p:nvPr/>
        </p:nvSpPr>
        <p:spPr>
          <a:xfrm>
            <a:off x="3578258" y="6113505"/>
            <a:ext cx="5488665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rgbClr val="000000"/>
                </a:solidFill>
                <a:latin typeface="Arial"/>
              </a:rPr>
              <a:t>Evaluating the Impact of SDC in Numerical Methods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/>
              </a:rPr>
              <a:t>J. Elliott, M. </a:t>
            </a:r>
            <a:r>
              <a:rPr lang="en-US" dirty="0" err="1">
                <a:solidFill>
                  <a:srgbClr val="000000"/>
                </a:solidFill>
                <a:latin typeface="Arial"/>
              </a:rPr>
              <a:t>Hoemmen</a:t>
            </a:r>
            <a:r>
              <a:rPr lang="en-US" dirty="0">
                <a:solidFill>
                  <a:srgbClr val="000000"/>
                </a:solidFill>
                <a:latin typeface="Arial"/>
              </a:rPr>
              <a:t>, F. Mueller, SC’13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19332"/>
            <a:ext cx="609600" cy="34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9pPr>
          </a:lstStyle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A5E55A7B-7854-E145-92D9-B491DF4BAE2D}" type="slidenum">
              <a:rPr lang="en-US" smtClean="0"/>
              <a:pPr algn="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34</a:t>
            </a:fld>
            <a:endParaRPr lang="en-US" sz="14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69302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1974" y="370540"/>
            <a:ext cx="7772400" cy="798762"/>
          </a:xfrm>
        </p:spPr>
        <p:txBody>
          <a:bodyPr/>
          <a:lstStyle/>
          <a:p>
            <a:r>
              <a:rPr lang="en-US" dirty="0"/>
              <a:t>What is Needed for Skeptical Programming?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433" y="988448"/>
            <a:ext cx="9448110" cy="5128148"/>
          </a:xfrm>
        </p:spPr>
        <p:txBody>
          <a:bodyPr/>
          <a:lstStyle/>
          <a:p>
            <a:r>
              <a:rPr lang="en-US" sz="2800" dirty="0"/>
              <a:t>Skepticism.</a:t>
            </a:r>
          </a:p>
          <a:p>
            <a:r>
              <a:rPr lang="en-US" sz="2800" dirty="0"/>
              <a:t>Meta-knowledge:</a:t>
            </a:r>
          </a:p>
          <a:p>
            <a:pPr lvl="1"/>
            <a:r>
              <a:rPr lang="en-US" sz="2400" dirty="0"/>
              <a:t>Algorithms, </a:t>
            </a:r>
          </a:p>
          <a:p>
            <a:pPr lvl="1"/>
            <a:r>
              <a:rPr lang="en-US" sz="2400" dirty="0"/>
              <a:t>Mathematics,</a:t>
            </a:r>
          </a:p>
          <a:p>
            <a:pPr lvl="1"/>
            <a:r>
              <a:rPr lang="en-US" sz="2400" dirty="0"/>
              <a:t>Problem domain.</a:t>
            </a:r>
          </a:p>
          <a:p>
            <a:r>
              <a:rPr lang="en-US" sz="2800" dirty="0"/>
              <a:t>Nothing else, at least to get started.</a:t>
            </a:r>
          </a:p>
          <a:p>
            <a:r>
              <a:rPr lang="en-US" sz="2800" dirty="0"/>
              <a:t>FEM ideas:</a:t>
            </a:r>
          </a:p>
          <a:p>
            <a:pPr lvl="1"/>
            <a:r>
              <a:rPr lang="en-US" sz="2400" dirty="0"/>
              <a:t>Invariant subspaces.</a:t>
            </a:r>
          </a:p>
          <a:p>
            <a:pPr lvl="1"/>
            <a:r>
              <a:rPr lang="en-US" sz="2400" dirty="0"/>
              <a:t>Conservation principles.</a:t>
            </a:r>
          </a:p>
          <a:p>
            <a:pPr lvl="1"/>
            <a:r>
              <a:rPr lang="en-US" sz="2400" dirty="0"/>
              <a:t>More generally: </a:t>
            </a:r>
          </a:p>
          <a:p>
            <a:pPr lvl="2"/>
            <a:r>
              <a:rPr lang="en-US" sz="2000" dirty="0"/>
              <a:t>pre-conditions, post-conditions, invariants.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19332"/>
            <a:ext cx="609600" cy="34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9pPr>
          </a:lstStyle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A5E55A7B-7854-E145-92D9-B491DF4BAE2D}" type="slidenum">
              <a:rPr lang="en-US" smtClean="0"/>
              <a:pPr algn="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35</a:t>
            </a:fld>
            <a:endParaRPr lang="en-US" sz="14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6434732" y="4560551"/>
            <a:ext cx="593124" cy="151988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58485" y="4560551"/>
            <a:ext cx="31756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Arial"/>
                <a:cs typeface="+mn-cs"/>
              </a:rPr>
              <a:t>Note: These same ideas are useful for the Artifact Evaluation Appendix, used by </a:t>
            </a:r>
            <a:r>
              <a:rPr lang="en-US" dirty="0">
                <a:solidFill>
                  <a:prstClr val="black"/>
                </a:solidFill>
                <a:latin typeface="Arial"/>
              </a:rPr>
              <a:t>SC18 </a:t>
            </a:r>
            <a:r>
              <a:rPr lang="en-US" dirty="0">
                <a:solidFill>
                  <a:prstClr val="black"/>
                </a:solidFill>
                <a:latin typeface="Arial"/>
                <a:cs typeface="+mn-cs"/>
              </a:rPr>
              <a:t>Tech Papers Program.</a:t>
            </a:r>
          </a:p>
        </p:txBody>
      </p:sp>
    </p:spTree>
    <p:extLst>
      <p:ext uri="{BB962C8B-B14F-4D97-AF65-F5344CB8AC3E}">
        <p14:creationId xmlns:p14="http://schemas.microsoft.com/office/powerpoint/2010/main" val="35216490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7349" y="196328"/>
            <a:ext cx="11372473" cy="510909"/>
          </a:xfrm>
        </p:spPr>
        <p:txBody>
          <a:bodyPr/>
          <a:lstStyle/>
          <a:p>
            <a:r>
              <a:rPr lang="en-US" dirty="0"/>
              <a:t>Supercomputing Reproducibility Initiative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92864" y="707237"/>
            <a:ext cx="11521440" cy="4740829"/>
          </a:xfrm>
        </p:spPr>
        <p:txBody>
          <a:bodyPr>
            <a:noAutofit/>
          </a:bodyPr>
          <a:lstStyle/>
          <a:p>
            <a:r>
              <a:rPr lang="en-US" sz="3600" dirty="0"/>
              <a:t>Two appendices: </a:t>
            </a:r>
          </a:p>
          <a:p>
            <a:pPr lvl="1"/>
            <a:r>
              <a:rPr lang="en-US" sz="3200" dirty="0"/>
              <a:t>Artifact description (AD).</a:t>
            </a:r>
          </a:p>
          <a:p>
            <a:pPr lvl="2"/>
            <a:r>
              <a:rPr lang="en-US" sz="2800" dirty="0"/>
              <a:t>Blue print for setting up your computational experiment.</a:t>
            </a:r>
          </a:p>
          <a:p>
            <a:pPr lvl="2"/>
            <a:r>
              <a:rPr lang="en-US" sz="2800" dirty="0"/>
              <a:t>Makes it easier to rerun computations in future.</a:t>
            </a:r>
          </a:p>
          <a:p>
            <a:pPr lvl="2"/>
            <a:r>
              <a:rPr lang="en-US" sz="2800" dirty="0"/>
              <a:t>AD appendix is mandatory for SC19 paper submissions.</a:t>
            </a:r>
          </a:p>
          <a:p>
            <a:pPr lvl="1"/>
            <a:r>
              <a:rPr lang="en-US" sz="3200" dirty="0"/>
              <a:t>Artifact Evaluation (AE).</a:t>
            </a:r>
          </a:p>
          <a:p>
            <a:pPr lvl="2"/>
            <a:r>
              <a:rPr lang="en-US" sz="2800" dirty="0"/>
              <a:t>Targets ”boutique” environments.</a:t>
            </a:r>
          </a:p>
          <a:p>
            <a:pPr lvl="2"/>
            <a:r>
              <a:rPr lang="en-US" sz="2800" dirty="0"/>
              <a:t>Improves trustworthiness when re-running hard, impossible.</a:t>
            </a:r>
          </a:p>
          <a:p>
            <a:r>
              <a:rPr lang="en-US" sz="3600" dirty="0"/>
              <a:t>Details:</a:t>
            </a:r>
          </a:p>
          <a:p>
            <a:pPr lvl="1"/>
            <a:r>
              <a:rPr lang="en-US" sz="3200" dirty="0">
                <a:hlinkClick r:id="rId2"/>
              </a:rPr>
              <a:t>https://collegeville.github.io/sc-reproducibility/</a:t>
            </a:r>
            <a:r>
              <a:rPr lang="en-US" sz="32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795B4F-0A53-0D48-8B5E-A6839EDFB652}"/>
              </a:ext>
            </a:extLst>
          </p:cNvPr>
          <p:cNvSpPr txBox="1"/>
          <p:nvPr/>
        </p:nvSpPr>
        <p:spPr>
          <a:xfrm>
            <a:off x="6779298" y="1115989"/>
            <a:ext cx="258115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4000" dirty="0">
                <a:latin typeface="+mn-lt"/>
              </a:rPr>
              <a:t>Meta-Data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7F17B-653D-CF48-9C44-2B32B5336E4A}"/>
              </a:ext>
            </a:extLst>
          </p:cNvPr>
          <p:cNvSpPr txBox="1"/>
          <p:nvPr/>
        </p:nvSpPr>
        <p:spPr>
          <a:xfrm>
            <a:off x="6670441" y="3463735"/>
            <a:ext cx="440697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4000" dirty="0">
                <a:latin typeface="+mn-lt"/>
              </a:rPr>
              <a:t>Meta-Computation</a:t>
            </a:r>
          </a:p>
        </p:txBody>
      </p:sp>
    </p:spTree>
    <p:extLst>
      <p:ext uri="{BB962C8B-B14F-4D97-AF65-F5344CB8AC3E}">
        <p14:creationId xmlns:p14="http://schemas.microsoft.com/office/powerpoint/2010/main" val="15440199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347" y="175507"/>
            <a:ext cx="11372473" cy="510909"/>
          </a:xfrm>
        </p:spPr>
        <p:txBody>
          <a:bodyPr>
            <a:noAutofit/>
          </a:bodyPr>
          <a:lstStyle/>
          <a:p>
            <a:r>
              <a:rPr lang="en-US" sz="3600" dirty="0"/>
              <a:t>Reproducibility and Supercomputing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67348" y="922390"/>
            <a:ext cx="11372473" cy="5183443"/>
          </a:xfrm>
        </p:spPr>
        <p:txBody>
          <a:bodyPr>
            <a:normAutofit/>
          </a:bodyPr>
          <a:lstStyle/>
          <a:p>
            <a:pPr marL="365760" lvl="1" indent="0">
              <a:buNone/>
            </a:pPr>
            <a:r>
              <a:rPr lang="en-US" sz="2800" dirty="0"/>
              <a:t>Scenario:</a:t>
            </a:r>
            <a:br>
              <a:rPr lang="en-US" sz="2800" dirty="0"/>
            </a:br>
            <a:r>
              <a:rPr lang="en-US" sz="2800" dirty="0"/>
              <a:t>You compute a “hero” calculation using  10M node-hours on Summit and submit your results for publication. During the review process, a referee questions the validity of your results.  What options are feasible:</a:t>
            </a:r>
          </a:p>
          <a:p>
            <a:pPr marL="822960" lvl="1" indent="-457200">
              <a:buFontTx/>
              <a:buChar char="-"/>
            </a:pPr>
            <a:r>
              <a:rPr lang="en-US" sz="2800" dirty="0"/>
              <a:t>The reviewer re-runs your code on a laptop or cluster.</a:t>
            </a:r>
          </a:p>
          <a:p>
            <a:pPr marL="822960" lvl="1" indent="-457200">
              <a:buFontTx/>
              <a:buChar char="-"/>
            </a:pPr>
            <a:r>
              <a:rPr lang="en-US" sz="2800" dirty="0"/>
              <a:t>The reviewer re-runs your code on Mira.</a:t>
            </a:r>
          </a:p>
          <a:p>
            <a:pPr marL="822960" lvl="1" indent="-457200">
              <a:buFontTx/>
              <a:buChar char="-"/>
            </a:pPr>
            <a:r>
              <a:rPr lang="en-US" sz="2800" dirty="0"/>
              <a:t>You re-run your code on Mira.</a:t>
            </a:r>
          </a:p>
          <a:p>
            <a:pPr marL="822960" lvl="1" indent="-457200">
              <a:buFontTx/>
              <a:buChar char="-"/>
            </a:pPr>
            <a:r>
              <a:rPr lang="en-US" sz="2800" dirty="0"/>
              <a:t>Your results are rejected.</a:t>
            </a:r>
          </a:p>
          <a:p>
            <a:pPr marL="822960" lvl="1" indent="-457200">
              <a:buFontTx/>
              <a:buChar char="-"/>
            </a:pPr>
            <a:r>
              <a:rPr lang="en-US" sz="2800" dirty="0"/>
              <a:t>Your results are accepted, but with risk.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E843D1-7F4C-1F42-8BDF-2B2509E54882}"/>
              </a:ext>
            </a:extLst>
          </p:cNvPr>
          <p:cNvSpPr txBox="1"/>
          <p:nvPr/>
        </p:nvSpPr>
        <p:spPr>
          <a:xfrm>
            <a:off x="563136" y="5557652"/>
            <a:ext cx="8775800" cy="424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One Approach to improve trustworthiness: Meta-computations.</a:t>
            </a:r>
          </a:p>
        </p:txBody>
      </p:sp>
    </p:spTree>
    <p:extLst>
      <p:ext uri="{BB962C8B-B14F-4D97-AF65-F5344CB8AC3E}">
        <p14:creationId xmlns:p14="http://schemas.microsoft.com/office/powerpoint/2010/main" val="32035531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349" y="88754"/>
            <a:ext cx="11372473" cy="510909"/>
          </a:xfrm>
        </p:spPr>
        <p:txBody>
          <a:bodyPr/>
          <a:lstStyle/>
          <a:p>
            <a:r>
              <a:rPr lang="en-US" dirty="0"/>
              <a:t>Meta-computations to Improve Trustworthiness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67348" y="1226197"/>
            <a:ext cx="11372473" cy="5066035"/>
          </a:xfrm>
        </p:spPr>
        <p:txBody>
          <a:bodyPr>
            <a:noAutofit/>
          </a:bodyPr>
          <a:lstStyle/>
          <a:p>
            <a:r>
              <a:rPr lang="en-US" sz="2800" dirty="0"/>
              <a:t>Synthetic operators with known:</a:t>
            </a:r>
          </a:p>
          <a:p>
            <a:pPr lvl="1"/>
            <a:r>
              <a:rPr lang="en-US" sz="2400" dirty="0"/>
              <a:t>Spectrum (Huge diagonals).</a:t>
            </a:r>
          </a:p>
          <a:p>
            <a:pPr lvl="1"/>
            <a:r>
              <a:rPr lang="en-US" sz="2400" dirty="0"/>
              <a:t>Rank (by constructions).</a:t>
            </a:r>
          </a:p>
          <a:p>
            <a:r>
              <a:rPr lang="en-US" sz="2800" dirty="0"/>
              <a:t>Invariant subspaces:</a:t>
            </a:r>
          </a:p>
          <a:p>
            <a:pPr lvl="1"/>
            <a:r>
              <a:rPr lang="en-US" sz="2400" dirty="0"/>
              <a:t>Example: Positional/rotational invariance (structures).</a:t>
            </a:r>
          </a:p>
          <a:p>
            <a:r>
              <a:rPr lang="en-US" sz="2800" dirty="0"/>
              <a:t>Conservation principles:</a:t>
            </a:r>
          </a:p>
          <a:p>
            <a:pPr lvl="1"/>
            <a:r>
              <a:rPr lang="en-US" sz="2400" dirty="0"/>
              <a:t>Example: Flux through a finite volume.</a:t>
            </a:r>
          </a:p>
          <a:p>
            <a:r>
              <a:rPr lang="en-US" sz="2800" dirty="0"/>
              <a:t>General:</a:t>
            </a:r>
          </a:p>
          <a:p>
            <a:pPr lvl="1"/>
            <a:r>
              <a:rPr lang="en-US" sz="2400" dirty="0"/>
              <a:t>Pre-conditions, post-conditions, invariants.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E05842-835A-8744-A934-4E47AC5A1236}"/>
              </a:ext>
            </a:extLst>
          </p:cNvPr>
          <p:cNvSpPr txBox="1"/>
          <p:nvPr/>
        </p:nvSpPr>
        <p:spPr>
          <a:xfrm>
            <a:off x="553263" y="599663"/>
            <a:ext cx="10351552" cy="424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Focus of Artifact Evaluation (AE) Appendix for Supercomputing Conference</a:t>
            </a:r>
          </a:p>
        </p:txBody>
      </p:sp>
    </p:spTree>
    <p:extLst>
      <p:ext uri="{BB962C8B-B14F-4D97-AF65-F5344CB8AC3E}">
        <p14:creationId xmlns:p14="http://schemas.microsoft.com/office/powerpoint/2010/main" val="28514047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4E2573-1ADC-F04B-8ECB-C430D072E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84" y="2940958"/>
            <a:ext cx="10363200" cy="1362075"/>
          </a:xfrm>
        </p:spPr>
        <p:txBody>
          <a:bodyPr/>
          <a:lstStyle/>
          <a:p>
            <a:r>
              <a:rPr lang="en-US" b="0" i="1" dirty="0"/>
              <a:t>Toward a Common Scientific Software ecosystem</a:t>
            </a:r>
            <a:endParaRPr lang="en-US" dirty="0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2819401" y="2133602"/>
            <a:ext cx="6858000" cy="182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 anchor="ctr">
            <a:prstTxWarp prst="textNoShape">
              <a:avLst/>
            </a:prstTxWarp>
          </a:bodyPr>
          <a:lstStyle/>
          <a:p>
            <a:endParaRPr lang="en-US" sz="2100" i="1" dirty="0"/>
          </a:p>
        </p:txBody>
      </p:sp>
    </p:spTree>
    <p:extLst>
      <p:ext uri="{BB962C8B-B14F-4D97-AF65-F5344CB8AC3E}">
        <p14:creationId xmlns:p14="http://schemas.microsoft.com/office/powerpoint/2010/main" val="31868222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23FCA-E04B-1F4D-A111-834B41048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48" y="138631"/>
            <a:ext cx="11375136" cy="914400"/>
          </a:xfrm>
        </p:spPr>
        <p:txBody>
          <a:bodyPr/>
          <a:lstStyle/>
          <a:p>
            <a:r>
              <a:rPr lang="en-US" dirty="0"/>
              <a:t>Common R&amp;D activities/challenges that applications face</a:t>
            </a:r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5481927E-59ED-0A4F-A428-4227D17FACA2}"/>
              </a:ext>
            </a:extLst>
          </p:cNvPr>
          <p:cNvSpPr/>
          <p:nvPr/>
        </p:nvSpPr>
        <p:spPr>
          <a:xfrm>
            <a:off x="565834" y="1121336"/>
            <a:ext cx="10849418" cy="694944"/>
          </a:xfrm>
          <a:prstGeom prst="round2DiagRect">
            <a:avLst/>
          </a:prstGeo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1)  Porting to accelerator-based architectures</a:t>
            </a:r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3BC0842B-E361-1848-B6AE-A902B0A231A3}"/>
              </a:ext>
            </a:extLst>
          </p:cNvPr>
          <p:cNvSpPr/>
          <p:nvPr/>
        </p:nvSpPr>
        <p:spPr>
          <a:xfrm>
            <a:off x="565834" y="1976090"/>
            <a:ext cx="10849418" cy="694944"/>
          </a:xfrm>
          <a:prstGeom prst="round2DiagRect">
            <a:avLst/>
          </a:prstGeo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2)  Exposing additional parallelism</a:t>
            </a:r>
          </a:p>
        </p:txBody>
      </p:sp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55D40D91-A4B0-AA48-9DE1-BDAF52EC60AE}"/>
              </a:ext>
            </a:extLst>
          </p:cNvPr>
          <p:cNvSpPr/>
          <p:nvPr/>
        </p:nvSpPr>
        <p:spPr>
          <a:xfrm>
            <a:off x="565834" y="2830844"/>
            <a:ext cx="10849418" cy="694944"/>
          </a:xfrm>
          <a:prstGeom prst="round2DiagRect">
            <a:avLst/>
          </a:prstGeo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3)  Coupling codes to create new multiphysics capability</a:t>
            </a:r>
          </a:p>
        </p:txBody>
      </p:sp>
      <p:sp>
        <p:nvSpPr>
          <p:cNvPr id="8" name="Round Diagonal Corner Rectangle 7">
            <a:extLst>
              <a:ext uri="{FF2B5EF4-FFF2-40B4-BE49-F238E27FC236}">
                <a16:creationId xmlns:a16="http://schemas.microsoft.com/office/drawing/2014/main" id="{32F87FC3-FD55-0C44-8688-51817D95AAE0}"/>
              </a:ext>
            </a:extLst>
          </p:cNvPr>
          <p:cNvSpPr/>
          <p:nvPr/>
        </p:nvSpPr>
        <p:spPr>
          <a:xfrm>
            <a:off x="565834" y="3685598"/>
            <a:ext cx="10849418" cy="694944"/>
          </a:xfrm>
          <a:prstGeom prst="round2DiagRect">
            <a:avLst/>
          </a:prstGeo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4)  Adopting new mathematical approaches</a:t>
            </a:r>
          </a:p>
        </p:txBody>
      </p:sp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C2A06387-43AA-064B-88EE-FE00C6C673C3}"/>
              </a:ext>
            </a:extLst>
          </p:cNvPr>
          <p:cNvSpPr/>
          <p:nvPr/>
        </p:nvSpPr>
        <p:spPr>
          <a:xfrm>
            <a:off x="565834" y="4540352"/>
            <a:ext cx="10849418" cy="694944"/>
          </a:xfrm>
          <a:prstGeom prst="round2DiagRect">
            <a:avLst/>
          </a:prstGeo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5)  Algorithmic or model improvements</a:t>
            </a:r>
          </a:p>
        </p:txBody>
      </p:sp>
      <p:sp>
        <p:nvSpPr>
          <p:cNvPr id="10" name="Round Diagonal Corner Rectangle 9">
            <a:extLst>
              <a:ext uri="{FF2B5EF4-FFF2-40B4-BE49-F238E27FC236}">
                <a16:creationId xmlns:a16="http://schemas.microsoft.com/office/drawing/2014/main" id="{2184F00D-4ECB-1346-853B-36D62813CE89}"/>
              </a:ext>
            </a:extLst>
          </p:cNvPr>
          <p:cNvSpPr/>
          <p:nvPr/>
        </p:nvSpPr>
        <p:spPr>
          <a:xfrm>
            <a:off x="565834" y="5395105"/>
            <a:ext cx="10849418" cy="694944"/>
          </a:xfrm>
          <a:prstGeom prst="round2DiagRect">
            <a:avLst/>
          </a:prstGeo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6)  Leveraging optimized libraries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3A0DDC6-57EB-A549-B145-697BA0B21169}"/>
              </a:ext>
            </a:extLst>
          </p:cNvPr>
          <p:cNvSpPr/>
          <p:nvPr/>
        </p:nvSpPr>
        <p:spPr>
          <a:xfrm>
            <a:off x="565834" y="2782115"/>
            <a:ext cx="8926509" cy="823578"/>
          </a:xfrm>
          <a:prstGeom prst="ellipse">
            <a:avLst/>
          </a:prstGeom>
          <a:noFill/>
          <a:ln w="2540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797A8A4-30A1-124D-AD2D-3D83CB6853F4}"/>
              </a:ext>
            </a:extLst>
          </p:cNvPr>
          <p:cNvSpPr/>
          <p:nvPr/>
        </p:nvSpPr>
        <p:spPr>
          <a:xfrm>
            <a:off x="367348" y="5266471"/>
            <a:ext cx="6004423" cy="823578"/>
          </a:xfrm>
          <a:prstGeom prst="ellipse">
            <a:avLst/>
          </a:prstGeom>
          <a:noFill/>
          <a:ln w="2540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9591F0E-308B-8B45-9F13-86EEE62B39F1}"/>
              </a:ext>
            </a:extLst>
          </p:cNvPr>
          <p:cNvSpPr/>
          <p:nvPr/>
        </p:nvSpPr>
        <p:spPr>
          <a:xfrm>
            <a:off x="507554" y="4476035"/>
            <a:ext cx="6004423" cy="823578"/>
          </a:xfrm>
          <a:prstGeom prst="ellipse">
            <a:avLst/>
          </a:prstGeom>
          <a:noFill/>
          <a:ln w="25400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38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1"/>
          <p:cNvSpPr txBox="1">
            <a:spLocks/>
          </p:cNvSpPr>
          <p:nvPr/>
        </p:nvSpPr>
        <p:spPr>
          <a:xfrm>
            <a:off x="694699" y="-181066"/>
            <a:ext cx="10083482" cy="1372048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99" b="1" dirty="0"/>
              <a:t>Customized Precision Block-Jacobi Preconditioning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67" y="3268618"/>
            <a:ext cx="10442713" cy="30146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28600" y="906338"/>
            <a:ext cx="11734800" cy="2235227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5489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/>
          <p:cNvSpPr/>
          <p:nvPr/>
        </p:nvSpPr>
        <p:spPr>
          <a:xfrm>
            <a:off x="360420" y="935266"/>
            <a:ext cx="5049780" cy="25699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</a:rPr>
              <a:t>Modular Precision Idea:</a:t>
            </a:r>
          </a:p>
          <a:p>
            <a:endParaRPr lang="en-US" sz="1000" dirty="0"/>
          </a:p>
          <a:p>
            <a:pPr marL="285750" indent="-285750">
              <a:buFont typeface="Arial" charset="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All computations use double precision!</a:t>
            </a:r>
          </a:p>
          <a:p>
            <a:pPr marL="285750" indent="-285750">
              <a:buFont typeface="Arial" charset="0"/>
              <a:buChar char="•"/>
            </a:pPr>
            <a:endParaRPr lang="en-US" sz="7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1600" dirty="0"/>
              <a:t>Store distinct blocks in different formats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/>
              <a:t>Use </a:t>
            </a:r>
            <a:r>
              <a:rPr lang="en-US" sz="1600" b="1" dirty="0">
                <a:solidFill>
                  <a:srgbClr val="7030A0"/>
                </a:solidFill>
              </a:rPr>
              <a:t>single precision as standard </a:t>
            </a:r>
            <a:r>
              <a:rPr lang="en-US" sz="1600" dirty="0"/>
              <a:t>storage format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/>
              <a:t>Where </a:t>
            </a:r>
            <a:r>
              <a:rPr lang="en-US" sz="1600" b="1" dirty="0">
                <a:solidFill>
                  <a:srgbClr val="C00000"/>
                </a:solidFill>
              </a:rPr>
              <a:t>necessary:</a:t>
            </a:r>
            <a:r>
              <a:rPr lang="en-US" sz="1600" dirty="0"/>
              <a:t> switch to </a:t>
            </a:r>
            <a:r>
              <a:rPr lang="en-US" sz="1600" b="1" dirty="0">
                <a:solidFill>
                  <a:srgbClr val="C00000"/>
                </a:solidFill>
              </a:rPr>
              <a:t>double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/>
              <a:t>For well-conditioned blocks use </a:t>
            </a:r>
            <a:r>
              <a:rPr lang="en-US" sz="1600" b="1" dirty="0">
                <a:solidFill>
                  <a:srgbClr val="85AE5F"/>
                </a:solidFill>
              </a:rPr>
              <a:t>half precision</a:t>
            </a:r>
          </a:p>
          <a:p>
            <a:pPr marL="285750" indent="-285750">
              <a:buFont typeface="Arial" charset="0"/>
              <a:buChar char="•"/>
            </a:pPr>
            <a:endParaRPr lang="en-US" sz="16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n-US" sz="1600" dirty="0"/>
          </a:p>
          <a:p>
            <a:pPr marL="285750" indent="-285750">
              <a:buFont typeface="Arial" charset="0"/>
              <a:buChar char="•"/>
            </a:pPr>
            <a:endParaRPr lang="en-US" sz="1600" dirty="0"/>
          </a:p>
        </p:txBody>
      </p:sp>
      <p:grpSp>
        <p:nvGrpSpPr>
          <p:cNvPr id="6" name="Group 5"/>
          <p:cNvGrpSpPr/>
          <p:nvPr/>
        </p:nvGrpSpPr>
        <p:grpSpPr>
          <a:xfrm>
            <a:off x="5506148" y="906338"/>
            <a:ext cx="6537908" cy="2235227"/>
            <a:chOff x="5561117" y="1044033"/>
            <a:chExt cx="6537908" cy="2235227"/>
          </a:xfrm>
        </p:grpSpPr>
        <p:sp>
          <p:nvSpPr>
            <p:cNvPr id="7" name="Left Brace 6"/>
            <p:cNvSpPr/>
            <p:nvPr/>
          </p:nvSpPr>
          <p:spPr>
            <a:xfrm>
              <a:off x="7413537" y="1426429"/>
              <a:ext cx="1443895" cy="1416248"/>
            </a:xfrm>
            <a:prstGeom prst="leftBrace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7413537" y="2134551"/>
              <a:ext cx="1443895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561117" y="1842051"/>
              <a:ext cx="2050306" cy="58477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561117" y="1842051"/>
              <a:ext cx="2132315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sz="1600" dirty="0"/>
                <a:t>Estimate conditioning</a:t>
              </a:r>
            </a:p>
            <a:p>
              <a:r>
                <a:rPr lang="en-US" sz="1600" dirty="0"/>
                <a:t>of diagonal block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100996" y="1044033"/>
              <a:ext cx="67024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&gt; 10</a:t>
              </a:r>
              <a:r>
                <a:rPr lang="en-US" sz="1600" b="1" baseline="30000" dirty="0">
                  <a:solidFill>
                    <a:schemeClr val="accent6">
                      <a:lumMod val="75000"/>
                    </a:schemeClr>
                  </a:solidFill>
                </a:rPr>
                <a:t>6</a:t>
              </a:r>
              <a:endParaRPr lang="en-US" sz="16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100996" y="2940706"/>
              <a:ext cx="6624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&lt; 10</a:t>
              </a:r>
              <a:r>
                <a:rPr lang="en-US" sz="1600" b="1" baseline="30000" dirty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lang="en-US" sz="16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857432" y="1965276"/>
              <a:ext cx="316304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>
                  <a:solidFill>
                    <a:srgbClr val="7030A0"/>
                  </a:solidFill>
                </a:rPr>
                <a:t>Store block in single precision</a:t>
              </a:r>
              <a:endParaRPr lang="en-US" sz="16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857432" y="1257152"/>
              <a:ext cx="324159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C00000"/>
                  </a:solidFill>
                </a:rPr>
                <a:t>Store block in double precision</a:t>
              </a:r>
              <a:endParaRPr lang="en-US" sz="1600" dirty="0">
                <a:solidFill>
                  <a:srgbClr val="C00000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857432" y="2673400"/>
              <a:ext cx="29354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85AE5F"/>
                  </a:solidFill>
                </a:rPr>
                <a:t>Store block in half precision</a:t>
              </a:r>
              <a:endParaRPr lang="en-US" sz="1600" dirty="0">
                <a:solidFill>
                  <a:srgbClr val="85AE5F"/>
                </a:solidFill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2667001" y="4205509"/>
            <a:ext cx="95775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Anzt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Dongarra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Flegar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Higham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, Quintana-</a:t>
            </a:r>
            <a:r>
              <a:rPr lang="en-US" sz="10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Orti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. </a:t>
            </a:r>
            <a:r>
              <a:rPr lang="en-US" sz="1000" b="1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” Adaptive Precision in Block-Jacobi Preconditioning for Iterative Sparse Linear System Solvers”.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1000" i="1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CCPE, 2018.</a:t>
            </a:r>
          </a:p>
        </p:txBody>
      </p:sp>
    </p:spTree>
    <p:extLst>
      <p:ext uri="{BB962C8B-B14F-4D97-AF65-F5344CB8AC3E}">
        <p14:creationId xmlns:p14="http://schemas.microsoft.com/office/powerpoint/2010/main" val="18439371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3" r="17216" b="11445"/>
          <a:stretch/>
        </p:blipFill>
        <p:spPr>
          <a:xfrm>
            <a:off x="6008132" y="1968142"/>
            <a:ext cx="5715000" cy="4136479"/>
          </a:xfrm>
          <a:prstGeom prst="rect">
            <a:avLst/>
          </a:prstGeom>
        </p:spPr>
      </p:pic>
      <p:sp>
        <p:nvSpPr>
          <p:cNvPr id="82" name="Title 1"/>
          <p:cNvSpPr txBox="1">
            <a:spLocks/>
          </p:cNvSpPr>
          <p:nvPr/>
        </p:nvSpPr>
        <p:spPr>
          <a:xfrm>
            <a:off x="694699" y="-181066"/>
            <a:ext cx="10083482" cy="1372048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99" b="1" dirty="0"/>
              <a:t>Ginkgo – Hartwig </a:t>
            </a:r>
            <a:r>
              <a:rPr lang="en-US" sz="2799" b="1" dirty="0" err="1"/>
              <a:t>Anzt</a:t>
            </a:r>
            <a:r>
              <a:rPr lang="en-US" sz="2799" b="1" dirty="0"/>
              <a:t> et. al.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431432" y="805736"/>
            <a:ext cx="2185340" cy="7651"/>
          </a:xfrm>
          <a:prstGeom prst="line">
            <a:avLst/>
          </a:prstGeom>
          <a:ln w="63500">
            <a:solidFill>
              <a:srgbClr val="F5832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17135" y="1110823"/>
            <a:ext cx="6066533" cy="4431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600" b="1" dirty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rPr>
              <a:t>Radically decoupling arithmetic precision from memory precision.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n-US" sz="600" b="1" dirty="0">
              <a:solidFill>
                <a:schemeClr val="accent1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Using </a:t>
            </a:r>
            <a:r>
              <a:rPr lang="en-US" sz="16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customized precisions 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for memory operations.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n-US" sz="600" dirty="0"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Dynamically </a:t>
            </a:r>
            <a:r>
              <a:rPr lang="en-US" sz="16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adapt the accuracy 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to the </a:t>
            </a:r>
            <a:r>
              <a:rPr lang="en-US" sz="16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algorithm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 properties.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n-US" sz="600" dirty="0"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Speedup of up to 1.3x for Jacobi iterations </a:t>
            </a:r>
            <a:br>
              <a:rPr lang="en-US" sz="1600" dirty="0">
                <a:latin typeface="Calibri" charset="0"/>
                <a:ea typeface="Calibri" charset="0"/>
                <a:cs typeface="Calibri" charset="0"/>
              </a:rPr>
            </a:b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and PageRank algorithm</a:t>
            </a:r>
            <a:r>
              <a:rPr lang="en-US" sz="1600" baseline="30000" dirty="0">
                <a:latin typeface="Calibri" charset="0"/>
                <a:ea typeface="Calibri" charset="0"/>
                <a:cs typeface="Calibri" charset="0"/>
              </a:rPr>
              <a:t>1,2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Adaptive precision block-Jacobi preconditioning</a:t>
            </a:r>
            <a:r>
              <a:rPr lang="en-US" sz="1600" baseline="30000" dirty="0"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n-US" sz="600" dirty="0"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Creating a </a:t>
            </a:r>
            <a:r>
              <a:rPr lang="en-US" sz="1600" b="1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Modular Precision Ecosystem </a:t>
            </a:r>
            <a:br>
              <a:rPr lang="en-US" sz="1600" b="1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inside                                     . </a:t>
            </a:r>
            <a:br>
              <a:rPr lang="en-US" b="1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b="1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		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7066" y="5304472"/>
            <a:ext cx="67266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aseline="30000" dirty="0"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1000" dirty="0">
                <a:latin typeface="Calibri" charset="0"/>
                <a:ea typeface="Calibri" charset="0"/>
                <a:cs typeface="Calibri" charset="0"/>
              </a:rPr>
              <a:t>Grützmacher, </a:t>
            </a:r>
            <a:r>
              <a:rPr lang="en-US" sz="1000" dirty="0" err="1">
                <a:latin typeface="Calibri" charset="0"/>
                <a:ea typeface="Calibri" charset="0"/>
                <a:cs typeface="Calibri" charset="0"/>
              </a:rPr>
              <a:t>Anzt</a:t>
            </a:r>
            <a:r>
              <a:rPr lang="en-US" sz="1000" dirty="0">
                <a:latin typeface="Calibri" charset="0"/>
                <a:ea typeface="Calibri" charset="0"/>
                <a:cs typeface="Calibri" charset="0"/>
              </a:rPr>
              <a:t>. </a:t>
            </a:r>
            <a:r>
              <a:rPr lang="en-US" sz="1000" b="1" i="1" dirty="0">
                <a:latin typeface="Calibri" charset="0"/>
                <a:ea typeface="Calibri" charset="0"/>
                <a:cs typeface="Calibri" charset="0"/>
              </a:rPr>
              <a:t>“A Customized Precision Format for decoupling Arithmetic </a:t>
            </a:r>
            <a:br>
              <a:rPr lang="en-US" sz="1000" b="1" i="1" dirty="0">
                <a:latin typeface="Calibri" charset="0"/>
                <a:ea typeface="Calibri" charset="0"/>
                <a:cs typeface="Calibri" charset="0"/>
              </a:rPr>
            </a:br>
            <a:r>
              <a:rPr lang="en-US" sz="1000" b="1" i="1" dirty="0">
                <a:latin typeface="Calibri" charset="0"/>
                <a:ea typeface="Calibri" charset="0"/>
                <a:cs typeface="Calibri" charset="0"/>
              </a:rPr>
              <a:t>			Format and Storage Format”. </a:t>
            </a:r>
            <a:r>
              <a:rPr lang="en-US" sz="1000" i="1" dirty="0" err="1">
                <a:latin typeface="Calibri" charset="0"/>
                <a:ea typeface="Calibri" charset="0"/>
                <a:cs typeface="Calibri" charset="0"/>
              </a:rPr>
              <a:t>HeteroPar</a:t>
            </a:r>
            <a:r>
              <a:rPr lang="en-US" sz="1000" i="1" dirty="0">
                <a:latin typeface="Calibri" charset="0"/>
                <a:ea typeface="Calibri" charset="0"/>
                <a:cs typeface="Calibri" charset="0"/>
              </a:rPr>
              <a:t> workshop 2018.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000" baseline="30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1000" dirty="0">
                <a:latin typeface="Calibri" charset="0"/>
                <a:ea typeface="Calibri" charset="0"/>
                <a:cs typeface="Calibri" charset="0"/>
              </a:rPr>
              <a:t>Grützmacher, </a:t>
            </a:r>
            <a:r>
              <a:rPr lang="en-US" sz="10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Anzt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1000" dirty="0" err="1">
                <a:latin typeface="Calibri" charset="0"/>
                <a:ea typeface="Calibri" charset="0"/>
                <a:cs typeface="Calibri" charset="0"/>
              </a:rPr>
              <a:t>Scheidegger</a:t>
            </a:r>
            <a:r>
              <a:rPr lang="en-US" sz="1000" dirty="0">
                <a:latin typeface="Calibri" charset="0"/>
                <a:ea typeface="Calibri" charset="0"/>
                <a:cs typeface="Calibri" charset="0"/>
              </a:rPr>
              <a:t>, Quintana-</a:t>
            </a:r>
            <a:r>
              <a:rPr lang="en-US" sz="1000" dirty="0" err="1">
                <a:latin typeface="Calibri" charset="0"/>
                <a:ea typeface="Calibri" charset="0"/>
                <a:cs typeface="Calibri" charset="0"/>
              </a:rPr>
              <a:t>Orti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: </a:t>
            </a:r>
            <a:r>
              <a:rPr lang="en-US" sz="1000" b="1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” High-Performance GPU Implementation of PageRank with Reduced 				Precision based on Mantissa Segmentation”. </a:t>
            </a:r>
            <a:r>
              <a:rPr lang="en-US" sz="1000" i="1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IA3 workshop at SC2018.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000" baseline="30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Anzt, </a:t>
            </a:r>
            <a:r>
              <a:rPr lang="en-US" sz="10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Dongarra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Flegar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Higham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, Quintana-</a:t>
            </a:r>
            <a:r>
              <a:rPr lang="en-US" sz="10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Orti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. </a:t>
            </a:r>
            <a:r>
              <a:rPr lang="en-US" sz="1000" b="1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” Adaptive Precision in Block-Jacobi Preconditioning for Iterative Sparse 				Linear System Solvers”.</a:t>
            </a:r>
            <a:r>
              <a:rPr lang="en-US" sz="1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1000" i="1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CCPE, 2018.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000" i="1" dirty="0">
              <a:solidFill>
                <a:prstClr val="black"/>
              </a:solidFill>
              <a:latin typeface="Calibri" charset="0"/>
              <a:ea typeface="Calibri" charset="0"/>
              <a:cs typeface="Calibri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000" i="1" dirty="0">
              <a:solidFill>
                <a:prstClr val="black"/>
              </a:solidFill>
              <a:latin typeface="Calibri" charset="0"/>
              <a:ea typeface="Calibri" charset="0"/>
              <a:cs typeface="Calibri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000" i="1" dirty="0">
              <a:solidFill>
                <a:prstClr val="black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899" y="4271827"/>
            <a:ext cx="1568635" cy="3634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6200000">
            <a:off x="5371316" y="4006404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85AE5F"/>
                </a:solidFill>
                <a:latin typeface="Calibri" charset="0"/>
                <a:ea typeface="Calibri" charset="0"/>
                <a:cs typeface="Calibri" charset="0"/>
              </a:rPr>
              <a:t>Software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11160226" y="3851714"/>
            <a:ext cx="136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85AE5F"/>
                </a:solidFill>
                <a:latin typeface="Calibri" charset="0"/>
                <a:ea typeface="Calibri" charset="0"/>
                <a:cs typeface="Calibri" charset="0"/>
              </a:rPr>
              <a:t>Applications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28582" y="4614446"/>
            <a:ext cx="37698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hlinkClick r:id="rId5"/>
              </a:rPr>
              <a:t>https://github.com/ginkgo-project/ginkgo</a:t>
            </a:r>
            <a:endParaRPr lang="en-US" sz="16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056DF6-0999-A649-9F2A-8B4C2F796C9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27" r="10664" b="39761"/>
          <a:stretch/>
        </p:blipFill>
        <p:spPr>
          <a:xfrm>
            <a:off x="6883668" y="143703"/>
            <a:ext cx="5180776" cy="197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384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685" y="257175"/>
            <a:ext cx="11372473" cy="589280"/>
          </a:xfrm>
        </p:spPr>
        <p:txBody>
          <a:bodyPr/>
          <a:lstStyle/>
          <a:p>
            <a:r>
              <a:rPr lang="en-US" dirty="0"/>
              <a:t>Software Development Kits are a key delivery vehicle for ECP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collection of related software products (called packages) where coordination across package teams will improve usability and practices and foster community growth among teams that develop similar and complementary capabilities  </a:t>
            </a:r>
          </a:p>
          <a:p>
            <a:r>
              <a:rPr lang="en-US" sz="2400" dirty="0"/>
              <a:t>Attributes </a:t>
            </a:r>
          </a:p>
          <a:p>
            <a:pPr lvl="1"/>
            <a:r>
              <a:rPr lang="en-US" sz="2000" dirty="0"/>
              <a:t>Domain scope: Collection makes functional sense</a:t>
            </a:r>
          </a:p>
          <a:p>
            <a:pPr lvl="1"/>
            <a:r>
              <a:rPr lang="en-US" sz="2000" dirty="0"/>
              <a:t>Interaction model: How packages interact; compatible, complementary, interoperable</a:t>
            </a:r>
          </a:p>
          <a:p>
            <a:pPr lvl="1"/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Community policies</a:t>
            </a:r>
            <a:r>
              <a:rPr lang="en-US" sz="2000" dirty="0"/>
              <a:t>: Value statements; serve as criteria for membership</a:t>
            </a:r>
          </a:p>
          <a:p>
            <a:pPr lvl="1"/>
            <a:r>
              <a:rPr lang="en-US" sz="2000" dirty="0"/>
              <a:t>Meta-infrastructure: Encapsulates, invokes build of all packages (Spack), shared test suites</a:t>
            </a:r>
          </a:p>
          <a:p>
            <a:pPr lvl="1"/>
            <a:r>
              <a:rPr lang="en-US" sz="2000" dirty="0"/>
              <a:t>Coordinated plans: Inter-package planning. Does not replace autonomous package planning</a:t>
            </a:r>
          </a:p>
          <a:p>
            <a:pPr lvl="1"/>
            <a:r>
              <a:rPr lang="en-US" sz="2000" dirty="0"/>
              <a:t>Community outreach: Coordinated, combined tutorials, documentation, best practices</a:t>
            </a:r>
          </a:p>
          <a:p>
            <a:r>
              <a:rPr lang="en-US" sz="2400" dirty="0"/>
              <a:t>Overarching goal: Unity in essentials, otherwise diversity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87194B-ED3F-744A-8395-3A1F6280B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307" y="4908884"/>
            <a:ext cx="1791978" cy="179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261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6354A-7F12-754E-88B9-75DA1ABF4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50" y="252127"/>
            <a:ext cx="11372473" cy="589280"/>
          </a:xfrm>
        </p:spPr>
        <p:txBody>
          <a:bodyPr/>
          <a:lstStyle/>
          <a:p>
            <a:r>
              <a:rPr lang="en-US" dirty="0"/>
              <a:t>Software Development Kit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0B17F-0674-994F-9EEF-FBB2D5E06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349" y="927135"/>
            <a:ext cx="8357326" cy="5827022"/>
          </a:xfrm>
        </p:spPr>
        <p:txBody>
          <a:bodyPr/>
          <a:lstStyle/>
          <a:p>
            <a:r>
              <a:rPr lang="en-US" sz="2400" dirty="0"/>
              <a:t>The </a:t>
            </a:r>
            <a:r>
              <a:rPr lang="en-US" sz="2400" dirty="0" err="1"/>
              <a:t>exascale</a:t>
            </a:r>
            <a:r>
              <a:rPr lang="en-US" sz="2400" dirty="0"/>
              <a:t> software ecosystem will be comprised of a wide array of software, all of which are expected to be used by DOE applications. </a:t>
            </a:r>
          </a:p>
          <a:p>
            <a:r>
              <a:rPr lang="en-US" sz="2400" dirty="0"/>
              <a:t>The software must be:</a:t>
            </a:r>
          </a:p>
          <a:p>
            <a:pPr lvl="1"/>
            <a:r>
              <a:rPr lang="en-US" sz="2000" dirty="0"/>
              <a:t>interoperable</a:t>
            </a:r>
          </a:p>
          <a:p>
            <a:pPr lvl="1"/>
            <a:r>
              <a:rPr lang="en-US" sz="2000" dirty="0"/>
              <a:t>sustainable</a:t>
            </a:r>
          </a:p>
          <a:p>
            <a:pPr lvl="1"/>
            <a:r>
              <a:rPr lang="en-US" sz="2000" dirty="0"/>
              <a:t>maintainable</a:t>
            </a:r>
          </a:p>
          <a:p>
            <a:pPr lvl="1"/>
            <a:r>
              <a:rPr lang="en-US" sz="2000" dirty="0"/>
              <a:t>adaptable</a:t>
            </a:r>
          </a:p>
          <a:p>
            <a:pPr lvl="1"/>
            <a:r>
              <a:rPr lang="en-US" sz="2000" dirty="0"/>
              <a:t>portable</a:t>
            </a:r>
          </a:p>
          <a:p>
            <a:pPr lvl="1"/>
            <a:r>
              <a:rPr lang="en-US" sz="2000" dirty="0"/>
              <a:t>scalable</a:t>
            </a:r>
          </a:p>
          <a:p>
            <a:pPr lvl="1"/>
            <a:r>
              <a:rPr lang="en-US" sz="2000" dirty="0"/>
              <a:t>deployed at DOE computing facilities</a:t>
            </a:r>
          </a:p>
          <a:p>
            <a:r>
              <a:rPr lang="en-US" sz="2400" dirty="0"/>
              <a:t>Provides intermediate coordination points to better manage complexity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E3330C-D0A8-1345-B934-FCD9D9D4641A}"/>
              </a:ext>
            </a:extLst>
          </p:cNvPr>
          <p:cNvSpPr txBox="1"/>
          <p:nvPr/>
        </p:nvSpPr>
        <p:spPr>
          <a:xfrm>
            <a:off x="4222474" y="2128565"/>
            <a:ext cx="4502202" cy="1433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400"/>
              </a:spcBef>
              <a:buClr>
                <a:prstClr val="black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 these qualities:</a:t>
            </a:r>
          </a:p>
          <a:p>
            <a:pPr marL="625475" lvl="1" indent="-279400">
              <a:lnSpc>
                <a:spcPct val="90000"/>
              </a:lnSpc>
              <a:spcBef>
                <a:spcPts val="800"/>
              </a:spcBef>
              <a:buClr>
                <a:prstClr val="black"/>
              </a:buClr>
              <a:buFont typeface="Arial" charset="0"/>
              <a:buChar char="–"/>
              <a:defRPr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will be diminished</a:t>
            </a:r>
          </a:p>
          <a:p>
            <a:pPr marL="625475" lvl="1" indent="-279400">
              <a:lnSpc>
                <a:spcPct val="90000"/>
              </a:lnSpc>
              <a:spcBef>
                <a:spcPts val="800"/>
              </a:spcBef>
              <a:buClr>
                <a:prstClr val="black"/>
              </a:buClr>
              <a:buFont typeface="Arial" charset="0"/>
              <a:buChar char="–"/>
              <a:defRPr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 productivity will suffer</a:t>
            </a:r>
          </a:p>
          <a:p>
            <a:pPr marL="285750" indent="-285750" algn="ctr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AE0632-F0C3-8A41-8398-5CCB91119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9356" y="21183511"/>
            <a:ext cx="4251458" cy="73961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26EDCF-3783-E345-9680-FBF23277C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676" y="632496"/>
            <a:ext cx="3099977" cy="53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005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A19BF-1F1A-EF44-8181-234B74FDA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33" y="196634"/>
            <a:ext cx="5188134" cy="914400"/>
          </a:xfrm>
        </p:spPr>
        <p:txBody>
          <a:bodyPr/>
          <a:lstStyle/>
          <a:p>
            <a:r>
              <a:rPr lang="en-US" dirty="0"/>
              <a:t>SDK “Horizontal” Grouping:</a:t>
            </a:r>
            <a:br>
              <a:rPr lang="en-US" dirty="0"/>
            </a:br>
            <a:r>
              <a:rPr lang="en-US" dirty="0"/>
              <a:t>   Key Quality Improvement </a:t>
            </a:r>
            <a:br>
              <a:rPr lang="en-US" dirty="0"/>
            </a:br>
            <a:r>
              <a:rPr lang="en-US" dirty="0"/>
              <a:t>   Driver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8D7F3-6F3F-8F43-B008-3C33EDBFA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013" y="2627419"/>
            <a:ext cx="11369809" cy="40477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u="sng" dirty="0"/>
              <a:t>Horizonal</a:t>
            </a:r>
            <a:r>
              <a:rPr lang="en-US" sz="3200" dirty="0"/>
              <a:t> (vs Vertical) Coupling</a:t>
            </a:r>
          </a:p>
          <a:p>
            <a:pPr lvl="1"/>
            <a:r>
              <a:rPr lang="en-US" sz="2800" dirty="0"/>
              <a:t>Common substrate</a:t>
            </a:r>
          </a:p>
          <a:p>
            <a:pPr lvl="1"/>
            <a:r>
              <a:rPr lang="en-US" sz="2800" dirty="0"/>
              <a:t>Similar function and purpose</a:t>
            </a:r>
          </a:p>
          <a:p>
            <a:pPr lvl="2"/>
            <a:r>
              <a:rPr lang="en-US" sz="2400" dirty="0"/>
              <a:t>e.g., compiler frameworks, math libraries</a:t>
            </a:r>
          </a:p>
          <a:p>
            <a:pPr lvl="1"/>
            <a:r>
              <a:rPr lang="en-US" sz="2800" dirty="0"/>
              <a:t>Potential benefit from common Community Policies</a:t>
            </a:r>
          </a:p>
          <a:p>
            <a:pPr lvl="2"/>
            <a:r>
              <a:rPr lang="en-US" sz="2400" dirty="0"/>
              <a:t>Best practices in software design and development and customer support</a:t>
            </a:r>
          </a:p>
          <a:p>
            <a:pPr lvl="1"/>
            <a:r>
              <a:rPr lang="en-US" sz="2800" dirty="0"/>
              <a:t>Used together, but not in the long vertical dependency chain sense</a:t>
            </a:r>
          </a:p>
          <a:p>
            <a:pPr lvl="1"/>
            <a:r>
              <a:rPr lang="en-US" sz="2800" dirty="0"/>
              <a:t>Support for (and design of) common interfaces</a:t>
            </a:r>
          </a:p>
          <a:p>
            <a:pPr lvl="2"/>
            <a:r>
              <a:rPr lang="en-US" sz="2400" dirty="0"/>
              <a:t>Commonly an aspiration, not yet reality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2C8F778-C1F3-8D47-AF9C-8DF8A47A666D}"/>
              </a:ext>
            </a:extLst>
          </p:cNvPr>
          <p:cNvSpPr/>
          <p:nvPr/>
        </p:nvSpPr>
        <p:spPr>
          <a:xfrm>
            <a:off x="4923082" y="342899"/>
            <a:ext cx="7469346" cy="1332016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defRPr/>
            </a:pPr>
            <a:endParaRPr lang="en-US" sz="2000" dirty="0">
              <a:solidFill>
                <a:prstClr val="white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CF968BE-7DD6-C645-934D-5220B4C73140}"/>
              </a:ext>
            </a:extLst>
          </p:cNvPr>
          <p:cNvCxnSpPr>
            <a:cxnSpLocks/>
            <a:endCxn id="5" idx="2"/>
          </p:cNvCxnSpPr>
          <p:nvPr/>
        </p:nvCxnSpPr>
        <p:spPr>
          <a:xfrm flipV="1">
            <a:off x="2099068" y="1008907"/>
            <a:ext cx="2824014" cy="161851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8573591-7E33-0845-BA7B-2BA5A2243AAB}"/>
              </a:ext>
            </a:extLst>
          </p:cNvPr>
          <p:cNvSpPr/>
          <p:nvPr/>
        </p:nvSpPr>
        <p:spPr>
          <a:xfrm>
            <a:off x="5781451" y="653834"/>
            <a:ext cx="2598606" cy="70104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2000" dirty="0">
                <a:solidFill>
                  <a:prstClr val="white"/>
                </a:solidFill>
              </a:rPr>
              <a:t>PETSc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6B92ED-AB5E-2248-878F-20B89FFD5BE1}"/>
              </a:ext>
            </a:extLst>
          </p:cNvPr>
          <p:cNvSpPr/>
          <p:nvPr/>
        </p:nvSpPr>
        <p:spPr>
          <a:xfrm>
            <a:off x="9138551" y="653834"/>
            <a:ext cx="2598606" cy="70104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2000" dirty="0">
                <a:solidFill>
                  <a:prstClr val="white"/>
                </a:solidFill>
              </a:rPr>
              <a:t>Trilinos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91B307-D6F8-8B42-B4CC-91A01542356A}"/>
              </a:ext>
            </a:extLst>
          </p:cNvPr>
          <p:cNvSpPr/>
          <p:nvPr/>
        </p:nvSpPr>
        <p:spPr>
          <a:xfrm>
            <a:off x="5781451" y="1674916"/>
            <a:ext cx="2598606" cy="70104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2000" dirty="0">
                <a:solidFill>
                  <a:prstClr val="white"/>
                </a:solidFill>
              </a:rPr>
              <a:t>SuperLU Version X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89A3FE-8505-9B49-B7C0-95839B0AE663}"/>
              </a:ext>
            </a:extLst>
          </p:cNvPr>
          <p:cNvSpPr/>
          <p:nvPr/>
        </p:nvSpPr>
        <p:spPr>
          <a:xfrm>
            <a:off x="9132300" y="1674916"/>
            <a:ext cx="2598606" cy="70104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2000" dirty="0">
                <a:solidFill>
                  <a:prstClr val="white"/>
                </a:solidFill>
              </a:rPr>
              <a:t>SuperLU Version Y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04F78B6-C6FE-C14D-AA61-C5461EB01BBD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7080754" y="1354874"/>
            <a:ext cx="0" cy="32004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5D84328-068A-9E4C-B8CE-89137DE4355C}"/>
              </a:ext>
            </a:extLst>
          </p:cNvPr>
          <p:cNvCxnSpPr>
            <a:cxnSpLocks/>
          </p:cNvCxnSpPr>
          <p:nvPr/>
        </p:nvCxnSpPr>
        <p:spPr>
          <a:xfrm>
            <a:off x="10540234" y="1354874"/>
            <a:ext cx="0" cy="32004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582EFA0-7827-EE47-A280-3B587EB07C56}"/>
              </a:ext>
            </a:extLst>
          </p:cNvPr>
          <p:cNvSpPr/>
          <p:nvPr/>
        </p:nvSpPr>
        <p:spPr>
          <a:xfrm>
            <a:off x="7767726" y="2637435"/>
            <a:ext cx="4315032" cy="1533733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Overflow="overflow" horzOverflow="overflow" vert="horz" wrap="square" lIns="121851" tIns="60925" rIns="121851" bIns="6092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000" dirty="0">
                <a:solidFill>
                  <a:prstClr val="white"/>
                </a:solidFill>
              </a:rPr>
              <a:t>Horizontal grouping: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white"/>
                </a:solidFill>
              </a:rPr>
              <a:t>Assures X=Y.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white"/>
                </a:solidFill>
              </a:rPr>
              <a:t>Protects against regressions.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white"/>
                </a:solidFill>
              </a:rPr>
              <a:t>Transforms code coupling from heroic effort to turnkey.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2B5E096-C0CA-BA46-9EC0-A0BCE5318E27}"/>
              </a:ext>
            </a:extLst>
          </p:cNvPr>
          <p:cNvCxnSpPr>
            <a:cxnSpLocks/>
          </p:cNvCxnSpPr>
          <p:nvPr/>
        </p:nvCxnSpPr>
        <p:spPr>
          <a:xfrm flipV="1">
            <a:off x="4305960" y="1514897"/>
            <a:ext cx="2774795" cy="111252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84F88E3-CFB9-0A46-9EFC-CC4429591A25}"/>
              </a:ext>
            </a:extLst>
          </p:cNvPr>
          <p:cNvCxnSpPr>
            <a:cxnSpLocks/>
          </p:cNvCxnSpPr>
          <p:nvPr/>
        </p:nvCxnSpPr>
        <p:spPr>
          <a:xfrm flipV="1">
            <a:off x="4305959" y="1469175"/>
            <a:ext cx="6234275" cy="117422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0813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50" y="63853"/>
            <a:ext cx="11089201" cy="929485"/>
          </a:xfrm>
        </p:spPr>
        <p:txBody>
          <a:bodyPr/>
          <a:lstStyle/>
          <a:p>
            <a:r>
              <a:rPr lang="en-US" b="0" dirty="0"/>
              <a:t>ECP ST SDK community policies: Important team building, quality improvement, membership criteria.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3111" y="3161319"/>
            <a:ext cx="6783677" cy="1834811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100" b="1" u="sng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b="1" u="sng" dirty="0"/>
              <a:t>xSDK compatible package</a:t>
            </a:r>
            <a:r>
              <a:rPr lang="en-US" sz="1600" b="1" dirty="0"/>
              <a:t>: Must satisfy mandatory xSDK policies: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200" b="1" dirty="0"/>
              <a:t>M1. </a:t>
            </a:r>
            <a:r>
              <a:rPr lang="en-US" sz="1200" dirty="0"/>
              <a:t>Support xSDK community GNU Autoconf or CMake options. 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200" b="1" dirty="0"/>
              <a:t>M2. </a:t>
            </a:r>
            <a:r>
              <a:rPr lang="en-US" sz="1200" dirty="0"/>
              <a:t>Provide a comprehensive test suite.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200" b="1" dirty="0"/>
              <a:t>M3. </a:t>
            </a:r>
            <a:r>
              <a:rPr lang="en-US" sz="1200" dirty="0"/>
              <a:t>Employ user-provided MPI communicator.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200" b="1" dirty="0"/>
              <a:t>M4</a:t>
            </a:r>
            <a:r>
              <a:rPr lang="en-US" sz="1200" dirty="0"/>
              <a:t>. Give best effort at portability to key architectures. 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200" b="1" dirty="0"/>
              <a:t>M5. </a:t>
            </a:r>
            <a:r>
              <a:rPr lang="en-US" sz="1200" dirty="0"/>
              <a:t>Provide a documented, reliable way to contact the development team.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200" b="1" dirty="0"/>
              <a:t>…</a:t>
            </a:r>
            <a:endParaRPr lang="en-US" sz="1200" dirty="0"/>
          </a:p>
        </p:txBody>
      </p:sp>
      <p:sp>
        <p:nvSpPr>
          <p:cNvPr id="43" name="Content Placeholder 3"/>
          <p:cNvSpPr txBox="1">
            <a:spLocks/>
          </p:cNvSpPr>
          <p:nvPr/>
        </p:nvSpPr>
        <p:spPr>
          <a:xfrm>
            <a:off x="7316788" y="1102566"/>
            <a:ext cx="3975006" cy="41487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>
            <a:normAutofit fontScale="40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84B641"/>
              </a:buClr>
              <a:buNone/>
              <a:defRPr/>
            </a:pPr>
            <a:endParaRPr lang="en-US" sz="800" dirty="0">
              <a:solidFill>
                <a:prstClr val="black"/>
              </a:solidFill>
            </a:endParaRPr>
          </a:p>
          <a:p>
            <a:pPr marL="0" indent="0">
              <a:buClr>
                <a:srgbClr val="84B641"/>
              </a:buClr>
              <a:buNone/>
              <a:defRPr/>
            </a:pPr>
            <a:r>
              <a:rPr lang="en-US" sz="4400" b="1" dirty="0">
                <a:solidFill>
                  <a:prstClr val="black"/>
                </a:solidFill>
              </a:rPr>
              <a:t>Recommended policies</a:t>
            </a:r>
            <a:r>
              <a:rPr lang="en-US" sz="4400" dirty="0">
                <a:solidFill>
                  <a:prstClr val="black"/>
                </a:solidFill>
              </a:rPr>
              <a:t>: encouraged, not required:</a:t>
            </a:r>
          </a:p>
          <a:p>
            <a:pPr marL="0" indent="0">
              <a:buClr>
                <a:srgbClr val="84B641"/>
              </a:buClr>
              <a:buNone/>
              <a:defRPr/>
            </a:pPr>
            <a:r>
              <a:rPr lang="en-US" sz="3500" b="1" dirty="0">
                <a:solidFill>
                  <a:srgbClr val="000000"/>
                </a:solidFill>
              </a:rPr>
              <a:t>R1. </a:t>
            </a:r>
            <a:r>
              <a:rPr lang="en-US" sz="3500" dirty="0">
                <a:solidFill>
                  <a:srgbClr val="000000"/>
                </a:solidFill>
              </a:rPr>
              <a:t>Have a public repository.</a:t>
            </a:r>
          </a:p>
          <a:p>
            <a:pPr marL="0" indent="0">
              <a:buClr>
                <a:srgbClr val="84B641"/>
              </a:buClr>
              <a:buNone/>
              <a:defRPr/>
            </a:pPr>
            <a:r>
              <a:rPr lang="en-US" sz="3500" b="1" dirty="0">
                <a:solidFill>
                  <a:srgbClr val="000000"/>
                </a:solidFill>
              </a:rPr>
              <a:t>R2. </a:t>
            </a:r>
            <a:r>
              <a:rPr lang="en-US" sz="3500" dirty="0">
                <a:solidFill>
                  <a:srgbClr val="000000"/>
                </a:solidFill>
              </a:rPr>
              <a:t>Possible to run test suite under valgrind in order </a:t>
            </a:r>
            <a:br>
              <a:rPr lang="en-US" sz="3500" dirty="0">
                <a:solidFill>
                  <a:srgbClr val="000000"/>
                </a:solidFill>
              </a:rPr>
            </a:br>
            <a:r>
              <a:rPr lang="en-US" sz="3500" dirty="0">
                <a:solidFill>
                  <a:srgbClr val="000000"/>
                </a:solidFill>
              </a:rPr>
              <a:t>       to test for memory corruption issues. </a:t>
            </a:r>
          </a:p>
          <a:p>
            <a:pPr marL="0" indent="0">
              <a:buClr>
                <a:srgbClr val="84B641"/>
              </a:buClr>
              <a:buNone/>
              <a:defRPr/>
            </a:pPr>
            <a:r>
              <a:rPr lang="en-US" sz="3500" b="1" dirty="0">
                <a:solidFill>
                  <a:srgbClr val="000000"/>
                </a:solidFill>
              </a:rPr>
              <a:t>R3. </a:t>
            </a:r>
            <a:r>
              <a:rPr lang="en-US" sz="3500" dirty="0">
                <a:solidFill>
                  <a:srgbClr val="000000"/>
                </a:solidFill>
              </a:rPr>
              <a:t>Adopt and document consistent system for error </a:t>
            </a:r>
            <a:br>
              <a:rPr lang="en-US" sz="3500" dirty="0">
                <a:solidFill>
                  <a:srgbClr val="000000"/>
                </a:solidFill>
              </a:rPr>
            </a:br>
            <a:r>
              <a:rPr lang="en-US" sz="3500" dirty="0">
                <a:solidFill>
                  <a:srgbClr val="000000"/>
                </a:solidFill>
              </a:rPr>
              <a:t>       conditions/exceptions.</a:t>
            </a:r>
          </a:p>
          <a:p>
            <a:pPr marL="0" indent="0">
              <a:buClr>
                <a:srgbClr val="84B641"/>
              </a:buClr>
              <a:buNone/>
              <a:defRPr/>
            </a:pPr>
            <a:r>
              <a:rPr lang="en-US" sz="3500" b="1" dirty="0">
                <a:solidFill>
                  <a:srgbClr val="000000"/>
                </a:solidFill>
              </a:rPr>
              <a:t>R4. </a:t>
            </a:r>
            <a:r>
              <a:rPr lang="en-US" sz="3500" dirty="0">
                <a:solidFill>
                  <a:srgbClr val="000000"/>
                </a:solidFill>
              </a:rPr>
              <a:t>Free all system resources it has acquired as soon </a:t>
            </a:r>
            <a:br>
              <a:rPr lang="en-US" sz="3500" dirty="0">
                <a:solidFill>
                  <a:srgbClr val="000000"/>
                </a:solidFill>
              </a:rPr>
            </a:br>
            <a:r>
              <a:rPr lang="en-US" sz="3500" dirty="0">
                <a:solidFill>
                  <a:srgbClr val="000000"/>
                </a:solidFill>
              </a:rPr>
              <a:t>       as they are no longer needed.</a:t>
            </a:r>
          </a:p>
          <a:p>
            <a:pPr marL="0" indent="0">
              <a:buClr>
                <a:srgbClr val="84B641"/>
              </a:buClr>
              <a:buNone/>
              <a:defRPr/>
            </a:pPr>
            <a:r>
              <a:rPr lang="en-US" sz="3500" b="1" dirty="0">
                <a:solidFill>
                  <a:srgbClr val="000000"/>
                </a:solidFill>
              </a:rPr>
              <a:t>R5. </a:t>
            </a:r>
            <a:r>
              <a:rPr lang="en-US" sz="3500" dirty="0">
                <a:solidFill>
                  <a:srgbClr val="000000"/>
                </a:solidFill>
              </a:rPr>
              <a:t>Provide a mechanism to export ordered list of </a:t>
            </a:r>
            <a:br>
              <a:rPr lang="en-US" sz="3500" dirty="0">
                <a:solidFill>
                  <a:srgbClr val="000000"/>
                </a:solidFill>
              </a:rPr>
            </a:br>
            <a:r>
              <a:rPr lang="en-US" sz="3500" dirty="0">
                <a:solidFill>
                  <a:srgbClr val="000000"/>
                </a:solidFill>
              </a:rPr>
              <a:t>       library dependencies. </a:t>
            </a:r>
          </a:p>
          <a:p>
            <a:pPr marL="0" indent="0">
              <a:buClr>
                <a:srgbClr val="84B641"/>
              </a:buClr>
              <a:buNone/>
              <a:defRPr/>
            </a:pPr>
            <a:endParaRPr lang="en-US" sz="2300" u="sng" dirty="0">
              <a:solidFill>
                <a:prstClr val="black"/>
              </a:solidFill>
            </a:endParaRPr>
          </a:p>
          <a:p>
            <a:pPr marL="0" indent="0">
              <a:buClr>
                <a:srgbClr val="84B641"/>
              </a:buClr>
              <a:buNone/>
              <a:defRPr/>
            </a:pPr>
            <a:r>
              <a:rPr lang="en-US" sz="4000" b="1" u="sng" dirty="0">
                <a:solidFill>
                  <a:prstClr val="black"/>
                </a:solidFill>
              </a:rPr>
              <a:t>xSDK member package</a:t>
            </a:r>
            <a:r>
              <a:rPr lang="en-US" sz="4000" dirty="0">
                <a:solidFill>
                  <a:prstClr val="black"/>
                </a:solidFill>
              </a:rPr>
              <a:t>: An xSDK-compatible  package, </a:t>
            </a:r>
            <a:r>
              <a:rPr lang="en-US" sz="4000" i="1" dirty="0">
                <a:solidFill>
                  <a:prstClr val="black"/>
                </a:solidFill>
              </a:rPr>
              <a:t>that</a:t>
            </a:r>
            <a:r>
              <a:rPr lang="en-US" sz="4000" dirty="0">
                <a:solidFill>
                  <a:prstClr val="black"/>
                </a:solidFill>
              </a:rPr>
              <a:t> uses or can be used by another package in the xSDK, and the connecting interface is regularly tested for regressions. </a:t>
            </a:r>
          </a:p>
          <a:p>
            <a:pPr marL="457200" indent="-457200">
              <a:buClr>
                <a:srgbClr val="84B641"/>
              </a:buClr>
              <a:buFont typeface="Arial"/>
              <a:buChar char="•"/>
              <a:defRPr/>
            </a:pPr>
            <a:endParaRPr lang="en-US" sz="4000" dirty="0">
              <a:solidFill>
                <a:srgbClr val="000080"/>
              </a:solidFill>
            </a:endParaRPr>
          </a:p>
          <a:p>
            <a:pPr>
              <a:buClr>
                <a:srgbClr val="84B641"/>
              </a:buCl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75479" y="4746007"/>
            <a:ext cx="3257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prstClr val="black"/>
                </a:solidFill>
                <a:latin typeface="Arial"/>
                <a:cs typeface="Arial"/>
                <a:hlinkClick r:id="rId3"/>
              </a:rPr>
              <a:t>https://xsdk.info/policies</a:t>
            </a:r>
            <a:r>
              <a:rPr lang="en-US" sz="20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endParaRPr lang="en-US" sz="20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112" y="5002068"/>
            <a:ext cx="6783677" cy="11818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18872" tIns="91440" rIns="118872" bIns="91440" rtlCol="0" anchor="ctr" anchorCtr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i="1" dirty="0">
                <a:solidFill>
                  <a:prstClr val="black"/>
                </a:solidFill>
                <a:latin typeface="Arial"/>
              </a:rPr>
              <a:t>Prior to defining and complying with these policies, a user could not correctly, much less easily, build hypre, PETSc, SuperLU and Trilinos in a single executable: a basic requirement for some ECP app multi-scale/multi-physics efforts.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A40B62-5893-534D-9482-8F0E2815C638}"/>
              </a:ext>
            </a:extLst>
          </p:cNvPr>
          <p:cNvSpPr txBox="1"/>
          <p:nvPr/>
        </p:nvSpPr>
        <p:spPr>
          <a:xfrm>
            <a:off x="7316788" y="5251368"/>
            <a:ext cx="3975006" cy="9325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18872" tIns="91440" rIns="118872" bIns="91440" rtlCol="0" anchor="ctr" anchorCtr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i="1" dirty="0">
                <a:solidFill>
                  <a:prstClr val="black"/>
                </a:solidFill>
                <a:latin typeface="Arial"/>
              </a:rPr>
              <a:t>Initially the xSDK team did not have sufficient common understanding to jointly define community policies.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FBC251-406E-4E49-BF68-69F2345FF4FA}"/>
              </a:ext>
            </a:extLst>
          </p:cNvPr>
          <p:cNvSpPr txBox="1"/>
          <p:nvPr/>
        </p:nvSpPr>
        <p:spPr>
          <a:xfrm>
            <a:off x="533111" y="1102566"/>
            <a:ext cx="6783677" cy="20405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18872" tIns="91440" rIns="118872" bIns="91440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/>
              <a:t>SDK Community Policy Strategy</a:t>
            </a:r>
          </a:p>
          <a:p>
            <a:pPr algn="ctr">
              <a:lnSpc>
                <a:spcPct val="90000"/>
              </a:lnSpc>
            </a:pPr>
            <a:endParaRPr lang="en-US" sz="800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Review and revise xSDK community policies and categorize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Generally applicable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In what context the policy is applicable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Allow each SDK latitude in customizing appropriate community policies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Establish baseline policies in FY19 Q2, continually refine</a:t>
            </a:r>
          </a:p>
        </p:txBody>
      </p:sp>
    </p:spTree>
    <p:extLst>
      <p:ext uri="{BB962C8B-B14F-4D97-AF65-F5344CB8AC3E}">
        <p14:creationId xmlns:p14="http://schemas.microsoft.com/office/powerpoint/2010/main" val="31999326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316154" y="4606358"/>
            <a:ext cx="7020616" cy="1552420"/>
            <a:chOff x="987825" y="5063013"/>
            <a:chExt cx="7020616" cy="1552420"/>
          </a:xfrm>
        </p:grpSpPr>
        <p:cxnSp>
          <p:nvCxnSpPr>
            <p:cNvPr id="21" name="Straight Arrow Connector 20"/>
            <p:cNvCxnSpPr/>
            <p:nvPr/>
          </p:nvCxnSpPr>
          <p:spPr>
            <a:xfrm flipH="1" flipV="1">
              <a:off x="1921799" y="5926533"/>
              <a:ext cx="7488" cy="458936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2019999" y="5911981"/>
              <a:ext cx="1" cy="209420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/>
          </p:nvGrpSpPr>
          <p:grpSpPr>
            <a:xfrm>
              <a:off x="987825" y="5063013"/>
              <a:ext cx="7020616" cy="1552420"/>
              <a:chOff x="216041" y="4563683"/>
              <a:chExt cx="8832232" cy="185292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6762326" y="4842281"/>
                <a:ext cx="2161074" cy="734708"/>
              </a:xfrm>
              <a:prstGeom prst="rect">
                <a:avLst/>
              </a:prstGeom>
              <a:solidFill>
                <a:schemeClr val="accent6">
                  <a:lumMod val="75000"/>
                  <a:alpha val="52000"/>
                </a:schemeClr>
              </a:solidFill>
              <a:ln w="9525">
                <a:solidFill>
                  <a:srgbClr val="040506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solidFill>
                      <a:srgbClr val="000000"/>
                    </a:solidFill>
                  </a:rPr>
                  <a:t>SW engineering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</a:pPr>
                <a:r>
                  <a:rPr lang="en-US" sz="1100" dirty="0">
                    <a:solidFill>
                      <a:srgbClr val="000000"/>
                    </a:solidFill>
                  </a:rPr>
                  <a:t>Productivity tools.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</a:pPr>
                <a:r>
                  <a:rPr lang="en-US" sz="1100" dirty="0">
                    <a:solidFill>
                      <a:srgbClr val="000000"/>
                    </a:solidFill>
                  </a:rPr>
                  <a:t>Models, processes.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605778" y="4842281"/>
                <a:ext cx="1784659" cy="734708"/>
              </a:xfrm>
              <a:prstGeom prst="rect">
                <a:avLst/>
              </a:prstGeom>
              <a:solidFill>
                <a:srgbClr val="008000">
                  <a:alpha val="50000"/>
                </a:srgbClr>
              </a:solidFill>
              <a:ln w="9525">
                <a:solidFill>
                  <a:srgbClr val="040506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solidFill>
                      <a:srgbClr val="000000"/>
                    </a:solidFill>
                  </a:rPr>
                  <a:t>Libraries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</a:pPr>
                <a:r>
                  <a:rPr lang="en-US" sz="1100" dirty="0">
                    <a:solidFill>
                      <a:srgbClr val="000000"/>
                    </a:solidFill>
                  </a:rPr>
                  <a:t>Solvers, etc.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</a:pPr>
                <a:r>
                  <a:rPr lang="en-US" sz="1100" dirty="0">
                    <a:solidFill>
                      <a:srgbClr val="000000"/>
                    </a:solidFill>
                  </a:rPr>
                  <a:t>Interoperable.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395058" y="4842281"/>
                <a:ext cx="2367265" cy="73470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52000"/>
                </a:schemeClr>
              </a:solidFill>
              <a:ln w="9525">
                <a:solidFill>
                  <a:srgbClr val="040506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solidFill>
                      <a:srgbClr val="000000"/>
                    </a:solidFill>
                  </a:rPr>
                  <a:t>Frameworks &amp; tools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</a:pPr>
                <a:r>
                  <a:rPr lang="en-US" sz="1100" dirty="0">
                    <a:solidFill>
                      <a:srgbClr val="000000"/>
                    </a:solidFill>
                  </a:rPr>
                  <a:t>Doc generators.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</a:pPr>
                <a:r>
                  <a:rPr lang="en-US" sz="1100" dirty="0">
                    <a:solidFill>
                      <a:srgbClr val="000000"/>
                    </a:solidFill>
                  </a:rPr>
                  <a:t>Test, build framework.</a:t>
                </a: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16041" y="4563683"/>
                <a:ext cx="8832232" cy="1852929"/>
              </a:xfrm>
              <a:prstGeom prst="rect">
                <a:avLst/>
              </a:prstGeom>
              <a:noFill/>
              <a:ln w="28575" cmpd="sng">
                <a:solidFill>
                  <a:schemeClr val="tx1"/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400" dirty="0">
                  <a:ln w="28575" cmpd="sng">
                    <a:solidFill>
                      <a:prstClr val="black"/>
                    </a:solidFill>
                  </a:ln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796640" y="5813852"/>
                <a:ext cx="5200035" cy="31225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</a:rPr>
                  <a:t>Extreme-Scale Scientific Software Development Kit (xSDK)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23342" y="4842281"/>
                <a:ext cx="2182435" cy="734708"/>
              </a:xfrm>
              <a:prstGeom prst="rect">
                <a:avLst/>
              </a:prstGeom>
              <a:solidFill>
                <a:srgbClr val="BA8F2D">
                  <a:alpha val="76000"/>
                </a:srgbClr>
              </a:solidFill>
              <a:ln w="9525">
                <a:solidFill>
                  <a:srgbClr val="000000"/>
                </a:solidFill>
              </a:ln>
              <a:effectLst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solidFill>
                      <a:srgbClr val="000000"/>
                    </a:solidFill>
                  </a:rPr>
                  <a:t>Domain components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</a:pPr>
                <a:r>
                  <a:rPr lang="en-US" sz="1050" dirty="0">
                    <a:solidFill>
                      <a:srgbClr val="000000"/>
                    </a:solidFill>
                  </a:rPr>
                  <a:t>Reacting flow, etc</a:t>
                </a:r>
                <a:r>
                  <a:rPr lang="en-US" sz="1100" dirty="0">
                    <a:solidFill>
                      <a:srgbClr val="000000"/>
                    </a:solidFill>
                  </a:rPr>
                  <a:t>.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</a:pPr>
                <a:r>
                  <a:rPr lang="en-US" sz="1050" dirty="0">
                    <a:solidFill>
                      <a:srgbClr val="000000"/>
                    </a:solidFill>
                  </a:rPr>
                  <a:t>Reusable</a:t>
                </a:r>
                <a:r>
                  <a:rPr lang="en-US" sz="1100" dirty="0">
                    <a:solidFill>
                      <a:srgbClr val="000000"/>
                    </a:solidFill>
                  </a:rPr>
                  <a:t>.</a:t>
                </a:r>
              </a:p>
            </p:txBody>
          </p:sp>
        </p:grpSp>
        <p:cxnSp>
          <p:nvCxnSpPr>
            <p:cNvPr id="24" name="Straight Arrow Connector 23"/>
            <p:cNvCxnSpPr/>
            <p:nvPr/>
          </p:nvCxnSpPr>
          <p:spPr>
            <a:xfrm flipV="1">
              <a:off x="3003360" y="5900421"/>
              <a:ext cx="190" cy="599266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24"/>
            <p:cNvCxnSpPr/>
            <p:nvPr/>
          </p:nvCxnSpPr>
          <p:spPr>
            <a:xfrm rot="10800000" flipV="1">
              <a:off x="2996629" y="5918528"/>
              <a:ext cx="4229786" cy="558822"/>
            </a:xfrm>
            <a:prstGeom prst="bentConnector3">
              <a:avLst>
                <a:gd name="adj1" fmla="val 314"/>
              </a:avLst>
            </a:prstGeom>
            <a:ln w="15875">
              <a:solidFill>
                <a:srgbClr val="000000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/>
            <p:cNvCxnSpPr/>
            <p:nvPr/>
          </p:nvCxnSpPr>
          <p:spPr>
            <a:xfrm rot="5400000">
              <a:off x="4294150" y="3536742"/>
              <a:ext cx="488727" cy="5208724"/>
            </a:xfrm>
            <a:prstGeom prst="bentConnector2">
              <a:avLst/>
            </a:prstGeom>
            <a:ln w="15875">
              <a:solidFill>
                <a:srgbClr val="000000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Elbow Connector 26"/>
            <p:cNvCxnSpPr/>
            <p:nvPr/>
          </p:nvCxnSpPr>
          <p:spPr>
            <a:xfrm rot="5400000">
              <a:off x="3536413" y="4407292"/>
              <a:ext cx="209419" cy="3218796"/>
            </a:xfrm>
            <a:prstGeom prst="bentConnector2">
              <a:avLst/>
            </a:prstGeom>
            <a:ln w="15875">
              <a:solidFill>
                <a:srgbClr val="000000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/>
            <p:cNvCxnSpPr/>
            <p:nvPr/>
          </p:nvCxnSpPr>
          <p:spPr>
            <a:xfrm rot="10800000">
              <a:off x="3501941" y="5193688"/>
              <a:ext cx="1009523" cy="118231"/>
            </a:xfrm>
            <a:prstGeom prst="bentConnector3">
              <a:avLst>
                <a:gd name="adj1" fmla="val 617"/>
              </a:avLst>
            </a:prstGeom>
            <a:ln w="15875">
              <a:solidFill>
                <a:srgbClr val="000000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 flipV="1">
              <a:off x="3510739" y="5198015"/>
              <a:ext cx="169" cy="90513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Elbow Connector 29"/>
            <p:cNvCxnSpPr/>
            <p:nvPr/>
          </p:nvCxnSpPr>
          <p:spPr>
            <a:xfrm rot="10800000">
              <a:off x="1997644" y="5194227"/>
              <a:ext cx="1009523" cy="118231"/>
            </a:xfrm>
            <a:prstGeom prst="bentConnector3">
              <a:avLst>
                <a:gd name="adj1" fmla="val 617"/>
              </a:avLst>
            </a:prstGeom>
            <a:ln w="15875">
              <a:solidFill>
                <a:srgbClr val="000000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 flipV="1">
              <a:off x="2006442" y="5198554"/>
              <a:ext cx="169" cy="90513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Content Placeholder 4"/>
          <p:cNvSpPr txBox="1">
            <a:spLocks/>
          </p:cNvSpPr>
          <p:nvPr/>
        </p:nvSpPr>
        <p:spPr>
          <a:xfrm>
            <a:off x="8552235" y="1269977"/>
            <a:ext cx="3187587" cy="1205788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cs typeface="Arial"/>
              </a:rPr>
              <a:t>xSDK functionality, Dec 2017</a:t>
            </a:r>
          </a:p>
          <a:p>
            <a:pPr marL="0" indent="0">
              <a:buNone/>
            </a:pPr>
            <a:endParaRPr lang="en-US" sz="500" b="1" dirty="0">
              <a:solidFill>
                <a:srgbClr val="000000"/>
              </a:solidFill>
              <a:cs typeface="Arial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cs typeface="Arial"/>
              </a:rPr>
              <a:t>Tested on key machines at ALCF, NERSC, OLCF, also Linux, Mac OS X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8424218" y="2336684"/>
            <a:ext cx="1330745" cy="18639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3930725" y="1126806"/>
            <a:ext cx="4493490" cy="1209879"/>
            <a:chOff x="2459182" y="1873753"/>
            <a:chExt cx="4493490" cy="1260630"/>
          </a:xfrm>
        </p:grpSpPr>
        <p:sp>
          <p:nvSpPr>
            <p:cNvPr id="38" name="Rectangle 37"/>
            <p:cNvSpPr/>
            <p:nvPr/>
          </p:nvSpPr>
          <p:spPr>
            <a:xfrm>
              <a:off x="3371273" y="1997364"/>
              <a:ext cx="2574637" cy="402032"/>
            </a:xfrm>
            <a:prstGeom prst="rect">
              <a:avLst/>
            </a:prstGeom>
            <a:solidFill>
              <a:srgbClr val="604A7B">
                <a:alpha val="37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000000"/>
                  </a:solidFill>
                  <a:cs typeface="Arial"/>
                </a:rPr>
                <a:t>Multiphysics Application C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398063" y="2625337"/>
              <a:ext cx="1309846" cy="402032"/>
            </a:xfrm>
            <a:prstGeom prst="rect">
              <a:avLst/>
            </a:prstGeom>
            <a:solidFill>
              <a:srgbClr val="604A7B">
                <a:alpha val="37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000000"/>
                  </a:solidFill>
                  <a:cs typeface="Arial"/>
                </a:rPr>
                <a:t>Application B</a:t>
              </a:r>
            </a:p>
          </p:txBody>
        </p:sp>
        <p:cxnSp>
          <p:nvCxnSpPr>
            <p:cNvPr id="41" name="Straight Arrow Connector 40"/>
            <p:cNvCxnSpPr>
              <a:endCxn id="38" idx="2"/>
            </p:cNvCxnSpPr>
            <p:nvPr/>
          </p:nvCxnSpPr>
          <p:spPr>
            <a:xfrm flipV="1">
              <a:off x="3333468" y="2399396"/>
              <a:ext cx="1325124" cy="19485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40" idx="0"/>
              <a:endCxn id="38" idx="2"/>
            </p:cNvCxnSpPr>
            <p:nvPr/>
          </p:nvCxnSpPr>
          <p:spPr>
            <a:xfrm flipH="1" flipV="1">
              <a:off x="4658592" y="2399396"/>
              <a:ext cx="1394394" cy="22594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2459182" y="1873753"/>
              <a:ext cx="4493490" cy="1260630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 sz="1400" dirty="0">
                <a:ln w="28575" cmpd="sng">
                  <a:solidFill>
                    <a:prstClr val="black"/>
                  </a:solidFill>
                </a:ln>
                <a:solidFill>
                  <a:srgbClr val="000000"/>
                </a:solidFill>
              </a:endParaRPr>
            </a:p>
          </p:txBody>
        </p:sp>
      </p:grpSp>
      <p:cxnSp>
        <p:nvCxnSpPr>
          <p:cNvPr id="7" name="Straight Arrow Connector 6"/>
          <p:cNvCxnSpPr/>
          <p:nvPr/>
        </p:nvCxnSpPr>
        <p:spPr>
          <a:xfrm flipH="1" flipV="1">
            <a:off x="6177470" y="2322396"/>
            <a:ext cx="10142" cy="21658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6" name="Group 125"/>
          <p:cNvGrpSpPr/>
          <p:nvPr/>
        </p:nvGrpSpPr>
        <p:grpSpPr>
          <a:xfrm>
            <a:off x="1445378" y="1620976"/>
            <a:ext cx="2522393" cy="932296"/>
            <a:chOff x="1443789" y="1516046"/>
            <a:chExt cx="2522393" cy="932296"/>
          </a:xfrm>
        </p:grpSpPr>
        <p:sp>
          <p:nvSpPr>
            <p:cNvPr id="122" name="Content Placeholder 4"/>
            <p:cNvSpPr txBox="1">
              <a:spLocks/>
            </p:cNvSpPr>
            <p:nvPr/>
          </p:nvSpPr>
          <p:spPr>
            <a:xfrm>
              <a:off x="1443789" y="1516046"/>
              <a:ext cx="2522393" cy="932296"/>
            </a:xfrm>
            <a:prstGeom prst="rect">
              <a:avLst/>
            </a:prstGeom>
          </p:spPr>
          <p:txBody>
            <a:bodyPr vert="horz">
              <a:noAutofit/>
            </a:bodyPr>
            <a:lstStyle>
              <a:lvl1pPr marL="320040" indent="-320040" algn="l" rtl="0" eaLnBrk="1" latinLnBrk="0" hangingPunct="1">
                <a:spcBef>
                  <a:spcPts val="700"/>
                </a:spcBef>
                <a:buClr>
                  <a:schemeClr val="accent2"/>
                </a:buClr>
                <a:buSzPct val="60000"/>
                <a:buFont typeface="Wingdings"/>
                <a:buChar char=""/>
                <a:defRPr kumimoji="0" sz="2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80" indent="-274320" algn="l" rtl="0" eaLnBrk="1" latinLnBrk="0" hangingPunct="1">
                <a:spcBef>
                  <a:spcPts val="550"/>
                </a:spcBef>
                <a:buClr>
                  <a:schemeClr val="accent1"/>
                </a:buClr>
                <a:buSzPct val="70000"/>
                <a:buFont typeface="Wingdings 2"/>
                <a:buChar char=""/>
                <a:defRPr kumimoji="0"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228600" algn="l" rtl="0" eaLnBrk="1" latinLnBrk="0" hangingPunct="1">
                <a:spcBef>
                  <a:spcPts val="500"/>
                </a:spcBef>
                <a:buClr>
                  <a:schemeClr val="accent2"/>
                </a:buClr>
                <a:buSzPct val="75000"/>
                <a:buFont typeface="Wingdings"/>
                <a:buChar char=""/>
                <a:defRPr kumimoji="0" sz="2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-228600" algn="l" rtl="0" eaLnBrk="1" latinLnBrk="0" hangingPunct="1">
                <a:spcBef>
                  <a:spcPts val="400"/>
                </a:spcBef>
                <a:buClr>
                  <a:schemeClr val="accent3"/>
                </a:buClr>
                <a:buSzPct val="75000"/>
                <a:buFont typeface="Wingdings"/>
                <a:buChar char="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-228600" algn="l" rtl="0" eaLnBrk="1" latinLnBrk="0" hangingPunct="1">
                <a:spcBef>
                  <a:spcPts val="400"/>
                </a:spcBef>
                <a:buClr>
                  <a:schemeClr val="accent4"/>
                </a:buClr>
                <a:buSzPct val="65000"/>
                <a:buFont typeface="Wingdings"/>
                <a:buChar char="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103120" indent="-22860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"/>
                <a:buChar char="§"/>
                <a:defRPr kumimoji="0"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377440" indent="-22860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Wingdings"/>
                <a:buChar char="§"/>
                <a:defRPr kumimoji="0"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51760" indent="-22860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"/>
                <a:buChar char="§"/>
                <a:defRPr kumimoji="0"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26080" indent="-22860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"/>
                <a:buChar char="§"/>
                <a:defRPr kumimoji="0"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200"/>
                </a:spcBef>
                <a:buNone/>
              </a:pPr>
              <a:r>
                <a:rPr lang="en-US" sz="1400" b="1" dirty="0">
                  <a:solidFill>
                    <a:srgbClr val="000000"/>
                  </a:solidFill>
                  <a:cs typeface="Arial"/>
                </a:rPr>
                <a:t>Notation:  A      B</a:t>
              </a:r>
              <a:r>
                <a:rPr lang="en-US" sz="1400" dirty="0">
                  <a:solidFill>
                    <a:srgbClr val="000000"/>
                  </a:solidFill>
                  <a:cs typeface="Arial"/>
                </a:rPr>
                <a:t>:</a:t>
              </a:r>
            </a:p>
            <a:p>
              <a:pPr marL="0" indent="0">
                <a:spcBef>
                  <a:spcPts val="200"/>
                </a:spcBef>
                <a:buNone/>
              </a:pPr>
              <a:r>
                <a:rPr lang="en-US" sz="1400" b="1" dirty="0">
                  <a:solidFill>
                    <a:srgbClr val="000000"/>
                  </a:solidFill>
                  <a:cs typeface="Arial"/>
                </a:rPr>
                <a:t>A</a:t>
              </a:r>
              <a:r>
                <a:rPr lang="en-US" sz="1400" dirty="0">
                  <a:solidFill>
                    <a:srgbClr val="000000"/>
                  </a:solidFill>
                  <a:cs typeface="Arial"/>
                </a:rPr>
                <a:t> can use </a:t>
              </a:r>
              <a:r>
                <a:rPr lang="en-US" sz="1400" b="1" dirty="0">
                  <a:solidFill>
                    <a:srgbClr val="000000"/>
                  </a:solidFill>
                  <a:cs typeface="Arial"/>
                </a:rPr>
                <a:t>B</a:t>
              </a:r>
              <a:r>
                <a:rPr lang="en-US" sz="1400" dirty="0">
                  <a:solidFill>
                    <a:srgbClr val="000000"/>
                  </a:solidFill>
                  <a:cs typeface="Arial"/>
                </a:rPr>
                <a:t> to provide functionality on behalf of </a:t>
              </a:r>
              <a:r>
                <a:rPr lang="en-US" sz="1400" b="1" dirty="0">
                  <a:solidFill>
                    <a:srgbClr val="000000"/>
                  </a:solidFill>
                  <a:cs typeface="Arial"/>
                </a:rPr>
                <a:t>A</a:t>
              </a:r>
            </a:p>
          </p:txBody>
        </p:sp>
        <p:cxnSp>
          <p:nvCxnSpPr>
            <p:cNvPr id="123" name="Straight Arrow Connector 122"/>
            <p:cNvCxnSpPr/>
            <p:nvPr/>
          </p:nvCxnSpPr>
          <p:spPr>
            <a:xfrm flipH="1">
              <a:off x="2591525" y="1682357"/>
              <a:ext cx="153068" cy="1769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1404198" y="1116999"/>
            <a:ext cx="2272291" cy="410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200" b="1" dirty="0"/>
          </a:p>
          <a:p>
            <a:pPr algn="ctr">
              <a:lnSpc>
                <a:spcPct val="90000"/>
              </a:lnSpc>
            </a:pPr>
            <a:r>
              <a:rPr lang="en-US" sz="2000" b="1" dirty="0"/>
              <a:t>https://xsdk.info</a:t>
            </a:r>
          </a:p>
        </p:txBody>
      </p:sp>
      <p:cxnSp>
        <p:nvCxnSpPr>
          <p:cNvPr id="77" name="Straight Arrow Connector 76"/>
          <p:cNvCxnSpPr/>
          <p:nvPr/>
        </p:nvCxnSpPr>
        <p:spPr>
          <a:xfrm flipH="1">
            <a:off x="9359798" y="3486960"/>
            <a:ext cx="168420" cy="149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 94"/>
          <p:cNvGrpSpPr/>
          <p:nvPr/>
        </p:nvGrpSpPr>
        <p:grpSpPr>
          <a:xfrm>
            <a:off x="625476" y="2523083"/>
            <a:ext cx="8703638" cy="1832637"/>
            <a:chOff x="609600" y="2523082"/>
            <a:chExt cx="8703638" cy="1832637"/>
          </a:xfrm>
        </p:grpSpPr>
        <p:pic>
          <p:nvPicPr>
            <p:cNvPr id="13" name="Picture 12" descr="xsdk_logo_COLOR_small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54946" y="2606892"/>
              <a:ext cx="827213" cy="649362"/>
            </a:xfrm>
            <a:prstGeom prst="rect">
              <a:avLst/>
            </a:prstGeom>
          </p:spPr>
        </p:pic>
        <p:grpSp>
          <p:nvGrpSpPr>
            <p:cNvPr id="66" name="Group 65"/>
            <p:cNvGrpSpPr/>
            <p:nvPr/>
          </p:nvGrpSpPr>
          <p:grpSpPr>
            <a:xfrm>
              <a:off x="8229918" y="3307991"/>
              <a:ext cx="939800" cy="307777"/>
              <a:chOff x="7881129" y="3766088"/>
              <a:chExt cx="939800" cy="307777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7881129" y="3766088"/>
                <a:ext cx="939800" cy="307777"/>
              </a:xfrm>
              <a:prstGeom prst="rect">
                <a:avLst/>
              </a:prstGeom>
              <a:solidFill>
                <a:schemeClr val="accent1">
                  <a:alpha val="52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700" b="1" dirty="0">
                  <a:solidFill>
                    <a:srgbClr val="000000"/>
                  </a:solidFill>
                  <a:cs typeface="Arial"/>
                </a:endParaRPr>
              </a:p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700" b="1" dirty="0">
                  <a:solidFill>
                    <a:srgbClr val="000000"/>
                  </a:solidFill>
                  <a:cs typeface="Arial"/>
                </a:endParaRPr>
              </a:p>
            </p:txBody>
          </p:sp>
          <p:pic>
            <p:nvPicPr>
              <p:cNvPr id="17" name="Picture 16" descr="spack-logo-text-64.png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93287" y="3791489"/>
                <a:ext cx="927642" cy="2473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</p:pic>
        </p:grpSp>
        <p:sp>
          <p:nvSpPr>
            <p:cNvPr id="69" name="Oval 68"/>
            <p:cNvSpPr/>
            <p:nvPr/>
          </p:nvSpPr>
          <p:spPr>
            <a:xfrm>
              <a:off x="7855458" y="3707076"/>
              <a:ext cx="1162991" cy="573140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000000"/>
                  </a:solidFill>
                  <a:cs typeface="Arial"/>
                </a:rPr>
                <a:t>MAGMA</a:t>
              </a:r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701490" y="2629604"/>
              <a:ext cx="7164834" cy="1635132"/>
              <a:chOff x="701490" y="2629604"/>
              <a:chExt cx="7164834" cy="1635132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843858" y="2733339"/>
                <a:ext cx="1162991" cy="573140"/>
              </a:xfrm>
              <a:prstGeom prst="ellipse">
                <a:avLst/>
              </a:prstGeom>
              <a:solidFill>
                <a:srgbClr val="BA8F2D">
                  <a:alpha val="76000"/>
                </a:srgb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00" dirty="0">
                    <a:solidFill>
                      <a:srgbClr val="000000"/>
                    </a:solidFill>
                    <a:cs typeface="Arial"/>
                  </a:rPr>
                  <a:t>Alquimia</a:t>
                </a: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4532963" y="2825890"/>
                <a:ext cx="1162991" cy="573140"/>
              </a:xfrm>
              <a:prstGeom prst="ellipse">
                <a:avLst/>
              </a:prstGeom>
              <a:solidFill>
                <a:srgbClr val="008000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rgbClr val="000000"/>
                    </a:solidFill>
                    <a:cs typeface="Arial"/>
                  </a:rPr>
                  <a:t>hypre</a:t>
                </a:r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4341829" y="3594556"/>
                <a:ext cx="1162991" cy="573140"/>
              </a:xfrm>
              <a:prstGeom prst="ellipse">
                <a:avLst/>
              </a:prstGeom>
              <a:solidFill>
                <a:srgbClr val="008000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rgbClr val="000000"/>
                    </a:solidFill>
                    <a:cs typeface="Arial"/>
                  </a:rPr>
                  <a:t>Trilinos</a:t>
                </a:r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3097211" y="2773345"/>
                <a:ext cx="1162991" cy="573140"/>
              </a:xfrm>
              <a:prstGeom prst="ellipse">
                <a:avLst/>
              </a:prstGeom>
              <a:solidFill>
                <a:srgbClr val="008000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rgbClr val="000000"/>
                    </a:solidFill>
                    <a:cs typeface="Arial"/>
                  </a:rPr>
                  <a:t>PETSc</a:t>
                </a:r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2871574" y="3536917"/>
                <a:ext cx="1162991" cy="573140"/>
              </a:xfrm>
              <a:prstGeom prst="ellipse">
                <a:avLst/>
              </a:prstGeom>
              <a:solidFill>
                <a:srgbClr val="008000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rgbClr val="000000"/>
                    </a:solidFill>
                    <a:cs typeface="Arial"/>
                  </a:rPr>
                  <a:t>SuperLU</a:t>
                </a:r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6443793" y="3652797"/>
                <a:ext cx="1155877" cy="541590"/>
              </a:xfrm>
              <a:prstGeom prst="ellipse">
                <a:avLst/>
              </a:prstGeom>
              <a:solidFill>
                <a:srgbClr val="008000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>
                    <a:solidFill>
                      <a:srgbClr val="000000"/>
                    </a:solidFill>
                    <a:cs typeface="Arial"/>
                  </a:rPr>
                  <a:t>More contributed libraries</a:t>
                </a:r>
              </a:p>
            </p:txBody>
          </p:sp>
          <p:cxnSp>
            <p:nvCxnSpPr>
              <p:cNvPr id="56" name="Straight Arrow Connector 55"/>
              <p:cNvCxnSpPr>
                <a:endCxn id="50" idx="2"/>
              </p:cNvCxnSpPr>
              <p:nvPr/>
            </p:nvCxnSpPr>
            <p:spPr>
              <a:xfrm>
                <a:off x="4034565" y="3823488"/>
                <a:ext cx="307264" cy="5763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/>
              <p:cNvCxnSpPr>
                <a:stCxn id="49" idx="4"/>
                <a:endCxn id="50" idx="0"/>
              </p:cNvCxnSpPr>
              <p:nvPr/>
            </p:nvCxnSpPr>
            <p:spPr>
              <a:xfrm flipH="1">
                <a:off x="4923325" y="3399030"/>
                <a:ext cx="191134" cy="19552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/>
              <p:cNvCxnSpPr>
                <a:endCxn id="50" idx="1"/>
              </p:cNvCxnSpPr>
              <p:nvPr/>
            </p:nvCxnSpPr>
            <p:spPr>
              <a:xfrm>
                <a:off x="4089886" y="3262551"/>
                <a:ext cx="422259" cy="41593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/>
              <p:cNvCxnSpPr>
                <a:stCxn id="49" idx="2"/>
                <a:endCxn id="51" idx="6"/>
              </p:cNvCxnSpPr>
              <p:nvPr/>
            </p:nvCxnSpPr>
            <p:spPr>
              <a:xfrm flipH="1" flipV="1">
                <a:off x="4260202" y="3059915"/>
                <a:ext cx="272761" cy="5254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/>
              <p:cNvCxnSpPr>
                <a:endCxn id="51" idx="4"/>
              </p:cNvCxnSpPr>
              <p:nvPr/>
            </p:nvCxnSpPr>
            <p:spPr>
              <a:xfrm flipV="1">
                <a:off x="3453070" y="3346485"/>
                <a:ext cx="225637" cy="2054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/>
              <p:cNvSpPr/>
              <p:nvPr/>
            </p:nvSpPr>
            <p:spPr>
              <a:xfrm>
                <a:off x="1919131" y="3148206"/>
                <a:ext cx="1162991" cy="573140"/>
              </a:xfrm>
              <a:prstGeom prst="ellipse">
                <a:avLst/>
              </a:prstGeom>
              <a:solidFill>
                <a:srgbClr val="BA8F2D">
                  <a:alpha val="76000"/>
                </a:srgb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>
                    <a:solidFill>
                      <a:srgbClr val="000000"/>
                    </a:solidFill>
                    <a:cs typeface="Arial"/>
                  </a:rPr>
                  <a:t>PFLOTRAN</a:t>
                </a:r>
              </a:p>
            </p:txBody>
          </p:sp>
          <p:cxnSp>
            <p:nvCxnSpPr>
              <p:cNvPr id="19" name="Straight Arrow Connector 18"/>
              <p:cNvCxnSpPr/>
              <p:nvPr/>
            </p:nvCxnSpPr>
            <p:spPr>
              <a:xfrm flipH="1" flipV="1">
                <a:off x="1960714" y="3139556"/>
                <a:ext cx="128733" cy="9258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H="1">
                <a:off x="3082122" y="3262551"/>
                <a:ext cx="185405" cy="17222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Oval 63"/>
              <p:cNvSpPr/>
              <p:nvPr/>
            </p:nvSpPr>
            <p:spPr>
              <a:xfrm>
                <a:off x="810034" y="3526962"/>
                <a:ext cx="1239191" cy="573140"/>
              </a:xfrm>
              <a:prstGeom prst="ellipse">
                <a:avLst/>
              </a:prstGeom>
              <a:solidFill>
                <a:srgbClr val="BA8F2D">
                  <a:alpha val="76000"/>
                </a:srgb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rgbClr val="000000"/>
                    </a:solidFill>
                    <a:cs typeface="Arial"/>
                  </a:rPr>
                  <a:t>More domain components</a:t>
                </a:r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5430213" y="3282888"/>
                <a:ext cx="1162991" cy="573140"/>
              </a:xfrm>
              <a:prstGeom prst="ellipse">
                <a:avLst/>
              </a:prstGeom>
              <a:solidFill>
                <a:srgbClr val="008000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rgbClr val="000000"/>
                    </a:solidFill>
                    <a:cs typeface="Arial"/>
                  </a:rPr>
                  <a:t>MFEM</a:t>
                </a:r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6246421" y="2705216"/>
                <a:ext cx="1162991" cy="573140"/>
              </a:xfrm>
              <a:prstGeom prst="ellipse">
                <a:avLst/>
              </a:prstGeom>
              <a:solidFill>
                <a:srgbClr val="008000">
                  <a:alpha val="50000"/>
                </a:srgb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rgbClr val="000000"/>
                    </a:solidFill>
                    <a:cs typeface="Arial"/>
                  </a:rPr>
                  <a:t>SUNDIALS</a:t>
                </a:r>
              </a:p>
            </p:txBody>
          </p:sp>
          <p:cxnSp>
            <p:nvCxnSpPr>
              <p:cNvPr id="73" name="Straight Arrow Connector 72"/>
              <p:cNvCxnSpPr>
                <a:stCxn id="67" idx="6"/>
                <a:endCxn id="68" idx="4"/>
              </p:cNvCxnSpPr>
              <p:nvPr/>
            </p:nvCxnSpPr>
            <p:spPr>
              <a:xfrm flipV="1">
                <a:off x="6593204" y="3278356"/>
                <a:ext cx="234713" cy="29110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>
                <a:stCxn id="49" idx="6"/>
                <a:endCxn id="68" idx="2"/>
              </p:cNvCxnSpPr>
              <p:nvPr/>
            </p:nvCxnSpPr>
            <p:spPr>
              <a:xfrm flipV="1">
                <a:off x="5695954" y="2991786"/>
                <a:ext cx="550467" cy="12067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/>
              <p:cNvCxnSpPr>
                <a:stCxn id="51" idx="0"/>
                <a:endCxn id="68" idx="1"/>
              </p:cNvCxnSpPr>
              <p:nvPr/>
            </p:nvCxnSpPr>
            <p:spPr>
              <a:xfrm>
                <a:off x="3678707" y="2773345"/>
                <a:ext cx="2738030" cy="158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Rectangle 90"/>
              <p:cNvSpPr/>
              <p:nvPr/>
            </p:nvSpPr>
            <p:spPr>
              <a:xfrm>
                <a:off x="701490" y="2629604"/>
                <a:ext cx="6973790" cy="1635132"/>
              </a:xfrm>
              <a:prstGeom prst="rect">
                <a:avLst/>
              </a:prstGeom>
              <a:noFill/>
              <a:ln w="28575" cmpd="sng">
                <a:solidFill>
                  <a:schemeClr val="tx1"/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400" dirty="0">
                  <a:ln w="28575" cmpd="sng">
                    <a:solidFill>
                      <a:prstClr val="black"/>
                    </a:solidFill>
                  </a:ln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98" name="Straight Arrow Connector 97"/>
              <p:cNvCxnSpPr>
                <a:stCxn id="51" idx="5"/>
                <a:endCxn id="67" idx="2"/>
              </p:cNvCxnSpPr>
              <p:nvPr/>
            </p:nvCxnSpPr>
            <p:spPr>
              <a:xfrm>
                <a:off x="4089886" y="3262551"/>
                <a:ext cx="1340327" cy="30690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 flipH="1">
                <a:off x="7697904" y="3981681"/>
                <a:ext cx="168420" cy="149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Rectangle 83"/>
            <p:cNvSpPr/>
            <p:nvPr/>
          </p:nvSpPr>
          <p:spPr>
            <a:xfrm>
              <a:off x="609600" y="2523082"/>
              <a:ext cx="8703638" cy="1832637"/>
            </a:xfrm>
            <a:prstGeom prst="rect">
              <a:avLst/>
            </a:prstGeom>
            <a:noFill/>
            <a:ln w="5715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 sz="1400" dirty="0">
                <a:ln w="28575" cmpd="sng">
                  <a:solidFill>
                    <a:prstClr val="black"/>
                  </a:solidFill>
                </a:ln>
                <a:solidFill>
                  <a:srgbClr val="000000"/>
                </a:solidFill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9512510" y="2545295"/>
            <a:ext cx="1443181" cy="1575673"/>
            <a:chOff x="1876446" y="2645310"/>
            <a:chExt cx="1443181" cy="1575673"/>
          </a:xfrm>
        </p:grpSpPr>
        <p:sp>
          <p:nvSpPr>
            <p:cNvPr id="86" name="Oval 85"/>
            <p:cNvSpPr/>
            <p:nvPr/>
          </p:nvSpPr>
          <p:spPr>
            <a:xfrm>
              <a:off x="2151154" y="2742079"/>
              <a:ext cx="884528" cy="408690"/>
            </a:xfrm>
            <a:prstGeom prst="ellips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rgbClr val="000000"/>
                  </a:solidFill>
                  <a:cs typeface="Arial"/>
                </a:rPr>
                <a:t>HDF5</a:t>
              </a:r>
            </a:p>
          </p:txBody>
        </p:sp>
        <p:sp>
          <p:nvSpPr>
            <p:cNvPr id="88" name="Oval 87"/>
            <p:cNvSpPr/>
            <p:nvPr/>
          </p:nvSpPr>
          <p:spPr>
            <a:xfrm>
              <a:off x="2151154" y="3229025"/>
              <a:ext cx="884528" cy="408690"/>
            </a:xfrm>
            <a:prstGeom prst="ellips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rgbClr val="000000"/>
                  </a:solidFill>
                  <a:cs typeface="Arial"/>
                </a:rPr>
                <a:t>BLAS</a:t>
              </a:r>
            </a:p>
          </p:txBody>
        </p:sp>
        <p:sp>
          <p:nvSpPr>
            <p:cNvPr id="89" name="Oval 88"/>
            <p:cNvSpPr/>
            <p:nvPr/>
          </p:nvSpPr>
          <p:spPr>
            <a:xfrm>
              <a:off x="2118899" y="3715970"/>
              <a:ext cx="949039" cy="408690"/>
            </a:xfrm>
            <a:prstGeom prst="ellips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900" dirty="0">
                  <a:solidFill>
                    <a:srgbClr val="000000"/>
                  </a:solidFill>
                  <a:cs typeface="Arial"/>
                </a:rPr>
                <a:t>More external software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876446" y="2645310"/>
              <a:ext cx="1443181" cy="1575673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 sz="1400" dirty="0">
                <a:ln w="28575" cmpd="sng">
                  <a:solidFill>
                    <a:prstClr val="black"/>
                  </a:solidFill>
                </a:ln>
                <a:solidFill>
                  <a:srgbClr val="000000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076169" y="1833540"/>
            <a:ext cx="1309846" cy="385847"/>
          </a:xfrm>
          <a:prstGeom prst="rect">
            <a:avLst/>
          </a:prstGeom>
          <a:solidFill>
            <a:srgbClr val="604A7B">
              <a:alpha val="37000"/>
            </a:srgb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  <a:cs typeface="Arial"/>
              </a:rPr>
              <a:t>Application A</a:t>
            </a:r>
          </a:p>
        </p:txBody>
      </p:sp>
      <p:sp>
        <p:nvSpPr>
          <p:cNvPr id="78" name="Title 1"/>
          <p:cNvSpPr>
            <a:spLocks noGrp="1"/>
          </p:cNvSpPr>
          <p:nvPr>
            <p:ph type="title"/>
          </p:nvPr>
        </p:nvSpPr>
        <p:spPr>
          <a:xfrm>
            <a:off x="367349" y="411481"/>
            <a:ext cx="11483537" cy="510909"/>
          </a:xfrm>
        </p:spPr>
        <p:txBody>
          <a:bodyPr/>
          <a:lstStyle/>
          <a:p>
            <a:r>
              <a:rPr lang="en-US" dirty="0"/>
              <a:t>xSDK-0.3.0: Dec 2017… (that was then..)</a:t>
            </a:r>
            <a:endParaRPr lang="en-US" sz="2400" dirty="0"/>
          </a:p>
        </p:txBody>
      </p:sp>
      <p:sp>
        <p:nvSpPr>
          <p:cNvPr id="75" name="Folded Corner 74">
            <a:extLst>
              <a:ext uri="{FF2B5EF4-FFF2-40B4-BE49-F238E27FC236}">
                <a16:creationId xmlns:a16="http://schemas.microsoft.com/office/drawing/2014/main" id="{DF1854FE-8C91-F140-8A8B-31B24B6828DA}"/>
              </a:ext>
            </a:extLst>
          </p:cNvPr>
          <p:cNvSpPr/>
          <p:nvPr/>
        </p:nvSpPr>
        <p:spPr>
          <a:xfrm>
            <a:off x="128760" y="4655076"/>
            <a:ext cx="2120813" cy="1469359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tx1"/>
              </a:solidFill>
            </a:endParaRPr>
          </a:p>
          <a:p>
            <a:pPr marL="287338" indent="-173038">
              <a:lnSpc>
                <a:spcPct val="90000"/>
              </a:lnSpc>
            </a:pPr>
            <a:r>
              <a:rPr lang="en-US" sz="1400" b="1" dirty="0">
                <a:solidFill>
                  <a:schemeClr val="tx1"/>
                </a:solidFill>
              </a:rPr>
              <a:t>July 2018: </a:t>
            </a:r>
          </a:p>
          <a:p>
            <a:pPr marL="287338" indent="-173038">
              <a:lnSpc>
                <a:spcPct val="90000"/>
              </a:lnSpc>
            </a:pPr>
            <a:r>
              <a:rPr lang="en-US" sz="1400" b="1" dirty="0">
                <a:solidFill>
                  <a:schemeClr val="tx1"/>
                </a:solidFill>
              </a:rPr>
              <a:t>Revisions of xSDK</a:t>
            </a:r>
          </a:p>
          <a:p>
            <a:pPr marL="287338" indent="-173038">
              <a:lnSpc>
                <a:spcPct val="90000"/>
              </a:lnSpc>
            </a:pPr>
            <a:r>
              <a:rPr lang="en-US" sz="1400" b="1" dirty="0">
                <a:solidFill>
                  <a:schemeClr val="tx1"/>
                </a:solidFill>
              </a:rPr>
              <a:t>Community Policies</a:t>
            </a:r>
          </a:p>
          <a:p>
            <a:pPr marL="287338" indent="-173038">
              <a:lnSpc>
                <a:spcPct val="90000"/>
              </a:lnSpc>
            </a:pPr>
            <a:endParaRPr lang="en-US" sz="1400" b="1" dirty="0">
              <a:solidFill>
                <a:schemeClr val="tx1"/>
              </a:solidFill>
            </a:endParaRPr>
          </a:p>
          <a:p>
            <a:pPr marL="287338" indent="-173038">
              <a:lnSpc>
                <a:spcPct val="90000"/>
              </a:lnSpc>
            </a:pPr>
            <a:r>
              <a:rPr lang="en-US" sz="1400" dirty="0">
                <a:solidFill>
                  <a:schemeClr val="tx1"/>
                </a:solidFill>
              </a:rPr>
              <a:t>https://xsdk.info/policies</a:t>
            </a:r>
          </a:p>
          <a:p>
            <a:pPr marL="287338" indent="-173038">
              <a:lnSpc>
                <a:spcPct val="90000"/>
              </a:lnSpc>
            </a:pPr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03A6563-2B56-824F-9E17-0B1E48DFF839}"/>
              </a:ext>
            </a:extLst>
          </p:cNvPr>
          <p:cNvCxnSpPr>
            <a:cxnSpLocks/>
          </p:cNvCxnSpPr>
          <p:nvPr/>
        </p:nvCxnSpPr>
        <p:spPr>
          <a:xfrm>
            <a:off x="5689845" y="3206201"/>
            <a:ext cx="174696" cy="10027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9062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316154" y="4606358"/>
            <a:ext cx="7020616" cy="1552420"/>
            <a:chOff x="987825" y="5063013"/>
            <a:chExt cx="7020616" cy="1552420"/>
          </a:xfrm>
        </p:grpSpPr>
        <p:cxnSp>
          <p:nvCxnSpPr>
            <p:cNvPr id="21" name="Straight Arrow Connector 20"/>
            <p:cNvCxnSpPr/>
            <p:nvPr/>
          </p:nvCxnSpPr>
          <p:spPr>
            <a:xfrm flipH="1" flipV="1">
              <a:off x="1921799" y="5926533"/>
              <a:ext cx="7488" cy="458936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2019999" y="5911981"/>
              <a:ext cx="1" cy="209420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/>
          </p:nvGrpSpPr>
          <p:grpSpPr>
            <a:xfrm>
              <a:off x="987825" y="5063013"/>
              <a:ext cx="7020616" cy="1552420"/>
              <a:chOff x="216041" y="4563683"/>
              <a:chExt cx="8832232" cy="185292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6762326" y="4842281"/>
                <a:ext cx="2161074" cy="734708"/>
              </a:xfrm>
              <a:prstGeom prst="rect">
                <a:avLst/>
              </a:prstGeom>
              <a:solidFill>
                <a:schemeClr val="accent6">
                  <a:lumMod val="75000"/>
                  <a:alpha val="52000"/>
                </a:schemeClr>
              </a:solidFill>
              <a:ln w="9525">
                <a:solidFill>
                  <a:srgbClr val="040506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Arial"/>
                  </a:rPr>
                  <a:t>SW engineering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  <a:defRPr/>
                </a:pPr>
                <a:r>
                  <a:rPr lang="en-US" sz="1100" dirty="0">
                    <a:solidFill>
                      <a:srgbClr val="000000"/>
                    </a:solidFill>
                    <a:latin typeface="Arial"/>
                  </a:rPr>
                  <a:t>Productivity tools.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  <a:defRPr/>
                </a:pPr>
                <a:r>
                  <a:rPr lang="en-US" sz="1100" dirty="0">
                    <a:solidFill>
                      <a:srgbClr val="000000"/>
                    </a:solidFill>
                    <a:latin typeface="Arial"/>
                  </a:rPr>
                  <a:t>Models, processes.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605778" y="4842281"/>
                <a:ext cx="1784659" cy="734708"/>
              </a:xfrm>
              <a:prstGeom prst="rect">
                <a:avLst/>
              </a:prstGeom>
              <a:solidFill>
                <a:srgbClr val="008000">
                  <a:alpha val="50000"/>
                </a:srgbClr>
              </a:solidFill>
              <a:ln w="9525">
                <a:solidFill>
                  <a:srgbClr val="040506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Arial"/>
                  </a:rPr>
                  <a:t>Libraries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  <a:defRPr/>
                </a:pPr>
                <a:r>
                  <a:rPr lang="en-US" sz="1100" dirty="0">
                    <a:solidFill>
                      <a:srgbClr val="000000"/>
                    </a:solidFill>
                    <a:latin typeface="Arial"/>
                  </a:rPr>
                  <a:t>Solvers, etc.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  <a:defRPr/>
                </a:pPr>
                <a:r>
                  <a:rPr lang="en-US" sz="1100" dirty="0">
                    <a:solidFill>
                      <a:srgbClr val="000000"/>
                    </a:solidFill>
                    <a:latin typeface="Arial"/>
                  </a:rPr>
                  <a:t>Interoperable.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395058" y="4842281"/>
                <a:ext cx="2367265" cy="73470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52000"/>
                </a:schemeClr>
              </a:solidFill>
              <a:ln w="9525">
                <a:solidFill>
                  <a:srgbClr val="040506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Arial"/>
                  </a:rPr>
                  <a:t>Frameworks &amp; tools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  <a:defRPr/>
                </a:pPr>
                <a:r>
                  <a:rPr lang="en-US" sz="1100" dirty="0">
                    <a:solidFill>
                      <a:srgbClr val="000000"/>
                    </a:solidFill>
                    <a:latin typeface="Arial"/>
                  </a:rPr>
                  <a:t>Doc generators.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  <a:defRPr/>
                </a:pPr>
                <a:r>
                  <a:rPr lang="en-US" sz="1100" dirty="0">
                    <a:solidFill>
                      <a:srgbClr val="000000"/>
                    </a:solidFill>
                    <a:latin typeface="Arial"/>
                  </a:rPr>
                  <a:t>Test, build framework.</a:t>
                </a: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16041" y="4563683"/>
                <a:ext cx="8832232" cy="1852929"/>
              </a:xfrm>
              <a:prstGeom prst="rect">
                <a:avLst/>
              </a:prstGeom>
              <a:noFill/>
              <a:ln w="28575" cmpd="sng">
                <a:solidFill>
                  <a:schemeClr val="tx1"/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n w="28575" cmpd="sng">
                    <a:solidFill>
                      <a:prstClr val="black"/>
                    </a:solidFill>
                  </a:ln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796640" y="5813852"/>
                <a:ext cx="5200035" cy="31225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Arial"/>
                  </a:rPr>
                  <a:t>Extreme-Scale Scientific Software Development Kit (xSDK)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23342" y="4842281"/>
                <a:ext cx="2182435" cy="734708"/>
              </a:xfrm>
              <a:prstGeom prst="rect">
                <a:avLst/>
              </a:prstGeom>
              <a:solidFill>
                <a:srgbClr val="BA8F2D">
                  <a:alpha val="76000"/>
                </a:srgbClr>
              </a:solidFill>
              <a:ln w="9525">
                <a:solidFill>
                  <a:srgbClr val="000000"/>
                </a:solidFill>
              </a:ln>
              <a:effectLst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Arial"/>
                  </a:rPr>
                  <a:t>Domain components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  <a:defRPr/>
                </a:pPr>
                <a:r>
                  <a:rPr lang="en-US" sz="1050" dirty="0">
                    <a:solidFill>
                      <a:srgbClr val="000000"/>
                    </a:solidFill>
                    <a:latin typeface="Arial"/>
                  </a:rPr>
                  <a:t>Reacting flow, etc</a:t>
                </a:r>
                <a:r>
                  <a:rPr lang="en-US" sz="1100" dirty="0">
                    <a:solidFill>
                      <a:srgbClr val="000000"/>
                    </a:solidFill>
                    <a:latin typeface="Arial"/>
                  </a:rPr>
                  <a:t>.</a:t>
                </a:r>
              </a:p>
              <a:p>
                <a:pPr marL="28575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/>
                  <a:buChar char="•"/>
                  <a:defRPr/>
                </a:pPr>
                <a:r>
                  <a:rPr lang="en-US" sz="1050" dirty="0">
                    <a:solidFill>
                      <a:srgbClr val="000000"/>
                    </a:solidFill>
                    <a:latin typeface="Arial"/>
                  </a:rPr>
                  <a:t>Reusable</a:t>
                </a:r>
                <a:r>
                  <a:rPr lang="en-US" sz="1100" dirty="0">
                    <a:solidFill>
                      <a:srgbClr val="000000"/>
                    </a:solidFill>
                    <a:latin typeface="Arial"/>
                  </a:rPr>
                  <a:t>.</a:t>
                </a:r>
              </a:p>
            </p:txBody>
          </p:sp>
        </p:grpSp>
        <p:cxnSp>
          <p:nvCxnSpPr>
            <p:cNvPr id="24" name="Straight Arrow Connector 23"/>
            <p:cNvCxnSpPr/>
            <p:nvPr/>
          </p:nvCxnSpPr>
          <p:spPr>
            <a:xfrm flipV="1">
              <a:off x="3003360" y="5900421"/>
              <a:ext cx="190" cy="599266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24"/>
            <p:cNvCxnSpPr/>
            <p:nvPr/>
          </p:nvCxnSpPr>
          <p:spPr>
            <a:xfrm rot="10800000" flipV="1">
              <a:off x="2996629" y="5918528"/>
              <a:ext cx="4229786" cy="558822"/>
            </a:xfrm>
            <a:prstGeom prst="bentConnector3">
              <a:avLst>
                <a:gd name="adj1" fmla="val 314"/>
              </a:avLst>
            </a:prstGeom>
            <a:ln w="15875">
              <a:solidFill>
                <a:srgbClr val="000000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/>
            <p:cNvCxnSpPr/>
            <p:nvPr/>
          </p:nvCxnSpPr>
          <p:spPr>
            <a:xfrm rot="5400000">
              <a:off x="4294150" y="3536742"/>
              <a:ext cx="488727" cy="5208724"/>
            </a:xfrm>
            <a:prstGeom prst="bentConnector2">
              <a:avLst/>
            </a:prstGeom>
            <a:ln w="15875">
              <a:solidFill>
                <a:srgbClr val="000000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Elbow Connector 26"/>
            <p:cNvCxnSpPr/>
            <p:nvPr/>
          </p:nvCxnSpPr>
          <p:spPr>
            <a:xfrm rot="5400000">
              <a:off x="3536413" y="4407292"/>
              <a:ext cx="209419" cy="3218796"/>
            </a:xfrm>
            <a:prstGeom prst="bentConnector2">
              <a:avLst/>
            </a:prstGeom>
            <a:ln w="15875">
              <a:solidFill>
                <a:srgbClr val="000000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/>
            <p:cNvCxnSpPr/>
            <p:nvPr/>
          </p:nvCxnSpPr>
          <p:spPr>
            <a:xfrm rot="10800000">
              <a:off x="3501941" y="5193688"/>
              <a:ext cx="1009523" cy="118231"/>
            </a:xfrm>
            <a:prstGeom prst="bentConnector3">
              <a:avLst>
                <a:gd name="adj1" fmla="val 617"/>
              </a:avLst>
            </a:prstGeom>
            <a:ln w="15875">
              <a:solidFill>
                <a:srgbClr val="000000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 flipV="1">
              <a:off x="3510739" y="5198015"/>
              <a:ext cx="169" cy="90513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Elbow Connector 29"/>
            <p:cNvCxnSpPr/>
            <p:nvPr/>
          </p:nvCxnSpPr>
          <p:spPr>
            <a:xfrm rot="10800000">
              <a:off x="1997644" y="5194227"/>
              <a:ext cx="1009523" cy="118231"/>
            </a:xfrm>
            <a:prstGeom prst="bentConnector3">
              <a:avLst>
                <a:gd name="adj1" fmla="val 617"/>
              </a:avLst>
            </a:prstGeom>
            <a:ln w="15875">
              <a:solidFill>
                <a:srgbClr val="000000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 flipV="1">
              <a:off x="2006442" y="5198554"/>
              <a:ext cx="169" cy="90513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Content Placeholder 4"/>
          <p:cNvSpPr txBox="1">
            <a:spLocks/>
          </p:cNvSpPr>
          <p:nvPr/>
        </p:nvSpPr>
        <p:spPr>
          <a:xfrm>
            <a:off x="8552235" y="1269977"/>
            <a:ext cx="3187587" cy="1205788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84B641"/>
              </a:buClr>
              <a:buNone/>
              <a:defRPr/>
            </a:pPr>
            <a:r>
              <a:rPr lang="en-US" sz="1600" b="1" dirty="0">
                <a:solidFill>
                  <a:srgbClr val="000000"/>
                </a:solidFill>
                <a:latin typeface="Arial"/>
                <a:cs typeface="Arial"/>
              </a:rPr>
              <a:t>xSDK functionality, Dec 2018</a:t>
            </a:r>
          </a:p>
          <a:p>
            <a:pPr marL="0" indent="0">
              <a:buClr>
                <a:srgbClr val="84B641"/>
              </a:buClr>
              <a:buNone/>
              <a:defRPr/>
            </a:pPr>
            <a:endParaRPr lang="en-US" sz="5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Clr>
                <a:srgbClr val="84B641"/>
              </a:buClr>
              <a:buNone/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Tested on key machines at ALCF, NERSC, OLCF, also Linux, Mac OS X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67349" y="411481"/>
            <a:ext cx="11483537" cy="510909"/>
          </a:xfrm>
        </p:spPr>
        <p:txBody>
          <a:bodyPr/>
          <a:lstStyle/>
          <a:p>
            <a:r>
              <a:rPr lang="en-US" dirty="0"/>
              <a:t>xSDK Version 0.4.0: December 2018 (this is now)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3930725" y="1126806"/>
            <a:ext cx="4493490" cy="1209879"/>
            <a:chOff x="2459182" y="1873753"/>
            <a:chExt cx="4493490" cy="1260630"/>
          </a:xfrm>
        </p:grpSpPr>
        <p:sp>
          <p:nvSpPr>
            <p:cNvPr id="38" name="Rectangle 37"/>
            <p:cNvSpPr/>
            <p:nvPr/>
          </p:nvSpPr>
          <p:spPr>
            <a:xfrm>
              <a:off x="3371273" y="1997364"/>
              <a:ext cx="2574637" cy="402032"/>
            </a:xfrm>
            <a:prstGeom prst="rect">
              <a:avLst/>
            </a:prstGeom>
            <a:solidFill>
              <a:srgbClr val="604A7B">
                <a:alpha val="37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Multiphysics Application C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398063" y="2625337"/>
              <a:ext cx="1309846" cy="402032"/>
            </a:xfrm>
            <a:prstGeom prst="rect">
              <a:avLst/>
            </a:prstGeom>
            <a:solidFill>
              <a:srgbClr val="604A7B">
                <a:alpha val="37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Application B</a:t>
              </a:r>
            </a:p>
          </p:txBody>
        </p:sp>
        <p:cxnSp>
          <p:nvCxnSpPr>
            <p:cNvPr id="41" name="Straight Arrow Connector 40"/>
            <p:cNvCxnSpPr>
              <a:endCxn id="38" idx="2"/>
            </p:cNvCxnSpPr>
            <p:nvPr/>
          </p:nvCxnSpPr>
          <p:spPr>
            <a:xfrm flipV="1">
              <a:off x="3333468" y="2399396"/>
              <a:ext cx="1325124" cy="19485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40" idx="0"/>
              <a:endCxn id="38" idx="2"/>
            </p:cNvCxnSpPr>
            <p:nvPr/>
          </p:nvCxnSpPr>
          <p:spPr>
            <a:xfrm flipH="1" flipV="1">
              <a:off x="4658592" y="2399396"/>
              <a:ext cx="1394394" cy="22594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2459182" y="1873753"/>
              <a:ext cx="4493490" cy="1260630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n w="28575" cmpd="sng">
                  <a:solidFill>
                    <a:prstClr val="black"/>
                  </a:solidFill>
                </a:ln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62" name="Folded Corner 61"/>
          <p:cNvSpPr/>
          <p:nvPr/>
        </p:nvSpPr>
        <p:spPr>
          <a:xfrm>
            <a:off x="9449341" y="4478923"/>
            <a:ext cx="2295528" cy="1552421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defRPr/>
            </a:pPr>
            <a:endParaRPr lang="en-US" sz="1200" dirty="0">
              <a:solidFill>
                <a:prstClr val="black"/>
              </a:solidFill>
              <a:latin typeface="Arial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1200" b="1" dirty="0">
                <a:solidFill>
                  <a:prstClr val="black"/>
                </a:solidFill>
                <a:latin typeface="Arial"/>
              </a:rPr>
              <a:t>Impact: </a:t>
            </a:r>
            <a:r>
              <a:rPr lang="en-US" sz="1200" dirty="0">
                <a:solidFill>
                  <a:prstClr val="black"/>
                </a:solidFill>
                <a:latin typeface="Arial"/>
              </a:rPr>
              <a:t>Improved code quality, usability, access, sustainability</a:t>
            </a:r>
          </a:p>
          <a:p>
            <a:pPr algn="ctr">
              <a:lnSpc>
                <a:spcPct val="90000"/>
              </a:lnSpc>
              <a:defRPr/>
            </a:pPr>
            <a:endParaRPr lang="en-US" sz="1200" dirty="0">
              <a:solidFill>
                <a:prstClr val="black"/>
              </a:solidFill>
              <a:latin typeface="Arial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1200" dirty="0">
                <a:solidFill>
                  <a:prstClr val="black"/>
                </a:solidFill>
                <a:latin typeface="Arial"/>
              </a:rPr>
              <a:t>Foundation for work on performance portability, deeper levels of package interoperability</a:t>
            </a:r>
          </a:p>
        </p:txBody>
      </p:sp>
      <p:sp>
        <p:nvSpPr>
          <p:cNvPr id="122" name="Content Placeholder 4"/>
          <p:cNvSpPr txBox="1">
            <a:spLocks/>
          </p:cNvSpPr>
          <p:nvPr/>
        </p:nvSpPr>
        <p:spPr>
          <a:xfrm>
            <a:off x="994366" y="1620976"/>
            <a:ext cx="2834858" cy="932296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Clr>
                <a:srgbClr val="84B641"/>
              </a:buClr>
              <a:buNone/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Each xSDK member package uses or can be used with one or more xSDK packages, and the connecting interface is regularly tested for regressions.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404198" y="1116999"/>
            <a:ext cx="2272291" cy="410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endParaRPr lang="en-US" sz="200" b="1" dirty="0">
              <a:solidFill>
                <a:prstClr val="black"/>
              </a:solidFill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2000" b="1" dirty="0">
                <a:solidFill>
                  <a:prstClr val="black"/>
                </a:solidFill>
              </a:rPr>
              <a:t>https://xsdk.info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076169" y="1833540"/>
            <a:ext cx="1309846" cy="385847"/>
          </a:xfrm>
          <a:prstGeom prst="rect">
            <a:avLst/>
          </a:prstGeom>
          <a:solidFill>
            <a:srgbClr val="604A7B">
              <a:alpha val="37000"/>
            </a:srgb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Application A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75FA17A-1300-7043-A6B6-D42E6CB832FD}"/>
              </a:ext>
            </a:extLst>
          </p:cNvPr>
          <p:cNvGrpSpPr/>
          <p:nvPr/>
        </p:nvGrpSpPr>
        <p:grpSpPr>
          <a:xfrm>
            <a:off x="465416" y="2322397"/>
            <a:ext cx="11241282" cy="2033323"/>
            <a:chOff x="649356" y="2322396"/>
            <a:chExt cx="11241282" cy="2033323"/>
          </a:xfrm>
        </p:grpSpPr>
        <p:cxnSp>
          <p:nvCxnSpPr>
            <p:cNvPr id="6" name="Straight Arrow Connector 5"/>
            <p:cNvCxnSpPr/>
            <p:nvPr/>
          </p:nvCxnSpPr>
          <p:spPr>
            <a:xfrm flipH="1" flipV="1">
              <a:off x="8422629" y="2336684"/>
              <a:ext cx="1330745" cy="18639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H="1" flipV="1">
              <a:off x="6175882" y="2322396"/>
              <a:ext cx="10142" cy="21658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 flipH="1">
              <a:off x="10531787" y="3486960"/>
              <a:ext cx="168420" cy="149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xsdk_logo_COLOR_small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92343" y="2868216"/>
              <a:ext cx="827213" cy="649362"/>
            </a:xfrm>
            <a:prstGeom prst="rect">
              <a:avLst/>
            </a:prstGeom>
          </p:spPr>
        </p:pic>
        <p:grpSp>
          <p:nvGrpSpPr>
            <p:cNvPr id="66" name="Group 65"/>
            <p:cNvGrpSpPr/>
            <p:nvPr/>
          </p:nvGrpSpPr>
          <p:grpSpPr>
            <a:xfrm>
              <a:off x="9504957" y="3957346"/>
              <a:ext cx="939806" cy="307777"/>
              <a:chOff x="9585234" y="4415443"/>
              <a:chExt cx="939806" cy="307777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9585234" y="4415443"/>
                <a:ext cx="939800" cy="307777"/>
              </a:xfrm>
              <a:prstGeom prst="rect">
                <a:avLst/>
              </a:prstGeom>
              <a:solidFill>
                <a:schemeClr val="accent1">
                  <a:alpha val="52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pic>
            <p:nvPicPr>
              <p:cNvPr id="17" name="Picture 16" descr="spack-logo-text-64.png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597398" y="4440844"/>
                <a:ext cx="927642" cy="2473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</p:pic>
        </p:grpSp>
        <p:sp>
          <p:nvSpPr>
            <p:cNvPr id="48" name="Oval 47"/>
            <p:cNvSpPr/>
            <p:nvPr/>
          </p:nvSpPr>
          <p:spPr>
            <a:xfrm>
              <a:off x="835846" y="2706542"/>
              <a:ext cx="1162991" cy="380671"/>
            </a:xfrm>
            <a:prstGeom prst="ellipse">
              <a:avLst/>
            </a:prstGeom>
            <a:solidFill>
              <a:srgbClr val="BA8F2D">
                <a:alpha val="76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300" dirty="0">
                  <a:solidFill>
                    <a:srgbClr val="000000"/>
                  </a:solidFill>
                  <a:latin typeface="Arial"/>
                  <a:cs typeface="Arial"/>
                </a:rPr>
                <a:t>Alquimia</a:t>
              </a:r>
            </a:p>
          </p:txBody>
        </p:sp>
        <p:sp>
          <p:nvSpPr>
            <p:cNvPr id="49" name="Oval 48"/>
            <p:cNvSpPr/>
            <p:nvPr/>
          </p:nvSpPr>
          <p:spPr>
            <a:xfrm>
              <a:off x="3880111" y="2661654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200" dirty="0">
                  <a:solidFill>
                    <a:srgbClr val="000000"/>
                  </a:solidFill>
                  <a:latin typeface="Arial"/>
                  <a:cs typeface="Arial"/>
                </a:rPr>
                <a:t>hypre</a:t>
              </a:r>
            </a:p>
          </p:txBody>
        </p:sp>
        <p:sp>
          <p:nvSpPr>
            <p:cNvPr id="50" name="Oval 49"/>
            <p:cNvSpPr/>
            <p:nvPr/>
          </p:nvSpPr>
          <p:spPr>
            <a:xfrm>
              <a:off x="3942872" y="3438620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200" dirty="0">
                  <a:solidFill>
                    <a:srgbClr val="000000"/>
                  </a:solidFill>
                  <a:latin typeface="Arial"/>
                  <a:cs typeface="Arial"/>
                </a:rPr>
                <a:t>Trilinos</a:t>
              </a:r>
            </a:p>
          </p:txBody>
        </p:sp>
        <p:sp>
          <p:nvSpPr>
            <p:cNvPr id="51" name="Oval 50"/>
            <p:cNvSpPr/>
            <p:nvPr/>
          </p:nvSpPr>
          <p:spPr>
            <a:xfrm>
              <a:off x="3130788" y="3080265"/>
              <a:ext cx="1162991" cy="387490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200" dirty="0">
                  <a:solidFill>
                    <a:srgbClr val="000000"/>
                  </a:solidFill>
                  <a:latin typeface="Arial"/>
                  <a:cs typeface="Arial"/>
                </a:rPr>
                <a:t>PETSc</a:t>
              </a:r>
            </a:p>
          </p:txBody>
        </p:sp>
        <p:sp>
          <p:nvSpPr>
            <p:cNvPr id="52" name="Oval 51"/>
            <p:cNvSpPr/>
            <p:nvPr/>
          </p:nvSpPr>
          <p:spPr>
            <a:xfrm>
              <a:off x="2295516" y="3454702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200" dirty="0">
                  <a:solidFill>
                    <a:srgbClr val="000000"/>
                  </a:solidFill>
                  <a:latin typeface="Arial"/>
                  <a:cs typeface="Arial"/>
                </a:rPr>
                <a:t>SuperLU</a:t>
              </a:r>
            </a:p>
          </p:txBody>
        </p:sp>
        <p:sp>
          <p:nvSpPr>
            <p:cNvPr id="53" name="Oval 52"/>
            <p:cNvSpPr/>
            <p:nvPr/>
          </p:nvSpPr>
          <p:spPr>
            <a:xfrm>
              <a:off x="8596693" y="3464746"/>
              <a:ext cx="1155877" cy="359716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050" dirty="0">
                  <a:solidFill>
                    <a:srgbClr val="000000"/>
                  </a:solidFill>
                  <a:latin typeface="Arial"/>
                  <a:cs typeface="Arial"/>
                </a:rPr>
                <a:t>More libraries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1398496" y="3121409"/>
              <a:ext cx="1162991" cy="380671"/>
            </a:xfrm>
            <a:prstGeom prst="ellipse">
              <a:avLst/>
            </a:prstGeom>
            <a:solidFill>
              <a:srgbClr val="BA8F2D">
                <a:alpha val="76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900" dirty="0">
                  <a:solidFill>
                    <a:srgbClr val="000000"/>
                  </a:solidFill>
                  <a:latin typeface="Arial"/>
                  <a:cs typeface="Arial"/>
                </a:rPr>
                <a:t>PFLOTRAN</a:t>
              </a:r>
            </a:p>
          </p:txBody>
        </p:sp>
        <p:sp>
          <p:nvSpPr>
            <p:cNvPr id="64" name="Oval 63"/>
            <p:cNvSpPr/>
            <p:nvPr/>
          </p:nvSpPr>
          <p:spPr>
            <a:xfrm>
              <a:off x="843587" y="3555585"/>
              <a:ext cx="1329532" cy="380671"/>
            </a:xfrm>
            <a:prstGeom prst="ellipse">
              <a:avLst/>
            </a:prstGeom>
            <a:solidFill>
              <a:srgbClr val="BA8F2D">
                <a:alpha val="76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000" dirty="0">
                  <a:solidFill>
                    <a:srgbClr val="000000"/>
                  </a:solidFill>
                  <a:latin typeface="Arial"/>
                  <a:cs typeface="Arial"/>
                </a:rPr>
                <a:t>More domain components</a:t>
              </a:r>
            </a:p>
          </p:txBody>
        </p:sp>
        <p:sp>
          <p:nvSpPr>
            <p:cNvPr id="67" name="Oval 66"/>
            <p:cNvSpPr/>
            <p:nvPr/>
          </p:nvSpPr>
          <p:spPr>
            <a:xfrm>
              <a:off x="5320555" y="3392628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200" dirty="0">
                  <a:solidFill>
                    <a:srgbClr val="000000"/>
                  </a:solidFill>
                  <a:latin typeface="Arial"/>
                  <a:cs typeface="Arial"/>
                </a:rPr>
                <a:t>MFEM</a:t>
              </a:r>
            </a:p>
          </p:txBody>
        </p:sp>
        <p:sp>
          <p:nvSpPr>
            <p:cNvPr id="68" name="Oval 67"/>
            <p:cNvSpPr/>
            <p:nvPr/>
          </p:nvSpPr>
          <p:spPr>
            <a:xfrm>
              <a:off x="4882751" y="2941320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000" dirty="0">
                  <a:solidFill>
                    <a:srgbClr val="000000"/>
                  </a:solidFill>
                  <a:latin typeface="Arial"/>
                  <a:cs typeface="Arial"/>
                </a:rPr>
                <a:t>SUNDIALS</a:t>
              </a: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649356" y="2523082"/>
              <a:ext cx="9908621" cy="1832637"/>
            </a:xfrm>
            <a:prstGeom prst="rect">
              <a:avLst/>
            </a:prstGeom>
            <a:noFill/>
            <a:ln w="5715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n w="28575" cmpd="sng">
                  <a:solidFill>
                    <a:prstClr val="black"/>
                  </a:solidFill>
                </a:ln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10693246" y="2545294"/>
              <a:ext cx="1197392" cy="1575673"/>
              <a:chOff x="2005814" y="2645310"/>
              <a:chExt cx="1197392" cy="157567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2151154" y="2742079"/>
                <a:ext cx="884528" cy="408690"/>
              </a:xfrm>
              <a:prstGeom prst="ellipse">
                <a:avLst/>
              </a:prstGeom>
              <a:solidFill>
                <a:schemeClr val="bg1">
                  <a:lumMod val="65000"/>
                  <a:alpha val="5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sz="1100" dirty="0">
                    <a:solidFill>
                      <a:srgbClr val="000000"/>
                    </a:solidFill>
                    <a:latin typeface="Arial"/>
                    <a:cs typeface="Arial"/>
                  </a:rPr>
                  <a:t>HDF5</a:t>
                </a:r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2151154" y="3229025"/>
                <a:ext cx="884528" cy="408690"/>
              </a:xfrm>
              <a:prstGeom prst="ellipse">
                <a:avLst/>
              </a:prstGeom>
              <a:solidFill>
                <a:schemeClr val="bg1">
                  <a:lumMod val="65000"/>
                  <a:alpha val="5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sz="1100" dirty="0">
                    <a:solidFill>
                      <a:srgbClr val="000000"/>
                    </a:solidFill>
                    <a:latin typeface="Arial"/>
                    <a:cs typeface="Arial"/>
                  </a:rPr>
                  <a:t>BLAS</a:t>
                </a:r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2118899" y="3715970"/>
                <a:ext cx="949039" cy="408690"/>
              </a:xfrm>
              <a:prstGeom prst="ellipse">
                <a:avLst/>
              </a:prstGeom>
              <a:solidFill>
                <a:schemeClr val="bg1">
                  <a:lumMod val="65000"/>
                  <a:alpha val="5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sz="900" dirty="0">
                    <a:solidFill>
                      <a:srgbClr val="000000"/>
                    </a:solidFill>
                    <a:latin typeface="Arial"/>
                    <a:cs typeface="Arial"/>
                  </a:rPr>
                  <a:t>More external software</a:t>
                </a: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2005814" y="2645310"/>
                <a:ext cx="1197392" cy="1575673"/>
              </a:xfrm>
              <a:prstGeom prst="rect">
                <a:avLst/>
              </a:prstGeom>
              <a:noFill/>
              <a:ln w="28575" cmpd="sng">
                <a:solidFill>
                  <a:schemeClr val="tx1"/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n w="28575" cmpd="sng">
                    <a:solidFill>
                      <a:prstClr val="black"/>
                    </a:solidFill>
                  </a:ln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5B2B561-CDBE-C84D-84E0-574C2EBEF0CF}"/>
                </a:ext>
              </a:extLst>
            </p:cNvPr>
            <p:cNvSpPr/>
            <p:nvPr/>
          </p:nvSpPr>
          <p:spPr>
            <a:xfrm>
              <a:off x="2979668" y="3839700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 dirty="0">
                  <a:solidFill>
                    <a:srgbClr val="000000"/>
                  </a:solidFill>
                  <a:latin typeface="Arial"/>
                  <a:cs typeface="Arial"/>
                </a:rPr>
                <a:t>STRUMPACK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1326A920-A4CE-7A44-BC91-6C5E7517A316}"/>
                </a:ext>
              </a:extLst>
            </p:cNvPr>
            <p:cNvSpPr/>
            <p:nvPr/>
          </p:nvSpPr>
          <p:spPr>
            <a:xfrm>
              <a:off x="2355282" y="2692342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200" dirty="0">
                  <a:solidFill>
                    <a:srgbClr val="000000"/>
                  </a:solidFill>
                  <a:latin typeface="Arial"/>
                  <a:cs typeface="Arial"/>
                </a:rPr>
                <a:t>SLEPc</a:t>
              </a: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15DD9CC4-B574-0743-81B5-D4ED267835BE}"/>
                </a:ext>
              </a:extLst>
            </p:cNvPr>
            <p:cNvSpPr/>
            <p:nvPr/>
          </p:nvSpPr>
          <p:spPr>
            <a:xfrm>
              <a:off x="5800702" y="2589764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000" dirty="0">
                  <a:solidFill>
                    <a:srgbClr val="000000"/>
                  </a:solidFill>
                  <a:latin typeface="Arial"/>
                  <a:cs typeface="Arial"/>
                </a:rPr>
                <a:t>AMReX</a:t>
              </a: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B651C0F-ABA4-9B4A-A030-CFA093DF661A}"/>
                </a:ext>
              </a:extLst>
            </p:cNvPr>
            <p:cNvSpPr/>
            <p:nvPr/>
          </p:nvSpPr>
          <p:spPr>
            <a:xfrm>
              <a:off x="6420133" y="2982591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200" dirty="0">
                  <a:solidFill>
                    <a:srgbClr val="000000"/>
                  </a:solidFill>
                  <a:latin typeface="Arial"/>
                  <a:cs typeface="Arial"/>
                </a:rPr>
                <a:t>PUMI</a:t>
              </a: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2A17532-F9C2-C047-9C7C-D5E0B02EBA75}"/>
                </a:ext>
              </a:extLst>
            </p:cNvPr>
            <p:cNvSpPr/>
            <p:nvPr/>
          </p:nvSpPr>
          <p:spPr>
            <a:xfrm>
              <a:off x="7384731" y="2606892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</a:rPr>
                <a:t>Omega_h</a:t>
              </a: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4C4A162F-76C4-8344-A636-702842CCE3A1}"/>
                </a:ext>
              </a:extLst>
            </p:cNvPr>
            <p:cNvSpPr/>
            <p:nvPr/>
          </p:nvSpPr>
          <p:spPr>
            <a:xfrm>
              <a:off x="4559368" y="3862370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</a:rPr>
                <a:t>DTK</a:t>
              </a: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2A544B7B-90BF-3445-A83D-80A65D354491}"/>
                </a:ext>
              </a:extLst>
            </p:cNvPr>
            <p:cNvSpPr/>
            <p:nvPr/>
          </p:nvSpPr>
          <p:spPr>
            <a:xfrm>
              <a:off x="5957558" y="3831202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000" dirty="0">
                  <a:solidFill>
                    <a:srgbClr val="000000"/>
                  </a:solidFill>
                  <a:latin typeface="Arial"/>
                  <a:cs typeface="Arial"/>
                </a:rPr>
                <a:t>Tasmanian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1A480743-7D0D-FD4B-A0F5-AC18583F0201}"/>
                </a:ext>
              </a:extLst>
            </p:cNvPr>
            <p:cNvSpPr/>
            <p:nvPr/>
          </p:nvSpPr>
          <p:spPr>
            <a:xfrm>
              <a:off x="7624140" y="3162419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</a:rPr>
                <a:t>PHIST</a:t>
              </a: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2E07D662-3FDC-7747-86B6-F368E4DBCD65}"/>
                </a:ext>
              </a:extLst>
            </p:cNvPr>
            <p:cNvSpPr/>
            <p:nvPr/>
          </p:nvSpPr>
          <p:spPr>
            <a:xfrm>
              <a:off x="8558337" y="2786835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</a:rPr>
                <a:t>deal.II</a:t>
              </a: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51DD6633-8FBE-A64D-BDCB-0DA32FDFAD46}"/>
                </a:ext>
              </a:extLst>
            </p:cNvPr>
            <p:cNvSpPr/>
            <p:nvPr/>
          </p:nvSpPr>
          <p:spPr>
            <a:xfrm>
              <a:off x="7775818" y="3843917"/>
              <a:ext cx="1162991" cy="380671"/>
            </a:xfrm>
            <a:prstGeom prst="ellipse">
              <a:avLst/>
            </a:prstGeom>
            <a:solidFill>
              <a:srgbClr val="008000">
                <a:alpha val="50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</a:rPr>
                <a:t>PLASMA</a:t>
              </a:r>
            </a:p>
          </p:txBody>
        </p:sp>
      </p:grpSp>
      <p:sp>
        <p:nvSpPr>
          <p:cNvPr id="74" name="Folded Corner 73">
            <a:extLst>
              <a:ext uri="{FF2B5EF4-FFF2-40B4-BE49-F238E27FC236}">
                <a16:creationId xmlns:a16="http://schemas.microsoft.com/office/drawing/2014/main" id="{E7FF14B8-29A1-684A-820D-959A2EA00183}"/>
              </a:ext>
            </a:extLst>
          </p:cNvPr>
          <p:cNvSpPr/>
          <p:nvPr/>
        </p:nvSpPr>
        <p:spPr>
          <a:xfrm>
            <a:off x="516133" y="4508990"/>
            <a:ext cx="1691280" cy="1886851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defRPr/>
            </a:pPr>
            <a:endParaRPr lang="en-US" sz="1400" dirty="0">
              <a:solidFill>
                <a:prstClr val="black"/>
              </a:solidFill>
              <a:latin typeface="Arial"/>
            </a:endParaRPr>
          </a:p>
          <a:p>
            <a:pPr marL="287338" indent="-173038">
              <a:lnSpc>
                <a:spcPct val="90000"/>
              </a:lnSpc>
              <a:defRPr/>
            </a:pPr>
            <a:r>
              <a:rPr lang="en-US" sz="1400" b="1" dirty="0">
                <a:solidFill>
                  <a:prstClr val="black"/>
                </a:solidFill>
                <a:latin typeface="Arial"/>
              </a:rPr>
              <a:t>December 2018</a:t>
            </a:r>
          </a:p>
          <a:p>
            <a:pPr marL="349250" indent="-168275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  <a:latin typeface="Arial"/>
              </a:rPr>
              <a:t>17 math libraries</a:t>
            </a:r>
          </a:p>
          <a:p>
            <a:pPr marL="349250" indent="-168275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  <a:latin typeface="Arial"/>
              </a:rPr>
              <a:t>2 domain components</a:t>
            </a:r>
          </a:p>
          <a:p>
            <a:pPr marL="349250" indent="-168275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  <a:latin typeface="Arial"/>
              </a:rPr>
              <a:t>16 mandatory xSDK community policies</a:t>
            </a:r>
          </a:p>
          <a:p>
            <a:pPr marL="349250" indent="-168275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  <a:latin typeface="Arial"/>
              </a:rPr>
              <a:t>Spack xSDK installer</a:t>
            </a: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9773D80B-DA97-FF46-9622-BDFA1CF0BC36}"/>
              </a:ext>
            </a:extLst>
          </p:cNvPr>
          <p:cNvSpPr/>
          <p:nvPr/>
        </p:nvSpPr>
        <p:spPr>
          <a:xfrm>
            <a:off x="6675638" y="3508999"/>
            <a:ext cx="1162991" cy="380671"/>
          </a:xfrm>
          <a:prstGeom prst="ellipse">
            <a:avLst/>
          </a:prstGeom>
          <a:solidFill>
            <a:srgbClr val="008000">
              <a:alpha val="50000"/>
            </a:srgb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MAGMA</a:t>
            </a:r>
          </a:p>
        </p:txBody>
      </p:sp>
    </p:spTree>
    <p:extLst>
      <p:ext uri="{BB962C8B-B14F-4D97-AF65-F5344CB8AC3E}">
        <p14:creationId xmlns:p14="http://schemas.microsoft.com/office/powerpoint/2010/main" val="41224597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8C419-6D81-AB40-8378-653F9FAB4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49" y="283234"/>
            <a:ext cx="11372473" cy="589280"/>
          </a:xfrm>
        </p:spPr>
        <p:txBody>
          <a:bodyPr/>
          <a:lstStyle/>
          <a:p>
            <a:r>
              <a:rPr lang="en-US" dirty="0"/>
              <a:t>The planned ECP ST SDKs will span all technology areas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0255358-57D4-4944-AAF7-81FA9B0FB8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49" y="1229067"/>
            <a:ext cx="9216767" cy="4083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4B5CED-6A50-194C-B9DC-4EB85E869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874" y="30240647"/>
            <a:ext cx="3090818" cy="51513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B7E0B9-58AC-6F4F-B43B-22A49FE45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274" y="30393047"/>
            <a:ext cx="3090818" cy="51513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BF7648-30E8-1948-88D0-B92CABD09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9674" y="30545447"/>
            <a:ext cx="3090818" cy="51513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03C0AA-249B-CB4D-8A85-AA5DF3F5B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115" y="1243355"/>
            <a:ext cx="1934460" cy="322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323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B5DD3-EDE1-B54E-9296-87C39398A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49" y="219641"/>
            <a:ext cx="11372473" cy="914400"/>
          </a:xfrm>
        </p:spPr>
        <p:txBody>
          <a:bodyPr/>
          <a:lstStyle/>
          <a:p>
            <a:r>
              <a:rPr lang="en-US" dirty="0"/>
              <a:t>SDK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3E795-E34B-DA40-BC56-5CD0B072D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013" y="868681"/>
            <a:ext cx="11369809" cy="4670713"/>
          </a:xfrm>
        </p:spPr>
        <p:txBody>
          <a:bodyPr/>
          <a:lstStyle/>
          <a:p>
            <a:r>
              <a:rPr lang="en-US" dirty="0"/>
              <a:t>SDKs will help reduce complexity of delivery:</a:t>
            </a:r>
          </a:p>
          <a:p>
            <a:pPr lvl="1"/>
            <a:r>
              <a:rPr lang="en-US" dirty="0"/>
              <a:t>Hierarchical build targets.</a:t>
            </a:r>
          </a:p>
          <a:p>
            <a:pPr lvl="1"/>
            <a:r>
              <a:rPr lang="en-US" dirty="0"/>
              <a:t>Distribution of software integration responsibilities.</a:t>
            </a:r>
          </a:p>
          <a:p>
            <a:r>
              <a:rPr lang="en-US" dirty="0"/>
              <a:t>New Effort: Started in April 2018, fully established in August 2018.  </a:t>
            </a:r>
          </a:p>
          <a:p>
            <a:r>
              <a:rPr lang="en-US" dirty="0"/>
              <a:t>Extending the SDK approach to all ECP ST domains.</a:t>
            </a:r>
          </a:p>
          <a:p>
            <a:pPr lvl="1"/>
            <a:r>
              <a:rPr lang="en-US" dirty="0"/>
              <a:t>SDKs create a horizontal coupling of software products, teams.</a:t>
            </a:r>
          </a:p>
          <a:p>
            <a:pPr lvl="1"/>
            <a:r>
              <a:rPr lang="en-US" dirty="0"/>
              <a:t>Create opportunities for better, faster, cheaper – pick all three.</a:t>
            </a:r>
          </a:p>
          <a:p>
            <a:r>
              <a:rPr lang="en-US" dirty="0"/>
              <a:t>First concrete effort: Spack target to build all packages in an SDK.</a:t>
            </a:r>
          </a:p>
          <a:p>
            <a:pPr lvl="1"/>
            <a:r>
              <a:rPr lang="en-US" dirty="0"/>
              <a:t>Decide on good groupings.</a:t>
            </a:r>
          </a:p>
          <a:p>
            <a:pPr lvl="1"/>
            <a:r>
              <a:rPr lang="en-US" dirty="0"/>
              <a:t>Not necessarily trivial: Version compatibility issues, Coordination of common dependencies.</a:t>
            </a:r>
          </a:p>
          <a:p>
            <a:r>
              <a:rPr lang="en-US" dirty="0"/>
              <a:t>Longer term:</a:t>
            </a:r>
          </a:p>
          <a:p>
            <a:pPr lvl="1"/>
            <a:r>
              <a:rPr lang="en-US" dirty="0"/>
              <a:t>Establish community policies, enhance best practices sharing.</a:t>
            </a:r>
          </a:p>
          <a:p>
            <a:pPr lvl="1"/>
            <a:r>
              <a:rPr lang="en-US" dirty="0"/>
              <a:t>Provide a mechanism for shared infrastructure, testing, training, etc.</a:t>
            </a:r>
          </a:p>
          <a:p>
            <a:pPr lvl="1"/>
            <a:r>
              <a:rPr lang="en-US" dirty="0"/>
              <a:t>Enable community expansion beyond ECP.</a:t>
            </a:r>
          </a:p>
        </p:txBody>
      </p:sp>
    </p:spTree>
    <p:extLst>
      <p:ext uri="{BB962C8B-B14F-4D97-AF65-F5344CB8AC3E}">
        <p14:creationId xmlns:p14="http://schemas.microsoft.com/office/powerpoint/2010/main" val="18309001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A03C-CAB5-2744-A8A4-543E57799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50" y="300037"/>
            <a:ext cx="11372473" cy="589280"/>
          </a:xfrm>
        </p:spPr>
        <p:txBody>
          <a:bodyPr/>
          <a:lstStyle/>
          <a:p>
            <a:r>
              <a:rPr lang="en-US" dirty="0"/>
              <a:t>Extreme-Scale Scientific Software Stack – E4S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AD67D-4034-6943-A8EF-9F6603319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350" y="1033288"/>
            <a:ext cx="7384868" cy="4047778"/>
          </a:xfrm>
        </p:spPr>
        <p:txBody>
          <a:bodyPr/>
          <a:lstStyle/>
          <a:p>
            <a:r>
              <a:rPr lang="en-GB" sz="2400" u="sng" dirty="0">
                <a:solidFill>
                  <a:schemeClr val="dk1"/>
                </a:solidFill>
              </a:rPr>
              <a:t>E4S</a:t>
            </a:r>
            <a:r>
              <a:rPr lang="en-GB" sz="2400" dirty="0">
                <a:solidFill>
                  <a:schemeClr val="dk1"/>
                </a:solidFill>
              </a:rPr>
              <a:t>: A </a:t>
            </a:r>
            <a:r>
              <a:rPr lang="en-GB" sz="2400" dirty="0" err="1">
                <a:solidFill>
                  <a:schemeClr val="dk1"/>
                </a:solidFill>
              </a:rPr>
              <a:t>Spack</a:t>
            </a:r>
            <a:r>
              <a:rPr lang="en-GB" sz="2400" dirty="0">
                <a:solidFill>
                  <a:schemeClr val="dk1"/>
                </a:solidFill>
              </a:rPr>
              <a:t>-based distribution of ECP ST and related and dependent software tested for interoperability and portability to multiple architectures</a:t>
            </a:r>
          </a:p>
          <a:p>
            <a:r>
              <a:rPr lang="en-GB" sz="2400" dirty="0">
                <a:solidFill>
                  <a:schemeClr val="dk1"/>
                </a:solidFill>
              </a:rPr>
              <a:t>Provides distinction between SDK usability / general quality / community and deployment / testing goals</a:t>
            </a:r>
          </a:p>
          <a:p>
            <a:r>
              <a:rPr lang="en-GB" sz="2400" dirty="0">
                <a:solidFill>
                  <a:schemeClr val="dk1"/>
                </a:solidFill>
              </a:rPr>
              <a:t>Will leverage and enhance SDK interoperability thrust</a:t>
            </a:r>
          </a:p>
          <a:p>
            <a:r>
              <a:rPr lang="en-GB" sz="2400" dirty="0">
                <a:solidFill>
                  <a:schemeClr val="dk1"/>
                </a:solidFill>
              </a:rPr>
              <a:t>Oct: E4S 0.1 - </a:t>
            </a:r>
            <a:r>
              <a:rPr lang="en-GB" sz="2400" u="sng" dirty="0">
                <a:solidFill>
                  <a:schemeClr val="dk1"/>
                </a:solidFill>
              </a:rPr>
              <a:t>24 full</a:t>
            </a:r>
            <a:r>
              <a:rPr lang="en-GB" sz="2400" dirty="0">
                <a:solidFill>
                  <a:schemeClr val="dk1"/>
                </a:solidFill>
              </a:rPr>
              <a:t>, 24 partial release products</a:t>
            </a:r>
          </a:p>
          <a:p>
            <a:r>
              <a:rPr lang="en-GB" sz="2400" dirty="0">
                <a:solidFill>
                  <a:schemeClr val="dk1"/>
                </a:solidFill>
              </a:rPr>
              <a:t>Jan: E4S 0.2 - </a:t>
            </a:r>
            <a:r>
              <a:rPr lang="en-GB" sz="2400" u="sng" dirty="0">
                <a:solidFill>
                  <a:schemeClr val="dk1"/>
                </a:solidFill>
              </a:rPr>
              <a:t>37 full</a:t>
            </a:r>
            <a:r>
              <a:rPr lang="en-GB" sz="2400" dirty="0">
                <a:solidFill>
                  <a:schemeClr val="dk1"/>
                </a:solidFill>
              </a:rPr>
              <a:t>, 10 partial release products</a:t>
            </a:r>
          </a:p>
          <a:p>
            <a:r>
              <a:rPr lang="en-GB" sz="2400" dirty="0">
                <a:solidFill>
                  <a:schemeClr val="dk1"/>
                </a:solidFill>
              </a:rPr>
              <a:t>Current primary focus: Facilities deployment</a:t>
            </a:r>
          </a:p>
        </p:txBody>
      </p:sp>
      <p:pic>
        <p:nvPicPr>
          <p:cNvPr id="4" name="Google Shape;121;p25">
            <a:extLst>
              <a:ext uri="{FF2B5EF4-FFF2-40B4-BE49-F238E27FC236}">
                <a16:creationId xmlns:a16="http://schemas.microsoft.com/office/drawing/2014/main" id="{E0CEF38D-2E12-994B-A270-FB50AC4E2D5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013" y="19641962"/>
            <a:ext cx="10623402" cy="65187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08;p25">
            <a:extLst>
              <a:ext uri="{FF2B5EF4-FFF2-40B4-BE49-F238E27FC236}">
                <a16:creationId xmlns:a16="http://schemas.microsoft.com/office/drawing/2014/main" id="{C76BB2F0-0926-9C43-87D0-1D3CCC2EFD3B}"/>
              </a:ext>
            </a:extLst>
          </p:cNvPr>
          <p:cNvSpPr txBox="1"/>
          <p:nvPr/>
        </p:nvSpPr>
        <p:spPr>
          <a:xfrm>
            <a:off x="502588" y="26195900"/>
            <a:ext cx="11512800" cy="7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000" dirty="0">
                <a:solidFill>
                  <a:prstClr val="black"/>
                </a:solidFill>
              </a:rPr>
              <a:t>Packages installed using </a:t>
            </a:r>
            <a:r>
              <a:rPr lang="en-GB" sz="3000" dirty="0" err="1">
                <a:solidFill>
                  <a:prstClr val="black"/>
                </a:solidFill>
              </a:rPr>
              <a:t>Spack</a:t>
            </a:r>
            <a:endParaRPr sz="3000" dirty="0">
              <a:solidFill>
                <a:prstClr val="black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1A4611-FA31-414E-B8C4-25F29376AD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104" y="1475740"/>
            <a:ext cx="4002003" cy="24202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A3A8C9-BE8F-A648-B825-1A27CC85E704}"/>
              </a:ext>
            </a:extLst>
          </p:cNvPr>
          <p:cNvSpPr txBox="1"/>
          <p:nvPr/>
        </p:nvSpPr>
        <p:spPr>
          <a:xfrm>
            <a:off x="7636104" y="3931194"/>
            <a:ext cx="4002003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GB" sz="4800" u="sng" dirty="0">
                <a:solidFill>
                  <a:schemeClr val="accent2"/>
                </a:solidFill>
              </a:rPr>
              <a:t>e4s.io</a:t>
            </a:r>
          </a:p>
          <a:p>
            <a:pPr algn="ctr">
              <a:lnSpc>
                <a:spcPct val="90000"/>
              </a:lnSpc>
              <a:defRPr/>
            </a:pPr>
            <a:endParaRPr lang="en-GB" sz="3200" dirty="0">
              <a:solidFill>
                <a:prstClr val="black"/>
              </a:solidFill>
            </a:endParaRPr>
          </a:p>
          <a:p>
            <a:pPr algn="ctr">
              <a:lnSpc>
                <a:spcPct val="90000"/>
              </a:lnSpc>
              <a:defRPr/>
            </a:pPr>
            <a:r>
              <a:rPr lang="en-GB" sz="2400" dirty="0">
                <a:solidFill>
                  <a:prstClr val="black"/>
                </a:solidFill>
              </a:rPr>
              <a:t>Lead: Sameer Shende </a:t>
            </a:r>
            <a:br>
              <a:rPr lang="en-GB" sz="2400" dirty="0">
                <a:solidFill>
                  <a:prstClr val="black"/>
                </a:solidFill>
              </a:rPr>
            </a:br>
            <a:r>
              <a:rPr lang="en-GB" sz="2400" dirty="0">
                <a:solidFill>
                  <a:prstClr val="black"/>
                </a:solidFill>
              </a:rPr>
              <a:t>(U Oregon)</a:t>
            </a:r>
          </a:p>
          <a:p>
            <a:pPr algn="ctr">
              <a:lnSpc>
                <a:spcPct val="90000"/>
              </a:lnSpc>
              <a:defRPr/>
            </a:pP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5495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42900" y="1422400"/>
            <a:ext cx="11355614" cy="4445000"/>
          </a:xfrm>
        </p:spPr>
        <p:txBody>
          <a:bodyPr/>
          <a:lstStyle/>
          <a:p>
            <a:r>
              <a:rPr lang="en-US" sz="2800" dirty="0"/>
              <a:t>Development for accelerated sparse solvers in full swing.</a:t>
            </a:r>
          </a:p>
          <a:p>
            <a:pPr lvl="1"/>
            <a:r>
              <a:rPr lang="en-US" sz="2400" dirty="0"/>
              <a:t>Critical mass of sparse solver code exists, continues to grow.</a:t>
            </a:r>
          </a:p>
          <a:p>
            <a:r>
              <a:rPr lang="en-US" sz="2800" dirty="0"/>
              <a:t>Intra-node parallelism is still biggest challenge:</a:t>
            </a:r>
          </a:p>
          <a:p>
            <a:pPr lvl="1"/>
            <a:r>
              <a:rPr lang="en-US" sz="2400" dirty="0" err="1"/>
              <a:t>Kokkos</a:t>
            </a:r>
            <a:r>
              <a:rPr lang="en-US" sz="2400" dirty="0"/>
              <a:t> provides vehicle for reasoning and implementing on-node parallel.</a:t>
            </a:r>
          </a:p>
          <a:p>
            <a:pPr lvl="1"/>
            <a:r>
              <a:rPr lang="en-US" sz="2400" dirty="0"/>
              <a:t>Eventual goal: Search and replace </a:t>
            </a:r>
            <a:r>
              <a:rPr lang="en-US" sz="2400" dirty="0" err="1"/>
              <a:t>Kokkos</a:t>
            </a:r>
            <a:r>
              <a:rPr lang="en-US" sz="2400" dirty="0"/>
              <a:t>:: with </a:t>
            </a:r>
            <a:r>
              <a:rPr lang="en-US" sz="2400" dirty="0" err="1"/>
              <a:t>std</a:t>
            </a:r>
            <a:r>
              <a:rPr lang="en-US" sz="2400" dirty="0"/>
              <a:t>::</a:t>
            </a:r>
          </a:p>
          <a:p>
            <a:pPr lvl="1"/>
            <a:r>
              <a:rPr lang="en-US" sz="2400" dirty="0"/>
              <a:t>Node-parallel algorithms are already available.</a:t>
            </a:r>
          </a:p>
          <a:p>
            <a:pPr lvl="1"/>
            <a:r>
              <a:rPr lang="en-US" sz="2400" dirty="0"/>
              <a:t>Fully node parallel execution is hard work.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1524000" y="6553200"/>
            <a:ext cx="457200" cy="304800"/>
          </a:xfrm>
          <a:prstGeom prst="rect">
            <a:avLst/>
          </a:prstGeom>
        </p:spPr>
        <p:txBody>
          <a:bodyPr/>
          <a:lstStyle/>
          <a:p>
            <a:fld id="{022536E1-D8BB-8C44-8010-60F41EEEAB3E}" type="slidenum">
              <a:rPr lang="en-US" sz="1200"/>
              <a:pPr/>
              <a:t>52</a:t>
            </a:fld>
            <a:endParaRPr lang="en-US" b="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37D7BC1-BB60-3044-A681-C6E147CAC018}"/>
              </a:ext>
            </a:extLst>
          </p:cNvPr>
          <p:cNvSpPr txBox="1">
            <a:spLocks/>
          </p:cNvSpPr>
          <p:nvPr/>
        </p:nvSpPr>
        <p:spPr>
          <a:xfrm>
            <a:off x="7580085" y="146650"/>
            <a:ext cx="4379686" cy="5210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Final take away points</a:t>
            </a:r>
          </a:p>
        </p:txBody>
      </p:sp>
    </p:spTree>
    <p:extLst>
      <p:ext uri="{BB962C8B-B14F-4D97-AF65-F5344CB8AC3E}">
        <p14:creationId xmlns:p14="http://schemas.microsoft.com/office/powerpoint/2010/main" val="503374608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0085" y="146650"/>
            <a:ext cx="4379686" cy="52100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Take away points,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657" y="453866"/>
            <a:ext cx="12191999" cy="5758249"/>
          </a:xfrm>
        </p:spPr>
        <p:txBody>
          <a:bodyPr/>
          <a:lstStyle/>
          <a:p>
            <a:r>
              <a:rPr lang="en-US" sz="2800" dirty="0"/>
              <a:t>Resilience will be an issue, really.</a:t>
            </a:r>
          </a:p>
          <a:p>
            <a:pPr lvl="1"/>
            <a:r>
              <a:rPr lang="en-US" sz="2400" dirty="0"/>
              <a:t>But only as we are ready to adapt algorithms and codes.</a:t>
            </a:r>
          </a:p>
          <a:p>
            <a:pPr lvl="1"/>
            <a:r>
              <a:rPr lang="en-US" sz="2400" dirty="0"/>
              <a:t>The longer we delay, the more likely a future system is installed but never accepted.</a:t>
            </a:r>
          </a:p>
          <a:p>
            <a:r>
              <a:rPr lang="en-US" sz="2800" dirty="0"/>
              <a:t>Already is: </a:t>
            </a:r>
          </a:p>
          <a:p>
            <a:pPr lvl="1"/>
            <a:r>
              <a:rPr lang="en-US" sz="2400" dirty="0"/>
              <a:t>Performance variability is result.</a:t>
            </a:r>
          </a:p>
          <a:p>
            <a:pPr lvl="1"/>
            <a:r>
              <a:rPr lang="en-US" sz="2400" dirty="0"/>
              <a:t>Delays in system delivery, others.</a:t>
            </a:r>
          </a:p>
          <a:p>
            <a:r>
              <a:rPr lang="en-US" sz="2800" dirty="0"/>
              <a:t>Checkpoint/restart will continue to improve:</a:t>
            </a:r>
          </a:p>
          <a:p>
            <a:pPr lvl="1"/>
            <a:r>
              <a:rPr lang="en-US" sz="2400" dirty="0"/>
              <a:t>NVRAM, Compression</a:t>
            </a:r>
          </a:p>
          <a:p>
            <a:pPr lvl="1"/>
            <a:r>
              <a:rPr lang="en-US" sz="2400" dirty="0"/>
              <a:t>Moving away from this model is very expensive.</a:t>
            </a:r>
          </a:p>
          <a:p>
            <a:r>
              <a:rPr lang="en-US" sz="2800" dirty="0"/>
              <a:t>Embedded soft error detection/correction could be useful:</a:t>
            </a:r>
          </a:p>
          <a:p>
            <a:pPr lvl="1"/>
            <a:r>
              <a:rPr lang="en-US" sz="2400" dirty="0"/>
              <a:t>Skeptical programming (meta-computations).</a:t>
            </a:r>
          </a:p>
          <a:p>
            <a:pPr lvl="1"/>
            <a:r>
              <a:rPr lang="en-US" sz="2400" dirty="0"/>
              <a:t>Prepares for emerging reproducible requirements in publications.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19332"/>
            <a:ext cx="609600" cy="34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9pPr>
          </a:lstStyle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A5E55A7B-7854-E145-92D9-B491DF4BAE2D}" type="slidenum">
              <a:rPr lang="en-US" smtClean="0"/>
              <a:pPr algn="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53</a:t>
            </a:fld>
            <a:endParaRPr lang="en-US" sz="140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87957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141" y="1059932"/>
            <a:ext cx="11306630" cy="5631544"/>
          </a:xfrm>
        </p:spPr>
        <p:txBody>
          <a:bodyPr/>
          <a:lstStyle/>
          <a:p>
            <a:r>
              <a:rPr lang="en-US" sz="2800" dirty="0"/>
              <a:t>The US Exascale Computing Project is enabling an new scale of scientific software collaboration and integration.</a:t>
            </a:r>
          </a:p>
          <a:p>
            <a:r>
              <a:rPr lang="en-US" sz="2800" dirty="0"/>
              <a:t>The xSDK is an example:</a:t>
            </a:r>
          </a:p>
          <a:p>
            <a:pPr lvl="1"/>
            <a:r>
              <a:rPr lang="en-US" sz="2600" dirty="0"/>
              <a:t>Aggregate coordination, interoperability, testing, distribution.</a:t>
            </a:r>
          </a:p>
          <a:p>
            <a:pPr lvl="1"/>
            <a:r>
              <a:rPr lang="en-US" sz="2600" dirty="0"/>
              <a:t>Established community policies enable rapid growth.</a:t>
            </a:r>
          </a:p>
          <a:p>
            <a:r>
              <a:rPr lang="en-US" sz="2800" dirty="0"/>
              <a:t>Addition of 5 other SDKs hold promise for other areas.</a:t>
            </a:r>
          </a:p>
          <a:p>
            <a:r>
              <a:rPr lang="en-US" sz="2800" dirty="0"/>
              <a:t>The Extreme-scale Scientific Software Stack (E4S):</a:t>
            </a:r>
          </a:p>
          <a:p>
            <a:pPr lvl="1"/>
            <a:r>
              <a:rPr lang="en-US" sz="2600" dirty="0"/>
              <a:t>From-source builds using Spack.  </a:t>
            </a:r>
          </a:p>
          <a:p>
            <a:pPr lvl="1"/>
            <a:r>
              <a:rPr lang="en-US" sz="2600" dirty="0"/>
              <a:t>Containerized versions (Docker, Singularity, Shifter, </a:t>
            </a:r>
            <a:r>
              <a:rPr lang="en-US" sz="2600" dirty="0" err="1"/>
              <a:t>CharlieCloud</a:t>
            </a:r>
            <a:r>
              <a:rPr lang="en-US" sz="2600" dirty="0"/>
              <a:t>) </a:t>
            </a:r>
          </a:p>
          <a:p>
            <a:pPr lvl="1"/>
            <a:r>
              <a:rPr lang="en-US" sz="2600" dirty="0"/>
              <a:t>Intended to enable international collaborations on open source SW.</a:t>
            </a:r>
          </a:p>
          <a:p>
            <a:pPr lvl="1"/>
            <a:endParaRPr lang="en-US" sz="26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19332"/>
            <a:ext cx="609600" cy="34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accent2"/>
                </a:solidFill>
                <a:latin typeface="Calibri"/>
                <a:ea typeface="+mn-ea"/>
                <a:cs typeface="Calibri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3600" b="1" kern="1200">
                <a:solidFill>
                  <a:schemeClr val="accent2"/>
                </a:solidFill>
                <a:latin typeface="Arial" pitchFamily="-112" charset="0"/>
                <a:ea typeface="+mn-ea"/>
                <a:cs typeface="+mn-cs"/>
              </a:defRPr>
            </a:lvl9pPr>
          </a:lstStyle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A5E55A7B-7854-E145-92D9-B491DF4BAE2D}" type="slidenum">
              <a:rPr lang="en-US" smtClean="0"/>
              <a:pPr algn="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54</a:t>
            </a:fld>
            <a:endParaRPr lang="en-US" sz="1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7E253D1-3418-2944-AE3C-04A18BA7131C}"/>
              </a:ext>
            </a:extLst>
          </p:cNvPr>
          <p:cNvSpPr txBox="1">
            <a:spLocks/>
          </p:cNvSpPr>
          <p:nvPr/>
        </p:nvSpPr>
        <p:spPr bwMode="auto">
          <a:xfrm>
            <a:off x="7580085" y="146650"/>
            <a:ext cx="4379686" cy="521008"/>
          </a:xfrm>
          <a:prstGeom prst="rect">
            <a:avLst/>
          </a:prstGeom>
          <a:ln w="10795" cap="flat" cmpd="sng" algn="ctr">
            <a:solidFill>
              <a:schemeClr val="dk1"/>
            </a:solidFill>
            <a:prstDash val="solid"/>
            <a:miter lim="800000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Take away points, 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0867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BEF20B7-C372-AD4C-A64C-67E2EAA511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346" t="8514" r="1346" b="51096"/>
          <a:stretch/>
        </p:blipFill>
        <p:spPr>
          <a:xfrm>
            <a:off x="0" y="116114"/>
            <a:ext cx="10842956" cy="6197600"/>
          </a:xfrm>
        </p:spPr>
      </p:pic>
    </p:spTree>
    <p:extLst>
      <p:ext uri="{BB962C8B-B14F-4D97-AF65-F5344CB8AC3E}">
        <p14:creationId xmlns:p14="http://schemas.microsoft.com/office/powerpoint/2010/main" val="3983303330"/>
      </p:ext>
    </p:extLst>
  </p:cSld>
  <p:clrMapOvr>
    <a:masterClrMapping/>
  </p:clrMapOvr>
</p:sld>
</file>

<file path=ppt/theme/theme1.xml><?xml version="1.0" encoding="utf-8"?>
<a:theme xmlns:a="http://schemas.openxmlformats.org/drawingml/2006/main" name="1_ORNL">
  <a:themeElements>
    <a:clrScheme name="ECP 190214">
      <a:dk1>
        <a:sysClr val="windowText" lastClr="000000"/>
      </a:dk1>
      <a:lt1>
        <a:sysClr val="window" lastClr="FFFFFF"/>
      </a:lt1>
      <a:dk2>
        <a:srgbClr val="266092"/>
      </a:dk2>
      <a:lt2>
        <a:srgbClr val="FFFFFF"/>
      </a:lt2>
      <a:accent1>
        <a:srgbClr val="206C9E"/>
      </a:accent1>
      <a:accent2>
        <a:srgbClr val="84B641"/>
      </a:accent2>
      <a:accent3>
        <a:srgbClr val="1CA9C0"/>
      </a:accent3>
      <a:accent4>
        <a:srgbClr val="D33139"/>
      </a:accent4>
      <a:accent5>
        <a:srgbClr val="C8970C"/>
      </a:accent5>
      <a:accent6>
        <a:srgbClr val="5157A1"/>
      </a:accent6>
      <a:hlink>
        <a:srgbClr val="A03123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accent1">
              <a:lumMod val="50000"/>
            </a:schemeClr>
          </a:solidFill>
          <a:miter lim="800000"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a:spPr>
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90000"/>
          </a:lnSpc>
          <a:defRPr dirty="0" smtClean="0">
            <a:solidFill>
              <a:schemeClr val="tx1"/>
            </a:solidFill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bg1">
              <a:lumMod val="50000"/>
            </a:schemeClr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90000"/>
          </a:lnSpc>
          <a:defRPr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P template 16x9 190214" id="{5B691ECE-7C6D-4997-BC7F-E543AE111002}" vid="{5BAA2C60-E928-4876-BB7A-ADDFCB13D919}"/>
    </a:ext>
  </a:extLst>
</a:theme>
</file>

<file path=ppt/theme/theme2.xml><?xml version="1.0" encoding="utf-8"?>
<a:theme xmlns:a="http://schemas.openxmlformats.org/drawingml/2006/main" name="2_ORNL">
  <a:themeElements>
    <a:clrScheme name="ECP 190214">
      <a:dk1>
        <a:sysClr val="windowText" lastClr="000000"/>
      </a:dk1>
      <a:lt1>
        <a:sysClr val="window" lastClr="FFFFFF"/>
      </a:lt1>
      <a:dk2>
        <a:srgbClr val="266092"/>
      </a:dk2>
      <a:lt2>
        <a:srgbClr val="FFFFFF"/>
      </a:lt2>
      <a:accent1>
        <a:srgbClr val="206C9E"/>
      </a:accent1>
      <a:accent2>
        <a:srgbClr val="84B641"/>
      </a:accent2>
      <a:accent3>
        <a:srgbClr val="1CA9C0"/>
      </a:accent3>
      <a:accent4>
        <a:srgbClr val="D33139"/>
      </a:accent4>
      <a:accent5>
        <a:srgbClr val="C8970C"/>
      </a:accent5>
      <a:accent6>
        <a:srgbClr val="5157A1"/>
      </a:accent6>
      <a:hlink>
        <a:srgbClr val="A03123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accent1">
              <a:lumMod val="50000"/>
            </a:schemeClr>
          </a:solidFill>
          <a:miter lim="800000"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a:spPr>
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90000"/>
          </a:lnSpc>
          <a:defRPr dirty="0" smtClean="0">
            <a:solidFill>
              <a:schemeClr val="tx1"/>
            </a:solidFill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bg1">
              <a:lumMod val="50000"/>
            </a:schemeClr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90000"/>
          </a:lnSpc>
          <a:defRPr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P template 16x9 190214" id="{A02F64FE-5291-4ACC-9EF5-3317EB1D1396}" vid="{2E02C1B1-FBEC-4689-AC9A-55943F7255E3}"/>
    </a:ext>
  </a:extLst>
</a:theme>
</file>

<file path=ppt/theme/theme3.xml><?xml version="1.0" encoding="utf-8"?>
<a:theme xmlns:a="http://schemas.openxmlformats.org/drawingml/2006/main" name="Office Theme">
  <a:themeElements>
    <a:clrScheme name="ORNL presentation palette 180710">
      <a:dk1>
        <a:sysClr val="windowText" lastClr="000000"/>
      </a:dk1>
      <a:lt1>
        <a:sysClr val="window" lastClr="FFFFFF"/>
      </a:lt1>
      <a:dk2>
        <a:srgbClr val="447E59"/>
      </a:dk2>
      <a:lt2>
        <a:srgbClr val="FFFFFF"/>
      </a:lt2>
      <a:accent1>
        <a:srgbClr val="17A6B6"/>
      </a:accent1>
      <a:accent2>
        <a:srgbClr val="98BA6A"/>
      </a:accent2>
      <a:accent3>
        <a:srgbClr val="5085C0"/>
      </a:accent3>
      <a:accent4>
        <a:srgbClr val="EC855C"/>
      </a:accent4>
      <a:accent5>
        <a:srgbClr val="8E7B6C"/>
      </a:accent5>
      <a:accent6>
        <a:srgbClr val="C75653"/>
      </a:accent6>
      <a:hlink>
        <a:srgbClr val="397D52"/>
      </a:hlink>
      <a:folHlink>
        <a:srgbClr val="00000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RNL presentation palette 180710">
      <a:dk1>
        <a:sysClr val="windowText" lastClr="000000"/>
      </a:dk1>
      <a:lt1>
        <a:sysClr val="window" lastClr="FFFFFF"/>
      </a:lt1>
      <a:dk2>
        <a:srgbClr val="447E59"/>
      </a:dk2>
      <a:lt2>
        <a:srgbClr val="FFFFFF"/>
      </a:lt2>
      <a:accent1>
        <a:srgbClr val="17A6B6"/>
      </a:accent1>
      <a:accent2>
        <a:srgbClr val="98BA6A"/>
      </a:accent2>
      <a:accent3>
        <a:srgbClr val="5085C0"/>
      </a:accent3>
      <a:accent4>
        <a:srgbClr val="EC855C"/>
      </a:accent4>
      <a:accent5>
        <a:srgbClr val="8E7B6C"/>
      </a:accent5>
      <a:accent6>
        <a:srgbClr val="C75653"/>
      </a:accent6>
      <a:hlink>
        <a:srgbClr val="397D52"/>
      </a:hlink>
      <a:folHlink>
        <a:srgbClr val="00000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75B17BC858B94FAA5409F11FF9B884" ma:contentTypeVersion="0" ma:contentTypeDescription="Create a new document." ma:contentTypeScope="" ma:versionID="ba30602e445ba7bd833ef2f532e4a59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A20C22-D077-412B-81BA-8B2541026FA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F6B0504-AE38-4B68-B5E7-89AA94502C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14FB6BD-000C-41AF-9DE8-4264F777F3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1_ORNL</Template>
  <TotalTime>0</TotalTime>
  <Words>4683</Words>
  <Application>Microsoft Macintosh PowerPoint</Application>
  <PresentationFormat>Widescreen</PresentationFormat>
  <Paragraphs>822</Paragraphs>
  <Slides>55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68" baseType="lpstr">
      <vt:lpstr>ＭＳ Ｐゴシック</vt:lpstr>
      <vt:lpstr>Arial</vt:lpstr>
      <vt:lpstr>Arial Black</vt:lpstr>
      <vt:lpstr>Arial Narrow</vt:lpstr>
      <vt:lpstr>Calibri</vt:lpstr>
      <vt:lpstr>Century Gothic</vt:lpstr>
      <vt:lpstr>Menlo</vt:lpstr>
      <vt:lpstr>Monaco</vt:lpstr>
      <vt:lpstr>Times</vt:lpstr>
      <vt:lpstr>Times New Roman</vt:lpstr>
      <vt:lpstr>Wingdings</vt:lpstr>
      <vt:lpstr>1_ORNL</vt:lpstr>
      <vt:lpstr>2_ORNL</vt:lpstr>
      <vt:lpstr>Accelerated Sparse Linear Algebra: Emerging Challenges and Capabilities for Numerical Algorithms and Software</vt:lpstr>
      <vt:lpstr>The three technical areas in ECP have the necessary components to address these challenges and meet national goals</vt:lpstr>
      <vt:lpstr>ECP’s 25 applications target national problems in DOE mission areas</vt:lpstr>
      <vt:lpstr>Department of Energy (DOE) Roadmap to Exascale Systems An impressive, productive lineup of accelerated node systems supporting DOE’s mission</vt:lpstr>
      <vt:lpstr>Common R&amp;D activities/challenges that applications face</vt:lpstr>
      <vt:lpstr>The three technical areas in ECP have the necessary components to address these challenges and meet national goals</vt:lpstr>
      <vt:lpstr>ECP Software: productive, sustainable ecosystem</vt:lpstr>
      <vt:lpstr>Trilinos Project Sketch </vt:lpstr>
      <vt:lpstr>What is Trilinos?</vt:lpstr>
      <vt:lpstr>PowerPoint Presentation</vt:lpstr>
      <vt:lpstr>Trilinos linear solvers</vt:lpstr>
      <vt:lpstr>Trilinos Highlights</vt:lpstr>
      <vt:lpstr>FloatShadowDouble ScalarType</vt:lpstr>
      <vt:lpstr>FloatShadowDouble Usage</vt:lpstr>
      <vt:lpstr>Three Trilinos Subtopics</vt:lpstr>
      <vt:lpstr>Pattern for parallel dynamic allocation</vt:lpstr>
      <vt:lpstr>Trilinos Performance Portability  Kokkos</vt:lpstr>
      <vt:lpstr>The Kokkos EcoSystem</vt:lpstr>
      <vt:lpstr>Kokkos Basic Execution Patterns</vt:lpstr>
      <vt:lpstr>Why a Performance Portability Layer</vt:lpstr>
      <vt:lpstr>Why a Performance Portability Layer</vt:lpstr>
      <vt:lpstr>Kokkos Collaborations</vt:lpstr>
      <vt:lpstr>KokkosKernels</vt:lpstr>
      <vt:lpstr>KokkosKernels Goals</vt:lpstr>
      <vt:lpstr>Capabilities: BLAS</vt:lpstr>
      <vt:lpstr>Other Capabilities</vt:lpstr>
      <vt:lpstr>Sparse Matrix – Sparse Matrix Multiply</vt:lpstr>
      <vt:lpstr>Graph Coloring and Multi-threaded Gauss-Seidel</vt:lpstr>
      <vt:lpstr>Future Work: Context-Aware BLAS</vt:lpstr>
      <vt:lpstr>Resilience and Meta-computation </vt:lpstr>
      <vt:lpstr>Our Luxury in Life (wrt FT/Resilience)</vt:lpstr>
      <vt:lpstr>Take away message</vt:lpstr>
      <vt:lpstr>Four Resilience Programming Models</vt:lpstr>
      <vt:lpstr>Skeptical Programming I might not have a reliable digital machine</vt:lpstr>
      <vt:lpstr>What is Needed for Skeptical Programming?</vt:lpstr>
      <vt:lpstr>Supercomputing Reproducibility Initiative</vt:lpstr>
      <vt:lpstr>Reproducibility and Supercomputing</vt:lpstr>
      <vt:lpstr>Meta-computations to Improve Trustworthiness</vt:lpstr>
      <vt:lpstr>Toward a Common Scientific Software ecosystem</vt:lpstr>
      <vt:lpstr>Common R&amp;D activities/challenges that applications face</vt:lpstr>
      <vt:lpstr>PowerPoint Presentation</vt:lpstr>
      <vt:lpstr>PowerPoint Presentation</vt:lpstr>
      <vt:lpstr>Software Development Kits are a key delivery vehicle for ECP</vt:lpstr>
      <vt:lpstr>Software Development Kit Motivation</vt:lpstr>
      <vt:lpstr>SDK “Horizontal” Grouping:    Key Quality Improvement     Driver</vt:lpstr>
      <vt:lpstr>ECP ST SDK community policies: Important team building, quality improvement, membership criteria.</vt:lpstr>
      <vt:lpstr>xSDK-0.3.0: Dec 2017… (that was then..)</vt:lpstr>
      <vt:lpstr>xSDK Version 0.4.0: December 2018 (this is now)</vt:lpstr>
      <vt:lpstr>The planned ECP ST SDKs will span all technology areas</vt:lpstr>
      <vt:lpstr>SDK Summary</vt:lpstr>
      <vt:lpstr>Extreme-Scale Scientific Software Stack – E4S</vt:lpstr>
      <vt:lpstr>PowerPoint Presentation</vt:lpstr>
      <vt:lpstr>Take away points, cont.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Diachin, Lori A.</dc:creator>
  <cp:keywords/>
  <dc:description/>
  <cp:lastModifiedBy/>
  <cp:revision>1</cp:revision>
  <dcterms:created xsi:type="dcterms:W3CDTF">2019-03-11T18:08:49Z</dcterms:created>
  <dcterms:modified xsi:type="dcterms:W3CDTF">2019-04-09T10:52:19Z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0x0101003975B17BC858B94FAA5409F11FF9B884</vt:lpwstr>
  </property>
</Properties>
</file>