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710" r:id="rId3"/>
  </p:sldMasterIdLst>
  <p:notesMasterIdLst>
    <p:notesMasterId r:id="rId27"/>
  </p:notesMasterIdLst>
  <p:sldIdLst>
    <p:sldId id="256" r:id="rId4"/>
    <p:sldId id="274" r:id="rId5"/>
    <p:sldId id="339" r:id="rId6"/>
    <p:sldId id="384" r:id="rId7"/>
    <p:sldId id="343" r:id="rId8"/>
    <p:sldId id="285" r:id="rId9"/>
    <p:sldId id="382" r:id="rId10"/>
    <p:sldId id="383" r:id="rId11"/>
    <p:sldId id="395" r:id="rId12"/>
    <p:sldId id="400" r:id="rId13"/>
    <p:sldId id="292" r:id="rId14"/>
    <p:sldId id="381" r:id="rId15"/>
    <p:sldId id="386" r:id="rId16"/>
    <p:sldId id="366" r:id="rId17"/>
    <p:sldId id="389" r:id="rId18"/>
    <p:sldId id="397" r:id="rId19"/>
    <p:sldId id="396" r:id="rId20"/>
    <p:sldId id="288" r:id="rId21"/>
    <p:sldId id="390" r:id="rId22"/>
    <p:sldId id="393" r:id="rId23"/>
    <p:sldId id="391" r:id="rId24"/>
    <p:sldId id="372" r:id="rId25"/>
    <p:sldId id="39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/>
    <p:restoredTop sz="94643"/>
  </p:normalViewPr>
  <p:slideViewPr>
    <p:cSldViewPr snapToGrid="0" snapToObjects="1">
      <p:cViewPr varScale="1">
        <p:scale>
          <a:sx n="127" d="100"/>
          <a:sy n="127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4-06T07:45:03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4-06T07:45:09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4-06T07:45:39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C3F40-D63F-864B-B474-27BAC961003A}" type="datetimeFigureOut">
              <a:rPr lang="en-US" smtClean="0"/>
              <a:t>4/9/19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61A1D-E5BA-F44F-B9A3-39C0E6732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6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4F37A-8983-C54E-92AA-E4E451D7F12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7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4F37A-8983-C54E-92AA-E4E451D7F12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9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5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7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9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5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3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9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64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0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3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0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1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50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57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36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81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56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18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75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570713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54732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259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652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711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7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553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944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107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299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484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551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AECE-77F4-D141-ADA0-85845AA378CF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49419-4AEC-2F44-AF69-98B7AF765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8E80A-BE21-A845-BD61-6BA7A8E1C923}" type="datetimeFigureOut">
              <a:rPr lang="en-US" smtClean="0"/>
              <a:t>4/9/19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52074-5332-744C-AE44-59F1DB142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6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3880-7487-8F46-91CE-E547E952B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4/9/19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109A2-C27F-A54A-ABF4-0206FB4F29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5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file:////var/folders/gw/q3j__pg52yn76n51xksx719m0000gn/T/com.microsoft.Powerpoint/converted_emf.emf" TargetMode="External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emf"/><Relationship Id="rId12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2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png"/><Relationship Id="rId5" Type="http://schemas.openxmlformats.org/officeDocument/2006/relationships/image" Target="../media/image5.e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4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doi.org/10.1002/qj.297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2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tif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png"/><Relationship Id="rId5" Type="http://schemas.openxmlformats.org/officeDocument/2006/relationships/image" Target="../media/image39.e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CC148-34FB-9648-98E0-FEAB8EB8B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185" y="687491"/>
            <a:ext cx="8651629" cy="2387600"/>
          </a:xfrm>
        </p:spPr>
        <p:txBody>
          <a:bodyPr>
            <a:noAutofit/>
          </a:bodyPr>
          <a:lstStyle/>
          <a:p>
            <a:r>
              <a:rPr lang="en-GB" sz="3600" dirty="0"/>
              <a:t>Reduced numerical precision and imprecise computing for ultra-accurate next-generation weather and climate models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>
                <a:solidFill>
                  <a:srgbClr val="FF0000"/>
                </a:solidFill>
              </a:rPr>
              <a:t>“More accuracy with less precision”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44FAA-0DAF-4E41-B1C9-4BE2EC22C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5961" y="3596455"/>
            <a:ext cx="6858000" cy="16557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Tim Palmer</a:t>
            </a:r>
          </a:p>
          <a:p>
            <a:r>
              <a:rPr lang="en-US" dirty="0"/>
              <a:t>Department of Physics, University of Oxford</a:t>
            </a:r>
          </a:p>
          <a:p>
            <a:endParaRPr lang="en-US" dirty="0"/>
          </a:p>
          <a:p>
            <a:r>
              <a:rPr lang="en-US" dirty="0"/>
              <a:t>With contributions from: Jan </a:t>
            </a:r>
            <a:r>
              <a:rPr lang="en-US" dirty="0" err="1"/>
              <a:t>Ackmann</a:t>
            </a:r>
            <a:r>
              <a:rPr lang="en-US" dirty="0"/>
              <a:t>, Mat Chantry, Peter </a:t>
            </a:r>
            <a:r>
              <a:rPr lang="en-US" dirty="0" err="1"/>
              <a:t>Düben</a:t>
            </a:r>
            <a:r>
              <a:rPr lang="en-US" dirty="0"/>
              <a:t>, Sam Hatfield, Milan </a:t>
            </a:r>
            <a:r>
              <a:rPr lang="en-US" dirty="0" err="1"/>
              <a:t>Kloewer</a:t>
            </a:r>
            <a:r>
              <a:rPr lang="en-US" dirty="0"/>
              <a:t>, Andrew McRae, Leo </a:t>
            </a:r>
            <a:r>
              <a:rPr lang="en-US" dirty="0" err="1"/>
              <a:t>Saffin</a:t>
            </a:r>
            <a:r>
              <a:rPr lang="en-US" dirty="0"/>
              <a:t>, Tobias Thornes</a:t>
            </a:r>
          </a:p>
        </p:txBody>
      </p:sp>
      <p:pic>
        <p:nvPicPr>
          <p:cNvPr id="4" name="Picture 3" descr="oxford_physics.gif">
            <a:extLst>
              <a:ext uri="{FF2B5EF4-FFF2-40B4-BE49-F238E27FC236}">
                <a16:creationId xmlns:a16="http://schemas.microsoft.com/office/drawing/2014/main" id="{E53A5520-BD1E-B442-8E81-CAB115EEDF2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2851" y="5744025"/>
            <a:ext cx="1462221" cy="9257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2518C-2836-6942-B28A-F24B748E0C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3593"/>
          <a:stretch/>
        </p:blipFill>
        <p:spPr>
          <a:xfrm>
            <a:off x="246185" y="5655274"/>
            <a:ext cx="1191931" cy="9526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869504-7B94-264E-BA0E-E90701F66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331" y="5480980"/>
            <a:ext cx="1188768" cy="1188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EFED07-30DE-0342-8E53-02E8A7847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653" y="5744025"/>
            <a:ext cx="2108200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F4949D-D689-CD45-A88F-FEE8D1B216D9}"/>
              </a:ext>
            </a:extLst>
          </p:cNvPr>
          <p:cNvPicPr>
            <a:picLocks noChangeAspect="1"/>
          </p:cNvPicPr>
          <p:nvPr/>
        </p:nvPicPr>
        <p:blipFill>
          <a:blip r:link="rId6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75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4589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Climate models play an important role in modern society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303" y="2144405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Scientific input for decisions on </a:t>
            </a:r>
            <a:r>
              <a:rPr lang="en-US" sz="2400" dirty="0" err="1"/>
              <a:t>decarbonising</a:t>
            </a:r>
            <a:r>
              <a:rPr lang="en-US" sz="2400" dirty="0"/>
              <a:t> world economy</a:t>
            </a:r>
          </a:p>
          <a:p>
            <a:r>
              <a:rPr lang="en-US" sz="2400" dirty="0"/>
              <a:t>Guidance on infrastructure investment for regional climate adaptation</a:t>
            </a:r>
          </a:p>
          <a:p>
            <a:r>
              <a:rPr lang="en-US" sz="2400" dirty="0"/>
              <a:t>To foresee regional consequences of </a:t>
            </a:r>
            <a:r>
              <a:rPr lang="en-US" sz="2400" dirty="0" err="1"/>
              <a:t>geoengineering</a:t>
            </a:r>
            <a:r>
              <a:rPr lang="en-US" sz="2400" dirty="0"/>
              <a:t> proposals</a:t>
            </a:r>
          </a:p>
          <a:p>
            <a:r>
              <a:rPr lang="en-US" sz="2400" dirty="0"/>
              <a:t>Attribution of current weather events</a:t>
            </a:r>
          </a:p>
          <a:p>
            <a:r>
              <a:rPr lang="en-US" sz="2400" dirty="0"/>
              <a:t>Seasonal/decadal climate prediction</a:t>
            </a:r>
          </a:p>
          <a:p>
            <a:r>
              <a:rPr lang="en-US" sz="2400" dirty="0" err="1"/>
              <a:t>Synthesising</a:t>
            </a:r>
            <a:r>
              <a:rPr lang="en-US" sz="2400" dirty="0"/>
              <a:t> observations (data assimilation)</a:t>
            </a:r>
          </a:p>
          <a:p>
            <a:r>
              <a:rPr lang="en-US" sz="2400" dirty="0"/>
              <a:t>Scientific Understanding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093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456953" y="2214008"/>
            <a:ext cx="0" cy="3905291"/>
          </a:xfrm>
          <a:prstGeom prst="line">
            <a:avLst/>
          </a:prstGeom>
          <a:ln w="53975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9165" y="2582349"/>
            <a:ext cx="31947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Dynamical Core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37349" y="2602333"/>
            <a:ext cx="330163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prstClr val="black"/>
                </a:solidFill>
              </a:rPr>
              <a:t>Parametrisations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>
            <p:extLst/>
          </p:nvPr>
        </p:nvGraphicFramePr>
        <p:xfrm>
          <a:off x="1866900" y="401638"/>
          <a:ext cx="5214938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" name="Equation" r:id="rId4" imgW="2095500" imgH="469900" progId="Equation.DSMT4">
                  <p:embed/>
                </p:oleObj>
              </mc:Choice>
              <mc:Fallback>
                <p:oleObj name="Equation" r:id="rId4" imgW="2095500" imgH="469900" progId="Equation.DSMT4">
                  <p:embed/>
                  <p:pic>
                    <p:nvPicPr>
                      <p:cNvPr id="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01638"/>
                        <a:ext cx="5214938" cy="116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754063" y="3296522"/>
          <a:ext cx="225901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Equation" r:id="rId6" imgW="1231900" imgH="444500" progId="Equation.DSMT4">
                  <p:embed/>
                </p:oleObj>
              </mc:Choice>
              <mc:Fallback>
                <p:oleObj name="Equation" r:id="rId6" imgW="1231900" imgH="4445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4063" y="3296522"/>
                        <a:ext cx="2259012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/>
          </p:nvPr>
        </p:nvGraphicFramePr>
        <p:xfrm>
          <a:off x="5685124" y="3319179"/>
          <a:ext cx="16033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Equation" r:id="rId8" imgW="647700" imgH="266700" progId="Equation.DSMT4">
                  <p:embed/>
                </p:oleObj>
              </mc:Choice>
              <mc:Fallback>
                <p:oleObj name="Equation" r:id="rId8" imgW="647700" imgH="266700" progId="Equation.DSMT4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5124" y="3319179"/>
                        <a:ext cx="1603375" cy="660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593" y="4230522"/>
            <a:ext cx="2818574" cy="171267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449165" y="2137228"/>
            <a:ext cx="1600978" cy="3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486813" y="2137228"/>
            <a:ext cx="19521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9165" y="1786920"/>
            <a:ext cx="197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F81BD"/>
                </a:solidFill>
              </a:rPr>
              <a:t>Resolved scales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7777" y="1770731"/>
            <a:ext cx="197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F81BD"/>
                </a:solidFill>
              </a:rPr>
              <a:t>Unresolved scales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776764" y="6143911"/>
          <a:ext cx="1374286" cy="46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Equation" r:id="rId11" imgW="419100" imgH="152400" progId="Equation.DSMT4">
                  <p:embed/>
                </p:oleObj>
              </mc:Choice>
              <mc:Fallback>
                <p:oleObj name="Equation" r:id="rId11" imgW="419100" imgH="1524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76764" y="6143911"/>
                        <a:ext cx="1374286" cy="465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552793" y="6191797"/>
            <a:ext cx="2415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&gt;50% compute time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79164" y="5737220"/>
            <a:ext cx="909154" cy="9091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/>
          <a:srcRect r="35651"/>
          <a:stretch/>
        </p:blipFill>
        <p:spPr>
          <a:xfrm>
            <a:off x="5210334" y="3979579"/>
            <a:ext cx="2552954" cy="16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09941B-DBEA-FF47-B821-4E2412E14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808" y="489265"/>
            <a:ext cx="4868730" cy="57186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515EAD-EAF5-9F4A-B4DE-388138817306}"/>
              </a:ext>
            </a:extLst>
          </p:cNvPr>
          <p:cNvSpPr txBox="1"/>
          <p:nvPr/>
        </p:nvSpPr>
        <p:spPr>
          <a:xfrm>
            <a:off x="482321" y="673239"/>
            <a:ext cx="33059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Predictions of climate change are sensitive to parameters in the sub-grid </a:t>
            </a:r>
            <a:r>
              <a:rPr lang="en-US" sz="3200" dirty="0" err="1">
                <a:solidFill>
                  <a:srgbClr val="FF0000"/>
                </a:solidFill>
              </a:rPr>
              <a:t>parametrisations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AF5E9D-FDFD-254C-B0B3-4EDEB1CAB8F6}"/>
              </a:ext>
            </a:extLst>
          </p:cNvPr>
          <p:cNvGrpSpPr/>
          <p:nvPr/>
        </p:nvGrpSpPr>
        <p:grpSpPr>
          <a:xfrm>
            <a:off x="4486285" y="2017207"/>
            <a:ext cx="4024669" cy="2823586"/>
            <a:chOff x="-708713" y="3722565"/>
            <a:chExt cx="4024669" cy="28235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995158-FEA6-4F41-B2AA-468E745C7A7C}"/>
                </a:ext>
              </a:extLst>
            </p:cNvPr>
            <p:cNvSpPr/>
            <p:nvPr/>
          </p:nvSpPr>
          <p:spPr>
            <a:xfrm>
              <a:off x="-708713" y="3722565"/>
              <a:ext cx="4024669" cy="28235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857301B-7F15-F148-9D84-5918495CB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8717" y="4031875"/>
              <a:ext cx="3135086" cy="204545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91F44D-96DF-AA48-AB46-90056AD9E13E}"/>
                </a:ext>
              </a:extLst>
            </p:cNvPr>
            <p:cNvSpPr txBox="1"/>
            <p:nvPr/>
          </p:nvSpPr>
          <p:spPr>
            <a:xfrm>
              <a:off x="152686" y="5982134"/>
              <a:ext cx="284368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Convective entrainment parameter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3EF65D-6CBE-7045-BAC3-969DB0DD0D17}"/>
                </a:ext>
              </a:extLst>
            </p:cNvPr>
            <p:cNvSpPr txBox="1"/>
            <p:nvPr/>
          </p:nvSpPr>
          <p:spPr>
            <a:xfrm rot="5400000">
              <a:off x="-1383485" y="5153345"/>
              <a:ext cx="24116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Climate Sensitivity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52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ndayMarsh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902" y="1823225"/>
            <a:ext cx="6356195" cy="47671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8CB86A-7A94-764F-A03A-CE4B95BDFCA8}"/>
              </a:ext>
            </a:extLst>
          </p:cNvPr>
          <p:cNvSpPr txBox="1"/>
          <p:nvPr/>
        </p:nvSpPr>
        <p:spPr>
          <a:xfrm>
            <a:off x="797311" y="267629"/>
            <a:ext cx="72148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Parametrisations</a:t>
            </a:r>
            <a:r>
              <a:rPr lang="en-US" sz="4000" dirty="0">
                <a:solidFill>
                  <a:srgbClr val="FF0000"/>
                </a:solidFill>
              </a:rPr>
              <a:t> can give fundamentally wrong answers. </a:t>
            </a:r>
          </a:p>
        </p:txBody>
      </p:sp>
    </p:spTree>
    <p:extLst>
      <p:ext uri="{BB962C8B-B14F-4D97-AF65-F5344CB8AC3E}">
        <p14:creationId xmlns:p14="http://schemas.microsoft.com/office/powerpoint/2010/main" val="424128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0113" y="589610"/>
            <a:ext cx="811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Extreme Earth (http://</a:t>
            </a:r>
            <a:r>
              <a:rPr lang="en-US" sz="2800" dirty="0" err="1">
                <a:solidFill>
                  <a:srgbClr val="FF0000"/>
                </a:solidFill>
              </a:rPr>
              <a:t>www.extremeearth.eu</a:t>
            </a:r>
            <a:r>
              <a:rPr lang="en-US" sz="2800" dirty="0">
                <a:solidFill>
                  <a:srgbClr val="FF0000"/>
                </a:solidFill>
              </a:rPr>
              <a:t>)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79" y="1440917"/>
            <a:ext cx="2264427" cy="14453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2061" y="3192865"/>
            <a:ext cx="81181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have plans to develop 1km global weather/climate models (to eliminate </a:t>
            </a:r>
            <a:r>
              <a:rPr lang="en-US" sz="2000" dirty="0" err="1"/>
              <a:t>parametrisation</a:t>
            </a:r>
            <a:r>
              <a:rPr lang="en-US" sz="2000" dirty="0"/>
              <a:t> of key processes above). This will require next-generation </a:t>
            </a:r>
            <a:r>
              <a:rPr lang="en-US" sz="2000" dirty="0" err="1"/>
              <a:t>exascale</a:t>
            </a:r>
            <a:r>
              <a:rPr lang="en-US" sz="2000" dirty="0"/>
              <a:t> supercomputers.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But this will not be enough. Need further two additional orders of magnitude speed up at least. How?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11DD5-C65D-304F-9A4B-E881DD37E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227" y="1235114"/>
            <a:ext cx="2300003" cy="1722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F36D5-8E8D-3C46-B05B-121EF3206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790" y="1400837"/>
            <a:ext cx="1485462" cy="148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9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>
            <a:extLst>
              <a:ext uri="{FF2B5EF4-FFF2-40B4-BE49-F238E27FC236}">
                <a16:creationId xmlns:a16="http://schemas.microsoft.com/office/drawing/2014/main" id="{FD31A045-BF72-7240-9C8C-4BBC987E0A9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866900" y="401638"/>
          <a:ext cx="5214938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Equation" r:id="rId3" imgW="2095500" imgH="469900" progId="Equation.DSMT4">
                  <p:embed/>
                </p:oleObj>
              </mc:Choice>
              <mc:Fallback>
                <p:oleObj name="Equation" r:id="rId3" imgW="2095500" imgH="469900" progId="Equation.DSMT4">
                  <p:embed/>
                  <p:pic>
                    <p:nvPicPr>
                      <p:cNvPr id="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01638"/>
                        <a:ext cx="5214938" cy="116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2536AD1-F702-244A-B627-F2F892B155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127143"/>
              </p:ext>
            </p:extLst>
          </p:nvPr>
        </p:nvGraphicFramePr>
        <p:xfrm>
          <a:off x="1527393" y="1812295"/>
          <a:ext cx="6384559" cy="2251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r:id="rId5" imgW="4127500" imgH="1460500" progId="Equation.DSMT4">
                  <p:embed/>
                </p:oleObj>
              </mc:Choice>
              <mc:Fallback>
                <p:oleObj r:id="rId5" imgW="4127500" imgH="146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7393" y="1812295"/>
                        <a:ext cx="6384559" cy="2251911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7C94896-ACC3-9241-9B53-8AE59A1924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900" y="4235028"/>
            <a:ext cx="1698128" cy="244676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65BB4C0-A8DD-F143-B01A-4B981885B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70880" y="4260964"/>
            <a:ext cx="1966447" cy="239489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748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7194-A0CF-C749-9344-3928F37D9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Imposing a hard truncation limit violates the scaling symmetries of the </a:t>
            </a:r>
            <a:r>
              <a:rPr lang="en-US" sz="2800" dirty="0" err="1">
                <a:solidFill>
                  <a:srgbClr val="FF0000"/>
                </a:solidFill>
              </a:rPr>
              <a:t>Navier</a:t>
            </a:r>
            <a:r>
              <a:rPr lang="en-US" sz="2800" dirty="0">
                <a:solidFill>
                  <a:srgbClr val="FF0000"/>
                </a:solidFill>
              </a:rPr>
              <a:t>-Stokes equations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279194-F7E0-0448-81BF-8AF74C095E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23" r="14424"/>
          <a:stretch/>
        </p:blipFill>
        <p:spPr>
          <a:xfrm>
            <a:off x="758304" y="2252450"/>
            <a:ext cx="1743036" cy="235309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CF8497-413B-0745-8F54-DCE111AC1AF7}"/>
              </a:ext>
            </a:extLst>
          </p:cNvPr>
          <p:cNvSpPr txBox="1"/>
          <p:nvPr/>
        </p:nvSpPr>
        <p:spPr>
          <a:xfrm>
            <a:off x="2955563" y="2078224"/>
            <a:ext cx="29910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the k</a:t>
            </a:r>
            <a:r>
              <a:rPr lang="en-US" baseline="30000" dirty="0"/>
              <a:t>-5/3 </a:t>
            </a:r>
            <a:r>
              <a:rPr lang="en-US" dirty="0"/>
              <a:t>regime, large-scale systematic errors can be very sensitive to small-scale systematic errors.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 way to mitigate this problem is to treat the </a:t>
            </a:r>
            <a:r>
              <a:rPr lang="en-US" dirty="0" err="1"/>
              <a:t>parametrisation</a:t>
            </a:r>
            <a:r>
              <a:rPr lang="en-US" dirty="0"/>
              <a:t> problem in stochastic terms (Palmer, 2001).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Stochastic </a:t>
            </a:r>
            <a:r>
              <a:rPr lang="en-US" dirty="0" err="1"/>
              <a:t>parametrisation</a:t>
            </a:r>
            <a:r>
              <a:rPr lang="en-US" dirty="0"/>
              <a:t> is now widespread in weather and climate models.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1527FA-EC6F-5542-853C-5BB6AFD7B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185" y="3261852"/>
            <a:ext cx="1662717" cy="233496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10030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312574" y="2026933"/>
            <a:ext cx="0" cy="3905291"/>
          </a:xfrm>
          <a:prstGeom prst="line">
            <a:avLst/>
          </a:prstGeom>
          <a:ln>
            <a:solidFill>
              <a:schemeClr val="tx1">
                <a:alpha val="38000"/>
              </a:schemeClr>
            </a:solidFill>
          </a:ln>
          <a:effectLst>
            <a:glow rad="1219200">
              <a:schemeClr val="accent1"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9165" y="2582349"/>
            <a:ext cx="31947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Dynamical Core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01975" y="2272061"/>
            <a:ext cx="3301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Stochastic </a:t>
            </a:r>
            <a:r>
              <a:rPr lang="en-US" sz="2800" dirty="0" err="1">
                <a:solidFill>
                  <a:prstClr val="black"/>
                </a:solidFill>
              </a:rPr>
              <a:t>Parametrisations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>
            <p:extLst/>
          </p:nvPr>
        </p:nvGraphicFramePr>
        <p:xfrm>
          <a:off x="1866900" y="401638"/>
          <a:ext cx="5214938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Equation" r:id="rId4" imgW="2095500" imgH="469900" progId="Equation.DSMT4">
                  <p:embed/>
                </p:oleObj>
              </mc:Choice>
              <mc:Fallback>
                <p:oleObj name="Equation" r:id="rId4" imgW="2095500" imgH="469900" progId="Equation.DSMT4">
                  <p:embed/>
                  <p:pic>
                    <p:nvPicPr>
                      <p:cNvPr id="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01638"/>
                        <a:ext cx="5214938" cy="116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754063" y="3296522"/>
          <a:ext cx="225901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Equation" r:id="rId6" imgW="1231900" imgH="444500" progId="Equation.DSMT4">
                  <p:embed/>
                </p:oleObj>
              </mc:Choice>
              <mc:Fallback>
                <p:oleObj name="Equation" r:id="rId6" imgW="1231900" imgH="4445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4063" y="3296522"/>
                        <a:ext cx="2259012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593" y="4230522"/>
            <a:ext cx="2818574" cy="171267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449165" y="2137228"/>
            <a:ext cx="1600978" cy="3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486813" y="2137228"/>
            <a:ext cx="19521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9165" y="1786920"/>
            <a:ext cx="197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F81BD"/>
                </a:solidFill>
              </a:rPr>
              <a:t>Resolved scales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7777" y="1770731"/>
            <a:ext cx="197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F81BD"/>
                </a:solidFill>
              </a:rPr>
              <a:t>Unresolved scales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776764" y="6143911"/>
          <a:ext cx="1374286" cy="46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Equation" r:id="rId9" imgW="419100" imgH="152400" progId="Equation.DSMT4">
                  <p:embed/>
                </p:oleObj>
              </mc:Choice>
              <mc:Fallback>
                <p:oleObj name="Equation" r:id="rId9" imgW="419100" imgH="1524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76764" y="6143911"/>
                        <a:ext cx="1374286" cy="465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9164" y="5737220"/>
            <a:ext cx="909154" cy="9091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/>
          <a:srcRect r="35651"/>
          <a:stretch/>
        </p:blipFill>
        <p:spPr>
          <a:xfrm>
            <a:off x="5210334" y="3979579"/>
            <a:ext cx="2552954" cy="1644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E5B31F-B91B-2544-864A-2BC18BCA66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6244" y="3310486"/>
            <a:ext cx="274113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8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no34.powspec.png">
            <a:extLst>
              <a:ext uri="{FF2B5EF4-FFF2-40B4-BE49-F238E27FC236}">
                <a16:creationId xmlns:a16="http://schemas.microsoft.com/office/drawing/2014/main" id="{F81F3C05-AE9C-FA45-86F2-450F06F047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7" t="49267"/>
          <a:stretch/>
        </p:blipFill>
        <p:spPr>
          <a:xfrm>
            <a:off x="2665774" y="3220113"/>
            <a:ext cx="2659359" cy="2879183"/>
          </a:xfrm>
          <a:prstGeom prst="rect">
            <a:avLst/>
          </a:prstGeom>
        </p:spPr>
      </p:pic>
      <p:pic>
        <p:nvPicPr>
          <p:cNvPr id="8" name="Picture 7" descr="nino34.powspec.png">
            <a:extLst>
              <a:ext uri="{FF2B5EF4-FFF2-40B4-BE49-F238E27FC236}">
                <a16:creationId xmlns:a16="http://schemas.microsoft.com/office/drawing/2014/main" id="{DCCD5DDA-6A32-5F4B-9D78-ED68BDBCFE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7" t="3952" b="49909"/>
          <a:stretch/>
        </p:blipFill>
        <p:spPr>
          <a:xfrm>
            <a:off x="199085" y="3395192"/>
            <a:ext cx="2659359" cy="26185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279F89-7A8C-A040-AC33-EF72368FCC65}"/>
              </a:ext>
            </a:extLst>
          </p:cNvPr>
          <p:cNvSpPr txBox="1"/>
          <p:nvPr/>
        </p:nvSpPr>
        <p:spPr>
          <a:xfrm>
            <a:off x="724429" y="6099296"/>
            <a:ext cx="3274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NCAR, CAM4 ENSO without and with stochastic parametrization. </a:t>
            </a:r>
          </a:p>
          <a:p>
            <a:r>
              <a:rPr lang="en-US" sz="1600" dirty="0"/>
              <a:t>Christensen et al, 2017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FE383-DBCE-DE48-BA74-9E24940E8427}"/>
              </a:ext>
            </a:extLst>
          </p:cNvPr>
          <p:cNvSpPr txBox="1"/>
          <p:nvPr/>
        </p:nvSpPr>
        <p:spPr>
          <a:xfrm>
            <a:off x="1602317" y="4597079"/>
            <a:ext cx="99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2A78C5-DB87-0F49-9624-3A106472CC87}"/>
              </a:ext>
            </a:extLst>
          </p:cNvPr>
          <p:cNvSpPr txBox="1"/>
          <p:nvPr/>
        </p:nvSpPr>
        <p:spPr>
          <a:xfrm>
            <a:off x="1602317" y="5305390"/>
            <a:ext cx="99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obs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42A199-DD46-5040-99E6-A4EC4B034D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634"/>
          <a:stretch/>
        </p:blipFill>
        <p:spPr>
          <a:xfrm>
            <a:off x="5347269" y="265425"/>
            <a:ext cx="3868616" cy="27299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6DB1A0-EF6A-0B46-9FA1-0256B8CB3ACE}"/>
              </a:ext>
            </a:extLst>
          </p:cNvPr>
          <p:cNvSpPr txBox="1"/>
          <p:nvPr/>
        </p:nvSpPr>
        <p:spPr>
          <a:xfrm>
            <a:off x="3447532" y="579932"/>
            <a:ext cx="24517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Weather Forecast Skill Scores without (grey) and with (</a:t>
            </a:r>
            <a:r>
              <a:rPr lang="en-US" dirty="0" err="1"/>
              <a:t>colour</a:t>
            </a:r>
            <a:r>
              <a:rPr lang="en-US" dirty="0"/>
              <a:t>) stochastic parametrization.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7AFACC-D411-9549-ACB4-8FF806A131ED}"/>
              </a:ext>
            </a:extLst>
          </p:cNvPr>
          <p:cNvSpPr txBox="1"/>
          <p:nvPr/>
        </p:nvSpPr>
        <p:spPr>
          <a:xfrm>
            <a:off x="317469" y="557066"/>
            <a:ext cx="2944167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Some of the benefits of stochastic </a:t>
            </a:r>
            <a:r>
              <a:rPr lang="en-US" sz="3200" dirty="0" err="1">
                <a:solidFill>
                  <a:srgbClr val="FF0000"/>
                </a:solidFill>
              </a:rPr>
              <a:t>parametrisation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D88BA4-0580-DD43-B54A-53AE1E90A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180" y="2914929"/>
            <a:ext cx="3512904" cy="24810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6723B6-C738-3647-848F-41CC9A01405E}"/>
              </a:ext>
            </a:extLst>
          </p:cNvPr>
          <p:cNvSpPr txBox="1"/>
          <p:nvPr/>
        </p:nvSpPr>
        <p:spPr>
          <a:xfrm>
            <a:off x="6390752" y="5476352"/>
            <a:ext cx="224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Lorenz 63 a) normal b) with additive noise</a:t>
            </a:r>
          </a:p>
        </p:txBody>
      </p:sp>
    </p:spTree>
    <p:extLst>
      <p:ext uri="{BB962C8B-B14F-4D97-AF65-F5344CB8AC3E}">
        <p14:creationId xmlns:p14="http://schemas.microsoft.com/office/powerpoint/2010/main" val="188851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291" y="0"/>
            <a:ext cx="5198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44BE63-3D24-114A-AE85-3D24490F2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91" y="943192"/>
            <a:ext cx="2899455" cy="17618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58C06E-8C10-EC43-BF45-BB33F725B367}"/>
              </a:ext>
            </a:extLst>
          </p:cNvPr>
          <p:cNvSpPr txBox="1"/>
          <p:nvPr/>
        </p:nvSpPr>
        <p:spPr>
          <a:xfrm>
            <a:off x="2357971" y="2848641"/>
            <a:ext cx="281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Stochastic </a:t>
            </a:r>
            <a:r>
              <a:rPr lang="en-US" dirty="0" err="1"/>
              <a:t>parametrisation</a:t>
            </a:r>
            <a:endParaRPr lang="en-US" dirty="0"/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DFE1D6EA-9834-3E41-9C17-6E59E2D9F416}"/>
              </a:ext>
            </a:extLst>
          </p:cNvPr>
          <p:cNvSpPr/>
          <p:nvPr/>
        </p:nvSpPr>
        <p:spPr>
          <a:xfrm>
            <a:off x="1479005" y="936720"/>
            <a:ext cx="484632" cy="19388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A05F4-BCDA-0E47-9DAF-78D6CC12AF83}"/>
              </a:ext>
            </a:extLst>
          </p:cNvPr>
          <p:cNvSpPr txBox="1"/>
          <p:nvPr/>
        </p:nvSpPr>
        <p:spPr>
          <a:xfrm>
            <a:off x="156117" y="894300"/>
            <a:ext cx="1293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Increasingly reduced precision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AF381A-49B6-6A46-8CD8-231C1A6DAC19}"/>
              </a:ext>
            </a:extLst>
          </p:cNvPr>
          <p:cNvSpPr txBox="1"/>
          <p:nvPr/>
        </p:nvSpPr>
        <p:spPr>
          <a:xfrm>
            <a:off x="156117" y="4009359"/>
            <a:ext cx="898788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Dawson, A., and P. D. </a:t>
            </a:r>
            <a:r>
              <a:rPr lang="en-GB" sz="1200" dirty="0" err="1"/>
              <a:t>Düben</a:t>
            </a:r>
            <a:r>
              <a:rPr lang="en-GB" sz="1200" dirty="0"/>
              <a:t>, 2017: </a:t>
            </a:r>
            <a:r>
              <a:rPr lang="en-GB" sz="1200" dirty="0" err="1"/>
              <a:t>rpe</a:t>
            </a:r>
            <a:r>
              <a:rPr lang="en-GB" sz="1200" dirty="0"/>
              <a:t> v5: An emulator for reduced floating-point precision in large numerical simulations.</a:t>
            </a:r>
          </a:p>
          <a:p>
            <a:r>
              <a:rPr lang="en-GB" sz="1200" dirty="0" err="1"/>
              <a:t>Geosci</a:t>
            </a:r>
            <a:r>
              <a:rPr lang="en-GB" sz="1200" dirty="0"/>
              <a:t>. Model Dev., 10, 2221–2230, </a:t>
            </a:r>
            <a:r>
              <a:rPr lang="en-GB" sz="1200" dirty="0">
                <a:hlinkClick r:id="rId3"/>
              </a:rPr>
              <a:t>https://doi.org/10.5194/</a:t>
            </a:r>
            <a:r>
              <a:rPr lang="en-GB" sz="1200" dirty="0"/>
              <a:t> gmd-10-2221-2017.</a:t>
            </a:r>
          </a:p>
          <a:p>
            <a:endParaRPr lang="en-GB" sz="1200" dirty="0"/>
          </a:p>
          <a:p>
            <a:r>
              <a:rPr lang="en-GB" sz="1200" dirty="0" err="1"/>
              <a:t>Düben</a:t>
            </a:r>
            <a:r>
              <a:rPr lang="en-GB" sz="1200" dirty="0"/>
              <a:t>, P. D., and T. N. Palmer, 2014: Benchmark tests for numerical weather forecasts on inexact hardware. Mon.</a:t>
            </a:r>
          </a:p>
          <a:p>
            <a:r>
              <a:rPr lang="en-GB" sz="1200" dirty="0" err="1"/>
              <a:t>Wea</a:t>
            </a:r>
            <a:r>
              <a:rPr lang="en-GB" sz="1200" dirty="0"/>
              <a:t>. Rev., 142, 3809–3829, https://</a:t>
            </a:r>
            <a:r>
              <a:rPr lang="en-GB" sz="1200" dirty="0" err="1"/>
              <a:t>doi.org</a:t>
            </a:r>
            <a:r>
              <a:rPr lang="en-GB" sz="1200" dirty="0"/>
              <a:t>/10.1175/MWR-D-14-00110.1.</a:t>
            </a:r>
          </a:p>
          <a:p>
            <a:endParaRPr lang="en-GB" sz="1200" dirty="0"/>
          </a:p>
          <a:p>
            <a:r>
              <a:rPr lang="en-GB" sz="1200" dirty="0" err="1"/>
              <a:t>Thornes,T</a:t>
            </a:r>
            <a:r>
              <a:rPr lang="en-GB" sz="1200" dirty="0"/>
              <a:t>., P. D. </a:t>
            </a:r>
            <a:r>
              <a:rPr lang="en-GB" sz="1200" dirty="0" err="1"/>
              <a:t>Düben</a:t>
            </a:r>
            <a:r>
              <a:rPr lang="en-GB" sz="1200" dirty="0"/>
              <a:t>, and T. N. Palmer, 2017:On the use of scale dependent precision in earth system modelling. Quart. J. Roy.</a:t>
            </a:r>
          </a:p>
          <a:p>
            <a:r>
              <a:rPr lang="en-GB" sz="1200" dirty="0"/>
              <a:t>Meteor. Soc., 143, 897–908, </a:t>
            </a:r>
            <a:r>
              <a:rPr lang="en-GB" sz="1200" dirty="0">
                <a:hlinkClick r:id="rId4"/>
              </a:rPr>
              <a:t>https://doi.org/10.1002/qj.2974</a:t>
            </a:r>
            <a:r>
              <a:rPr lang="en-GB" sz="1200" dirty="0"/>
              <a:t>.</a:t>
            </a:r>
          </a:p>
          <a:p>
            <a:endParaRPr lang="en-GB" sz="1200" dirty="0"/>
          </a:p>
          <a:p>
            <a:r>
              <a:rPr lang="en-GB" sz="1200" dirty="0"/>
              <a:t>——, ——, and ——, 2018: A power law for reduced precision at small spatial scales: Experiments with an SQG model.</a:t>
            </a:r>
          </a:p>
          <a:p>
            <a:r>
              <a:rPr lang="en-GB" sz="1200" dirty="0"/>
              <a:t>Quart. J. Roy. Meteor. Soc., 144, 1179–1188, https://</a:t>
            </a:r>
            <a:r>
              <a:rPr lang="en-GB" sz="1200" dirty="0" err="1"/>
              <a:t>doi.org</a:t>
            </a:r>
            <a:r>
              <a:rPr lang="en-GB" sz="1200" dirty="0"/>
              <a:t>/10.1002/qj.3303.</a:t>
            </a:r>
          </a:p>
          <a:p>
            <a:endParaRPr lang="en-GB" sz="1200" dirty="0"/>
          </a:p>
          <a:p>
            <a:r>
              <a:rPr lang="en-GB" sz="1200" dirty="0" err="1"/>
              <a:t>Vána</a:t>
            </a:r>
            <a:r>
              <a:rPr lang="en-GB" sz="1200" dirty="0"/>
              <a:t>, F., P. D. </a:t>
            </a:r>
            <a:r>
              <a:rPr lang="en-GB" sz="1200" dirty="0" err="1"/>
              <a:t>Düben</a:t>
            </a:r>
            <a:r>
              <a:rPr lang="en-GB" sz="1200" dirty="0"/>
              <a:t>, S. Lang, T. N. Palmer, M. </a:t>
            </a:r>
            <a:r>
              <a:rPr lang="en-GB" sz="1200" dirty="0" err="1"/>
              <a:t>Leutbecher</a:t>
            </a:r>
            <a:r>
              <a:rPr lang="en-GB" sz="1200" dirty="0"/>
              <a:t>, D. Salmond, and G. Carver, 2017: Single precision in weather</a:t>
            </a:r>
          </a:p>
          <a:p>
            <a:r>
              <a:rPr lang="en-GB" sz="1200" dirty="0"/>
              <a:t>forecasting models: An evaluation with the IFS. Mon. </a:t>
            </a:r>
            <a:r>
              <a:rPr lang="en-GB" sz="1200" dirty="0" err="1"/>
              <a:t>Wea.Rev</a:t>
            </a:r>
            <a:r>
              <a:rPr lang="en-GB" sz="1200" dirty="0"/>
              <a:t>., 145, 495–502, https://</a:t>
            </a:r>
            <a:r>
              <a:rPr lang="en-GB" sz="1200" dirty="0" err="1"/>
              <a:t>doi.org</a:t>
            </a:r>
            <a:r>
              <a:rPr lang="en-GB" sz="1200" dirty="0"/>
              <a:t>/10.1175/MWR-D-16-0228.1.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113997-78DA-1143-A240-A5740A507D44}"/>
              </a:ext>
            </a:extLst>
          </p:cNvPr>
          <p:cNvSpPr txBox="1"/>
          <p:nvPr/>
        </p:nvSpPr>
        <p:spPr>
          <a:xfrm>
            <a:off x="5838528" y="724983"/>
            <a:ext cx="2732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In the presence of stochastic </a:t>
            </a:r>
            <a:r>
              <a:rPr lang="en-US" sz="1600" dirty="0" err="1">
                <a:solidFill>
                  <a:srgbClr val="FF0000"/>
                </a:solidFill>
              </a:rPr>
              <a:t>parametrisations</a:t>
            </a:r>
            <a:r>
              <a:rPr lang="en-US" sz="1600" dirty="0">
                <a:solidFill>
                  <a:srgbClr val="FF0000"/>
                </a:solidFill>
              </a:rPr>
              <a:t>, representing all spherical harmonic coefficients with 64 bits is unnecessarily profligate. Number of mantissa bits which carry useful information likely to decrease with increasing wavenumber</a:t>
            </a:r>
          </a:p>
        </p:txBody>
      </p:sp>
    </p:spTree>
    <p:extLst>
      <p:ext uri="{BB962C8B-B14F-4D97-AF65-F5344CB8AC3E}">
        <p14:creationId xmlns:p14="http://schemas.microsoft.com/office/powerpoint/2010/main" val="25552630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52A612-94A6-774C-BB74-AAD4F89B9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674" y="140677"/>
            <a:ext cx="6666652" cy="5795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C6D460-C249-DF4D-9EB0-E05B45D09FEA}"/>
              </a:ext>
            </a:extLst>
          </p:cNvPr>
          <p:cNvSpPr txBox="1"/>
          <p:nvPr/>
        </p:nvSpPr>
        <p:spPr>
          <a:xfrm>
            <a:off x="1238674" y="6088566"/>
            <a:ext cx="487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Chantry et al, Monthly Weather Review, 2019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67A9CE-84EF-6B4B-9036-72DF654450F2}"/>
              </a:ext>
            </a:extLst>
          </p:cNvPr>
          <p:cNvSpPr/>
          <p:nvPr/>
        </p:nvSpPr>
        <p:spPr>
          <a:xfrm>
            <a:off x="1153109" y="203180"/>
            <a:ext cx="4282068" cy="327845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DDF8BB7-53AA-CB4C-AB71-07AEE3B93AD6}"/>
                  </a:ext>
                </a:extLst>
              </p14:cNvPr>
              <p14:cNvContentPartPr/>
              <p14:nvPr/>
            </p14:nvContentPartPr>
            <p14:xfrm>
              <a:off x="5521153" y="20318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DDF8BB7-53AA-CB4C-AB71-07AEE3B93A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2513" y="1945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9893085-8A96-0348-B12C-70AC356CFE0F}"/>
                  </a:ext>
                </a:extLst>
              </p14:cNvPr>
              <p14:cNvContentPartPr/>
              <p14:nvPr/>
            </p14:nvContentPartPr>
            <p14:xfrm>
              <a:off x="4585153" y="8558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9893085-8A96-0348-B12C-70AC356CFE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6513" y="8468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CB8A4CA-01E4-8442-A684-37FFBF096A95}"/>
                  </a:ext>
                </a:extLst>
              </p14:cNvPr>
              <p14:cNvContentPartPr/>
              <p14:nvPr/>
            </p14:nvContentPartPr>
            <p14:xfrm>
              <a:off x="844393" y="75506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CB8A4CA-01E4-8442-A684-37FFBF096A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5393" y="7460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2142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andyT255_2710H.mp4" descr="SandyT255_2710H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01451" y="49170"/>
            <a:ext cx="5551667" cy="554669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Hurricane Sandy…"/>
          <p:cNvSpPr txBox="1"/>
          <p:nvPr/>
        </p:nvSpPr>
        <p:spPr>
          <a:xfrm>
            <a:off x="5958404" y="193375"/>
            <a:ext cx="2809873" cy="121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Hurricane Sandy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27/10/12 00:00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850hP wind speed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T255L91 ~ 80km</a:t>
            </a:r>
          </a:p>
        </p:txBody>
      </p:sp>
      <p:pic>
        <p:nvPicPr>
          <p:cNvPr id="168" name="cbarhSandy.png" descr="cbarhSandy.png"/>
          <p:cNvPicPr>
            <a:picLocks noChangeAspect="1"/>
          </p:cNvPicPr>
          <p:nvPr/>
        </p:nvPicPr>
        <p:blipFill>
          <a:blip r:embed="rId5">
            <a:extLst/>
          </a:blip>
          <a:srcRect l="10886" t="74308" r="9547" b="8703"/>
          <a:stretch>
            <a:fillRect/>
          </a:stretch>
        </p:blipFill>
        <p:spPr>
          <a:xfrm>
            <a:off x="498180" y="5804612"/>
            <a:ext cx="4435796" cy="710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sandy.tiff">
            <a:extLst>
              <a:ext uri="{FF2B5EF4-FFF2-40B4-BE49-F238E27FC236}">
                <a16:creationId xmlns:a16="http://schemas.microsoft.com/office/drawing/2014/main" id="{A0740D67-EE91-A249-8EEE-25D0E851BA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75" y="1904438"/>
            <a:ext cx="2263129" cy="33631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C12E8A-6E30-744D-AFFC-016210C92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563" y="4502282"/>
            <a:ext cx="4039437" cy="76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9150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0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381535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Calibri Light"/>
              </a:rPr>
              <a:t>Reduced-Precision </a:t>
            </a:r>
            <a:r>
              <a:rPr lang="en-US" dirty="0" err="1">
                <a:solidFill>
                  <a:srgbClr val="FF0000"/>
                </a:solidFill>
                <a:cs typeface="Calibri Light"/>
              </a:rPr>
              <a:t>Parametrisation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9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35B47F2C-0BE3-4353-83B9-BB94585669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2236806"/>
            <a:ext cx="3886200" cy="242887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055D6-1BD9-410C-BA9A-5BBC1526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226469"/>
            <a:ext cx="3886200" cy="3263504"/>
          </a:xfrm>
        </p:spPr>
        <p:txBody>
          <a:bodyPr vert="horz" lIns="68580" tIns="34290" rIns="68580" bIns="34290" rtlCol="0" anchor="t">
            <a:normAutofit fontScale="55000" lnSpcReduction="20000"/>
          </a:bodyPr>
          <a:lstStyle/>
          <a:p>
            <a:r>
              <a:rPr lang="en-US" dirty="0">
                <a:cs typeface="Calibri"/>
              </a:rPr>
              <a:t>Rounding errors in parametrizations are unimportant if they are masked by model stochasticity (SPPT)</a:t>
            </a:r>
          </a:p>
          <a:p>
            <a:r>
              <a:rPr lang="en-US" dirty="0">
                <a:cs typeface="Calibri"/>
              </a:rPr>
              <a:t>Compare ensembles where the only difference is the SPPT random seed</a:t>
            </a:r>
          </a:p>
          <a:p>
            <a:r>
              <a:rPr lang="en-US" dirty="0">
                <a:cs typeface="Calibri"/>
              </a:rPr>
              <a:t>Precision is deemed acceptable if it is indistinguishable from a double-precision ensemble</a:t>
            </a:r>
          </a:p>
          <a:p>
            <a:r>
              <a:rPr lang="en-US" dirty="0">
                <a:cs typeface="Calibri"/>
              </a:rPr>
              <a:t>Simple fixes can improve performance of low-precision parametrizations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Express moist static energy as an anomaly in the diagnosis of convection</a:t>
            </a:r>
          </a:p>
          <a:p>
            <a:pPr lvl="1"/>
            <a:r>
              <a:rPr lang="en-US" dirty="0">
                <a:cs typeface="Calibri"/>
              </a:rPr>
              <a:t>Store temperature in Celsius where possible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465C2-742E-4D74-931A-355B0B0B1608}"/>
              </a:ext>
            </a:extLst>
          </p:cNvPr>
          <p:cNvSpPr txBox="1"/>
          <p:nvPr/>
        </p:nvSpPr>
        <p:spPr>
          <a:xfrm>
            <a:off x="627185" y="4671646"/>
            <a:ext cx="3889130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/>
              <a:t>Overlap of 20-member ensembles with a double-precision 20-member ensemble in 500-hPa geopotential height. Grey shading shows range of overlap for randomly selected 20-member ensembles from 40 double-precision ensemble members</a:t>
            </a:r>
            <a:endParaRPr lang="en-US" sz="900" dirty="0">
              <a:cs typeface="Calibri"/>
            </a:endParaRPr>
          </a:p>
          <a:p>
            <a:endParaRPr lang="en-US" sz="900" dirty="0">
              <a:cs typeface="Calibri"/>
            </a:endParaRPr>
          </a:p>
          <a:p>
            <a:r>
              <a:rPr lang="en-US" sz="900" dirty="0">
                <a:cs typeface="Calibri"/>
              </a:rPr>
              <a:t>Overlapping Coefficient                                              (Inman and Bradley, 1989)</a:t>
            </a: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3344EC9C-51F5-4E02-A8DF-46088CEB3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708" y="5349662"/>
            <a:ext cx="1288989" cy="2764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95FAC9-B7C3-7E4C-B865-D37413A0B1AA}"/>
              </a:ext>
            </a:extLst>
          </p:cNvPr>
          <p:cNvSpPr txBox="1"/>
          <p:nvPr/>
        </p:nvSpPr>
        <p:spPr>
          <a:xfrm>
            <a:off x="627185" y="6144322"/>
            <a:ext cx="277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Leo </a:t>
            </a:r>
            <a:r>
              <a:rPr lang="en-US" dirty="0" err="1"/>
              <a:t>Saffin</a:t>
            </a:r>
            <a:r>
              <a:rPr lang="en-US" dirty="0"/>
              <a:t>, 2019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BE136-3C6C-044C-8896-D6CE3BD4DC58}"/>
              </a:ext>
            </a:extLst>
          </p:cNvPr>
          <p:cNvSpPr txBox="1"/>
          <p:nvPr/>
        </p:nvSpPr>
        <p:spPr>
          <a:xfrm>
            <a:off x="6089301" y="6144322"/>
            <a:ext cx="278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 Legendre Transforms</a:t>
            </a:r>
          </a:p>
        </p:txBody>
      </p:sp>
    </p:spTree>
    <p:extLst>
      <p:ext uri="{BB962C8B-B14F-4D97-AF65-F5344CB8AC3E}">
        <p14:creationId xmlns:p14="http://schemas.microsoft.com/office/powerpoint/2010/main" val="156182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6" y="170164"/>
            <a:ext cx="7428823" cy="2672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99" y="2595470"/>
            <a:ext cx="6103124" cy="398543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223150" y="2554908"/>
            <a:ext cx="2819213" cy="1447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99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8" y="1301184"/>
            <a:ext cx="2620366" cy="109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58" y="3628777"/>
            <a:ext cx="7315319" cy="7156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700997" y="482643"/>
            <a:ext cx="1929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Highly uncertain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9508" y="4805671"/>
            <a:ext cx="2797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Compute (and retrieve fields from memory)  at low precision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700997" y="923722"/>
            <a:ext cx="418011" cy="6837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ight Brace 9"/>
          <p:cNvSpPr/>
          <p:nvPr/>
        </p:nvSpPr>
        <p:spPr>
          <a:xfrm rot="5400000">
            <a:off x="5652022" y="2773099"/>
            <a:ext cx="365190" cy="360426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 rot="5400000">
            <a:off x="1807754" y="3357704"/>
            <a:ext cx="365190" cy="249935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40674" y="4789596"/>
            <a:ext cx="279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Represent at high precision</a:t>
            </a:r>
          </a:p>
        </p:txBody>
      </p:sp>
      <p:pic>
        <p:nvPicPr>
          <p:cNvPr id="11" name="Picture 10" descr="Screen Shot 2014-03-05 at 12.14.09.png">
            <a:extLst>
              <a:ext uri="{FF2B5EF4-FFF2-40B4-BE49-F238E27FC236}">
                <a16:creationId xmlns:a16="http://schemas.microsoft.com/office/drawing/2014/main" id="{DCC9D21F-AAD4-8146-BD54-0185D47C33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6" t="4823" r="51832" b="14351"/>
          <a:stretch/>
        </p:blipFill>
        <p:spPr>
          <a:xfrm>
            <a:off x="4469508" y="341966"/>
            <a:ext cx="3170337" cy="32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8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wson-diffus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31" y="3244444"/>
            <a:ext cx="4501456" cy="3376092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563794" y="541349"/>
          <a:ext cx="3198577" cy="1627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4" imgW="2197100" imgH="1117600" progId="Equation.DSMT4">
                  <p:embed/>
                </p:oleObj>
              </mc:Choice>
              <mc:Fallback>
                <p:oleObj name="Equation" r:id="rId4" imgW="2197100" imgH="11176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63794" y="541349"/>
                        <a:ext cx="3198577" cy="1627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ight Brace 3"/>
          <p:cNvSpPr/>
          <p:nvPr/>
        </p:nvSpPr>
        <p:spPr>
          <a:xfrm rot="5400000">
            <a:off x="4604987" y="1220362"/>
            <a:ext cx="200926" cy="211384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59908" y="2441763"/>
            <a:ext cx="1594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low precision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3794" y="2217131"/>
            <a:ext cx="138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64 bits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7FBA6D-0751-A24D-9F31-79F852AE2F5E}"/>
              </a:ext>
            </a:extLst>
          </p:cNvPr>
          <p:cNvSpPr txBox="1"/>
          <p:nvPr/>
        </p:nvSpPr>
        <p:spPr>
          <a:xfrm>
            <a:off x="6831586" y="541349"/>
            <a:ext cx="2031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Dawson et al,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B631C-5745-5A47-808D-5BA80CB1DE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93" t="5168"/>
          <a:stretch/>
        </p:blipFill>
        <p:spPr>
          <a:xfrm>
            <a:off x="6852977" y="3326004"/>
            <a:ext cx="1599261" cy="2950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2F1F8A-2A95-454B-885E-B4440D1D80CA}"/>
              </a:ext>
            </a:extLst>
          </p:cNvPr>
          <p:cNvSpPr txBox="1"/>
          <p:nvPr/>
        </p:nvSpPr>
        <p:spPr>
          <a:xfrm>
            <a:off x="6880900" y="3156818"/>
            <a:ext cx="9461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d) 16/64-bit</a:t>
            </a:r>
          </a:p>
        </p:txBody>
      </p:sp>
    </p:spTree>
    <p:extLst>
      <p:ext uri="{BB962C8B-B14F-4D97-AF65-F5344CB8AC3E}">
        <p14:creationId xmlns:p14="http://schemas.microsoft.com/office/powerpoint/2010/main" val="2872323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8CEC36-C6B0-914A-801B-352A5B828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490"/>
            <a:ext cx="9144000" cy="672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54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C309A2-92C0-574D-A4E7-A9672B062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464"/>
            <a:ext cx="9144000" cy="6719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E3AD86-F2CF-EF4D-B5FC-C64F81257D06}"/>
              </a:ext>
            </a:extLst>
          </p:cNvPr>
          <p:cNvSpPr txBox="1"/>
          <p:nvPr/>
        </p:nvSpPr>
        <p:spPr>
          <a:xfrm>
            <a:off x="4079631" y="6189785"/>
            <a:ext cx="95459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14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1E76E7-E467-6D48-89D9-CA513106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80"/>
            <a:ext cx="9144000" cy="67509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AC3137-D4AE-A145-BE28-1943C795F1F7}"/>
              </a:ext>
            </a:extLst>
          </p:cNvPr>
          <p:cNvSpPr txBox="1"/>
          <p:nvPr/>
        </p:nvSpPr>
        <p:spPr>
          <a:xfrm>
            <a:off x="546410" y="6043961"/>
            <a:ext cx="212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Milan </a:t>
            </a:r>
            <a:r>
              <a:rPr lang="en-US" dirty="0" err="1"/>
              <a:t>Kloewer</a:t>
            </a:r>
            <a:r>
              <a:rPr lang="en-US" dirty="0"/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3957015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3"/>
          <p:cNvSpPr>
            <a:spLocks noGrp="1"/>
          </p:cNvSpPr>
          <p:nvPr>
            <p:ph type="title"/>
          </p:nvPr>
        </p:nvSpPr>
        <p:spPr>
          <a:xfrm>
            <a:off x="164338" y="240816"/>
            <a:ext cx="9144000" cy="562074"/>
          </a:xfrm>
        </p:spPr>
        <p:txBody>
          <a:bodyPr>
            <a:normAutofit fontScale="90000"/>
          </a:bodyPr>
          <a:lstStyle/>
          <a:p>
            <a:pPr marL="57150"/>
            <a:r>
              <a:rPr lang="de-DE" altLang="de-DE" sz="4000" dirty="0" err="1">
                <a:solidFill>
                  <a:srgbClr val="FF0000"/>
                </a:solidFill>
                <a:latin typeface="Arial" panose="020B0604020202020204" pitchFamily="34" charset="0"/>
                <a:ea typeface="Geneva" charset="0"/>
                <a:cs typeface="Arial" panose="020B0604020202020204" pitchFamily="34" charset="0"/>
              </a:rPr>
              <a:t>Artificial</a:t>
            </a:r>
            <a:r>
              <a:rPr lang="de-DE" altLang="de-DE" sz="4000" dirty="0">
                <a:solidFill>
                  <a:srgbClr val="FF0000"/>
                </a:solidFill>
                <a:latin typeface="Arial" panose="020B0604020202020204" pitchFamily="34" charset="0"/>
                <a:ea typeface="Geneva" charset="0"/>
                <a:cs typeface="Arial" panose="020B0604020202020204" pitchFamily="34" charset="0"/>
              </a:rPr>
              <a:t> </a:t>
            </a:r>
            <a:r>
              <a:rPr lang="de-DE" altLang="de-DE" sz="4000" dirty="0" err="1">
                <a:solidFill>
                  <a:srgbClr val="FF0000"/>
                </a:solidFill>
                <a:latin typeface="Arial" panose="020B0604020202020204" pitchFamily="34" charset="0"/>
                <a:ea typeface="Geneva" charset="0"/>
                <a:cs typeface="Arial" panose="020B0604020202020204" pitchFamily="34" charset="0"/>
              </a:rPr>
              <a:t>Neural</a:t>
            </a:r>
            <a:r>
              <a:rPr lang="de-DE" altLang="de-DE" sz="4000" dirty="0">
                <a:solidFill>
                  <a:srgbClr val="FF0000"/>
                </a:solidFill>
                <a:latin typeface="Arial" panose="020B0604020202020204" pitchFamily="34" charset="0"/>
                <a:ea typeface="Geneva" charset="0"/>
                <a:cs typeface="Arial" panose="020B0604020202020204" pitchFamily="34" charset="0"/>
              </a:rPr>
              <a:t> Network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7504" y="6370638"/>
            <a:ext cx="8928992" cy="487362"/>
          </a:xfrm>
          <a:prstGeom prst="rect">
            <a:avLst/>
          </a:prstGeom>
          <a:solidFill>
            <a:srgbClr val="EDF8F6"/>
          </a:solidFill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2174F50-C40C-4FD7-AF8D-ECDC06946DF0}"/>
              </a:ext>
            </a:extLst>
          </p:cNvPr>
          <p:cNvSpPr txBox="1"/>
          <p:nvPr/>
        </p:nvSpPr>
        <p:spPr>
          <a:xfrm>
            <a:off x="8388424" y="6370638"/>
            <a:ext cx="648072" cy="4873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B565BCA-9BE0-496E-9FF0-8273D6C05323}"/>
              </a:ext>
            </a:extLst>
          </p:cNvPr>
          <p:cNvSpPr txBox="1"/>
          <p:nvPr/>
        </p:nvSpPr>
        <p:spPr>
          <a:xfrm>
            <a:off x="107504" y="6309320"/>
            <a:ext cx="3456384" cy="50405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Neural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Networks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396217" y="1325361"/>
            <a:ext cx="6351565" cy="2469963"/>
            <a:chOff x="1403258" y="2027633"/>
            <a:chExt cx="7188566" cy="3158320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31937C9E-5A39-4EE5-9922-0D499AD18852}"/>
                </a:ext>
              </a:extLst>
            </p:cNvPr>
            <p:cNvGrpSpPr/>
            <p:nvPr/>
          </p:nvGrpSpPr>
          <p:grpSpPr>
            <a:xfrm>
              <a:off x="2108156" y="2027633"/>
              <a:ext cx="432048" cy="1978316"/>
              <a:chOff x="1403648" y="829996"/>
              <a:chExt cx="432048" cy="1978316"/>
            </a:xfrm>
          </p:grpSpPr>
          <p:sp>
            <p:nvSpPr>
              <p:cNvPr id="4" name="Rechteck: abgerundete Ecken 3">
                <a:extLst>
                  <a:ext uri="{FF2B5EF4-FFF2-40B4-BE49-F238E27FC236}">
                    <a16:creationId xmlns:a16="http://schemas.microsoft.com/office/drawing/2014/main" id="{852D0592-A01C-4B2E-ABF9-F106DD9D2678}"/>
                  </a:ext>
                </a:extLst>
              </p:cNvPr>
              <p:cNvSpPr/>
              <p:nvPr/>
            </p:nvSpPr>
            <p:spPr>
              <a:xfrm>
                <a:off x="1403648" y="829996"/>
                <a:ext cx="432048" cy="197831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AC0C1AD-2C99-4268-AE2F-E7A2EE1CB1FC}"/>
                  </a:ext>
                </a:extLst>
              </p:cNvPr>
              <p:cNvSpPr/>
              <p:nvPr/>
            </p:nvSpPr>
            <p:spPr>
              <a:xfrm>
                <a:off x="1511661" y="89131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9634A4B-6229-47E5-8590-B7ED883EDD74}"/>
                  </a:ext>
                </a:extLst>
              </p:cNvPr>
              <p:cNvSpPr/>
              <p:nvPr/>
            </p:nvSpPr>
            <p:spPr>
              <a:xfrm>
                <a:off x="1505325" y="2498241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D32851B-3372-45EE-AE58-B3F7B4563CD9}"/>
                  </a:ext>
                </a:extLst>
              </p:cNvPr>
              <p:cNvSpPr/>
              <p:nvPr/>
            </p:nvSpPr>
            <p:spPr>
              <a:xfrm>
                <a:off x="1511661" y="147875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DB980751-AF44-46D5-9518-0B8B7DA7B9EE}"/>
                  </a:ext>
                </a:extLst>
              </p:cNvPr>
              <p:cNvSpPr/>
              <p:nvPr/>
            </p:nvSpPr>
            <p:spPr>
              <a:xfrm>
                <a:off x="1511661" y="1182972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F599B1A-A1A2-4DFA-8F2F-9E4A77A9FD12}"/>
                  </a:ext>
                </a:extLst>
              </p:cNvPr>
              <p:cNvSpPr/>
              <p:nvPr/>
            </p:nvSpPr>
            <p:spPr>
              <a:xfrm>
                <a:off x="1596813" y="195752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5D4BBA55-2909-44EA-8E87-48EBC659C61B}"/>
                  </a:ext>
                </a:extLst>
              </p:cNvPr>
              <p:cNvSpPr/>
              <p:nvPr/>
            </p:nvSpPr>
            <p:spPr>
              <a:xfrm>
                <a:off x="1596813" y="215207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FF35BAF-981F-4626-A55A-14029B7DB726}"/>
                  </a:ext>
                </a:extLst>
              </p:cNvPr>
              <p:cNvSpPr/>
              <p:nvPr/>
            </p:nvSpPr>
            <p:spPr>
              <a:xfrm>
                <a:off x="1596813" y="232874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D45F0C6F-139E-46B9-B513-B6D9F109EA35}"/>
                </a:ext>
              </a:extLst>
            </p:cNvPr>
            <p:cNvGrpSpPr/>
            <p:nvPr/>
          </p:nvGrpSpPr>
          <p:grpSpPr>
            <a:xfrm>
              <a:off x="2967001" y="2027633"/>
              <a:ext cx="432048" cy="1978316"/>
              <a:chOff x="1403648" y="829996"/>
              <a:chExt cx="432048" cy="1978316"/>
            </a:xfrm>
          </p:grpSpPr>
          <p:sp>
            <p:nvSpPr>
              <p:cNvPr id="45" name="Rechteck: abgerundete Ecken 44">
                <a:extLst>
                  <a:ext uri="{FF2B5EF4-FFF2-40B4-BE49-F238E27FC236}">
                    <a16:creationId xmlns:a16="http://schemas.microsoft.com/office/drawing/2014/main" id="{C545A66D-48CE-4EB4-9303-EF4C50C3C51B}"/>
                  </a:ext>
                </a:extLst>
              </p:cNvPr>
              <p:cNvSpPr/>
              <p:nvPr/>
            </p:nvSpPr>
            <p:spPr>
              <a:xfrm>
                <a:off x="1403648" y="829996"/>
                <a:ext cx="432048" cy="197831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E2C4D6EB-8D36-403E-8003-3A349CA3AFFA}"/>
                  </a:ext>
                </a:extLst>
              </p:cNvPr>
              <p:cNvSpPr/>
              <p:nvPr/>
            </p:nvSpPr>
            <p:spPr>
              <a:xfrm>
                <a:off x="1511661" y="89131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4D7CD299-D667-4048-A31B-FC96911F0905}"/>
                  </a:ext>
                </a:extLst>
              </p:cNvPr>
              <p:cNvSpPr/>
              <p:nvPr/>
            </p:nvSpPr>
            <p:spPr>
              <a:xfrm>
                <a:off x="1505325" y="2498241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Ellipse 47">
                <a:extLst>
                  <a:ext uri="{FF2B5EF4-FFF2-40B4-BE49-F238E27FC236}">
                    <a16:creationId xmlns:a16="http://schemas.microsoft.com/office/drawing/2014/main" id="{85865DBF-7D75-40FC-B7CC-2D1D0D3BD663}"/>
                  </a:ext>
                </a:extLst>
              </p:cNvPr>
              <p:cNvSpPr/>
              <p:nvPr/>
            </p:nvSpPr>
            <p:spPr>
              <a:xfrm>
                <a:off x="1511661" y="147875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B56C8630-D1A7-4873-B05D-DEF01B1E0E91}"/>
                  </a:ext>
                </a:extLst>
              </p:cNvPr>
              <p:cNvSpPr/>
              <p:nvPr/>
            </p:nvSpPr>
            <p:spPr>
              <a:xfrm>
                <a:off x="1511661" y="1182972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21C885A5-ED6E-4CF1-8061-0A1926D10C7C}"/>
                  </a:ext>
                </a:extLst>
              </p:cNvPr>
              <p:cNvSpPr/>
              <p:nvPr/>
            </p:nvSpPr>
            <p:spPr>
              <a:xfrm>
                <a:off x="1596813" y="195752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39FDDDF1-365C-4452-849F-A75F0A2ACB40}"/>
                  </a:ext>
                </a:extLst>
              </p:cNvPr>
              <p:cNvSpPr/>
              <p:nvPr/>
            </p:nvSpPr>
            <p:spPr>
              <a:xfrm>
                <a:off x="1596813" y="215207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Ellipse 51">
                <a:extLst>
                  <a:ext uri="{FF2B5EF4-FFF2-40B4-BE49-F238E27FC236}">
                    <a16:creationId xmlns:a16="http://schemas.microsoft.com/office/drawing/2014/main" id="{C69774A0-7E1C-440B-8BF5-68D3FE70C78D}"/>
                  </a:ext>
                </a:extLst>
              </p:cNvPr>
              <p:cNvSpPr/>
              <p:nvPr/>
            </p:nvSpPr>
            <p:spPr>
              <a:xfrm>
                <a:off x="1596813" y="232874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0A16A0F3-7F69-48C6-A2F5-CBAC244CBDBA}"/>
                </a:ext>
              </a:extLst>
            </p:cNvPr>
            <p:cNvGrpSpPr/>
            <p:nvPr/>
          </p:nvGrpSpPr>
          <p:grpSpPr>
            <a:xfrm>
              <a:off x="4736338" y="2027633"/>
              <a:ext cx="432048" cy="1978316"/>
              <a:chOff x="1403648" y="829996"/>
              <a:chExt cx="432048" cy="1978316"/>
            </a:xfrm>
          </p:grpSpPr>
          <p:sp>
            <p:nvSpPr>
              <p:cNvPr id="73" name="Rechteck: abgerundete Ecken 72">
                <a:extLst>
                  <a:ext uri="{FF2B5EF4-FFF2-40B4-BE49-F238E27FC236}">
                    <a16:creationId xmlns:a16="http://schemas.microsoft.com/office/drawing/2014/main" id="{0E16F92F-E070-437F-9807-B1B3BF351E8A}"/>
                  </a:ext>
                </a:extLst>
              </p:cNvPr>
              <p:cNvSpPr/>
              <p:nvPr/>
            </p:nvSpPr>
            <p:spPr>
              <a:xfrm>
                <a:off x="1403648" y="829996"/>
                <a:ext cx="432048" cy="197831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Ellipse 73">
                <a:extLst>
                  <a:ext uri="{FF2B5EF4-FFF2-40B4-BE49-F238E27FC236}">
                    <a16:creationId xmlns:a16="http://schemas.microsoft.com/office/drawing/2014/main" id="{7C3B9AF8-78D6-48A2-A4D6-05BC69BEAD28}"/>
                  </a:ext>
                </a:extLst>
              </p:cNvPr>
              <p:cNvSpPr/>
              <p:nvPr/>
            </p:nvSpPr>
            <p:spPr>
              <a:xfrm>
                <a:off x="1511661" y="89131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2583BE05-E230-4D42-97BE-DE1B8A4AF4F1}"/>
                  </a:ext>
                </a:extLst>
              </p:cNvPr>
              <p:cNvSpPr/>
              <p:nvPr/>
            </p:nvSpPr>
            <p:spPr>
              <a:xfrm>
                <a:off x="1505325" y="2498241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6C6B4780-4BAE-4B0A-BE11-90A4511490A9}"/>
                  </a:ext>
                </a:extLst>
              </p:cNvPr>
              <p:cNvSpPr/>
              <p:nvPr/>
            </p:nvSpPr>
            <p:spPr>
              <a:xfrm>
                <a:off x="1511661" y="147875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95D1DE8-886B-47BB-B224-436D20667F88}"/>
                  </a:ext>
                </a:extLst>
              </p:cNvPr>
              <p:cNvSpPr/>
              <p:nvPr/>
            </p:nvSpPr>
            <p:spPr>
              <a:xfrm>
                <a:off x="1511661" y="1182972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75523FF7-AC8D-416B-8913-CFF15039D5B2}"/>
                  </a:ext>
                </a:extLst>
              </p:cNvPr>
              <p:cNvSpPr/>
              <p:nvPr/>
            </p:nvSpPr>
            <p:spPr>
              <a:xfrm>
                <a:off x="1596813" y="195752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Ellipse 78">
                <a:extLst>
                  <a:ext uri="{FF2B5EF4-FFF2-40B4-BE49-F238E27FC236}">
                    <a16:creationId xmlns:a16="http://schemas.microsoft.com/office/drawing/2014/main" id="{1AC339A7-30C3-4A3C-9E14-E4FE2D1807FE}"/>
                  </a:ext>
                </a:extLst>
              </p:cNvPr>
              <p:cNvSpPr/>
              <p:nvPr/>
            </p:nvSpPr>
            <p:spPr>
              <a:xfrm>
                <a:off x="1596813" y="215207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Ellipse 79">
                <a:extLst>
                  <a:ext uri="{FF2B5EF4-FFF2-40B4-BE49-F238E27FC236}">
                    <a16:creationId xmlns:a16="http://schemas.microsoft.com/office/drawing/2014/main" id="{4D501337-387C-46E1-8332-0A03B344D128}"/>
                  </a:ext>
                </a:extLst>
              </p:cNvPr>
              <p:cNvSpPr/>
              <p:nvPr/>
            </p:nvSpPr>
            <p:spPr>
              <a:xfrm>
                <a:off x="1596813" y="232874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uppieren 80">
              <a:extLst>
                <a:ext uri="{FF2B5EF4-FFF2-40B4-BE49-F238E27FC236}">
                  <a16:creationId xmlns:a16="http://schemas.microsoft.com/office/drawing/2014/main" id="{AC0B965A-EF45-45D6-B61C-990643165AC4}"/>
                </a:ext>
              </a:extLst>
            </p:cNvPr>
            <p:cNvGrpSpPr/>
            <p:nvPr/>
          </p:nvGrpSpPr>
          <p:grpSpPr>
            <a:xfrm>
              <a:off x="5942228" y="2027633"/>
              <a:ext cx="432048" cy="1978316"/>
              <a:chOff x="1403648" y="829996"/>
              <a:chExt cx="432048" cy="1978316"/>
            </a:xfrm>
          </p:grpSpPr>
          <p:sp>
            <p:nvSpPr>
              <p:cNvPr id="82" name="Rechteck: abgerundete Ecken 81">
                <a:extLst>
                  <a:ext uri="{FF2B5EF4-FFF2-40B4-BE49-F238E27FC236}">
                    <a16:creationId xmlns:a16="http://schemas.microsoft.com/office/drawing/2014/main" id="{291B4A23-CFC5-433B-8362-938C0CB3B26D}"/>
                  </a:ext>
                </a:extLst>
              </p:cNvPr>
              <p:cNvSpPr/>
              <p:nvPr/>
            </p:nvSpPr>
            <p:spPr>
              <a:xfrm>
                <a:off x="1403648" y="829996"/>
                <a:ext cx="432048" cy="197831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Ellipse 82">
                <a:extLst>
                  <a:ext uri="{FF2B5EF4-FFF2-40B4-BE49-F238E27FC236}">
                    <a16:creationId xmlns:a16="http://schemas.microsoft.com/office/drawing/2014/main" id="{7D044071-558C-4166-9A57-8BAF5B417C7A}"/>
                  </a:ext>
                </a:extLst>
              </p:cNvPr>
              <p:cNvSpPr/>
              <p:nvPr/>
            </p:nvSpPr>
            <p:spPr>
              <a:xfrm>
                <a:off x="1511661" y="89131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D28C8CA7-FA77-48B1-A2A9-0C7501C7C00B}"/>
                  </a:ext>
                </a:extLst>
              </p:cNvPr>
              <p:cNvSpPr/>
              <p:nvPr/>
            </p:nvSpPr>
            <p:spPr>
              <a:xfrm>
                <a:off x="1505325" y="2498241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Ellipse 84">
                <a:extLst>
                  <a:ext uri="{FF2B5EF4-FFF2-40B4-BE49-F238E27FC236}">
                    <a16:creationId xmlns:a16="http://schemas.microsoft.com/office/drawing/2014/main" id="{D8E99AF0-8450-43A8-A0B4-4B70319889E5}"/>
                  </a:ext>
                </a:extLst>
              </p:cNvPr>
              <p:cNvSpPr/>
              <p:nvPr/>
            </p:nvSpPr>
            <p:spPr>
              <a:xfrm>
                <a:off x="1511661" y="147875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Ellipse 85">
                <a:extLst>
                  <a:ext uri="{FF2B5EF4-FFF2-40B4-BE49-F238E27FC236}">
                    <a16:creationId xmlns:a16="http://schemas.microsoft.com/office/drawing/2014/main" id="{E00317C0-72C9-406A-B2C5-D47845E19824}"/>
                  </a:ext>
                </a:extLst>
              </p:cNvPr>
              <p:cNvSpPr/>
              <p:nvPr/>
            </p:nvSpPr>
            <p:spPr>
              <a:xfrm>
                <a:off x="1511661" y="1182972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Ellipse 86">
                <a:extLst>
                  <a:ext uri="{FF2B5EF4-FFF2-40B4-BE49-F238E27FC236}">
                    <a16:creationId xmlns:a16="http://schemas.microsoft.com/office/drawing/2014/main" id="{3B5806B5-5CB7-4D63-8D3B-EF2CA3AD43A5}"/>
                  </a:ext>
                </a:extLst>
              </p:cNvPr>
              <p:cNvSpPr/>
              <p:nvPr/>
            </p:nvSpPr>
            <p:spPr>
              <a:xfrm>
                <a:off x="1596813" y="195752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Ellipse 87">
                <a:extLst>
                  <a:ext uri="{FF2B5EF4-FFF2-40B4-BE49-F238E27FC236}">
                    <a16:creationId xmlns:a16="http://schemas.microsoft.com/office/drawing/2014/main" id="{7E393BA2-2700-4935-9170-B34E7EF1C31F}"/>
                  </a:ext>
                </a:extLst>
              </p:cNvPr>
              <p:cNvSpPr/>
              <p:nvPr/>
            </p:nvSpPr>
            <p:spPr>
              <a:xfrm>
                <a:off x="1596813" y="215207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Ellipse 88">
                <a:extLst>
                  <a:ext uri="{FF2B5EF4-FFF2-40B4-BE49-F238E27FC236}">
                    <a16:creationId xmlns:a16="http://schemas.microsoft.com/office/drawing/2014/main" id="{2D3D177B-822F-43F6-8C31-FB8CAD57E866}"/>
                  </a:ext>
                </a:extLst>
              </p:cNvPr>
              <p:cNvSpPr/>
              <p:nvPr/>
            </p:nvSpPr>
            <p:spPr>
              <a:xfrm>
                <a:off x="1596813" y="232874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0" name="Gruppieren 89">
              <a:extLst>
                <a:ext uri="{FF2B5EF4-FFF2-40B4-BE49-F238E27FC236}">
                  <a16:creationId xmlns:a16="http://schemas.microsoft.com/office/drawing/2014/main" id="{6CBDA2E4-D34B-461E-988B-46206B3A60A4}"/>
                </a:ext>
              </a:extLst>
            </p:cNvPr>
            <p:cNvGrpSpPr/>
            <p:nvPr/>
          </p:nvGrpSpPr>
          <p:grpSpPr>
            <a:xfrm>
              <a:off x="6804248" y="2027633"/>
              <a:ext cx="432048" cy="1978316"/>
              <a:chOff x="1403648" y="829996"/>
              <a:chExt cx="432048" cy="1978316"/>
            </a:xfrm>
          </p:grpSpPr>
          <p:sp>
            <p:nvSpPr>
              <p:cNvPr id="91" name="Rechteck: abgerundete Ecken 90">
                <a:extLst>
                  <a:ext uri="{FF2B5EF4-FFF2-40B4-BE49-F238E27FC236}">
                    <a16:creationId xmlns:a16="http://schemas.microsoft.com/office/drawing/2014/main" id="{0F66051A-130A-4172-9FAF-BFAD5C6F77D8}"/>
                  </a:ext>
                </a:extLst>
              </p:cNvPr>
              <p:cNvSpPr/>
              <p:nvPr/>
            </p:nvSpPr>
            <p:spPr>
              <a:xfrm>
                <a:off x="1403648" y="829996"/>
                <a:ext cx="432048" cy="1978316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Ellipse 91">
                <a:extLst>
                  <a:ext uri="{FF2B5EF4-FFF2-40B4-BE49-F238E27FC236}">
                    <a16:creationId xmlns:a16="http://schemas.microsoft.com/office/drawing/2014/main" id="{4B5666CD-036E-45B6-AA57-14E71FF0DC1E}"/>
                  </a:ext>
                </a:extLst>
              </p:cNvPr>
              <p:cNvSpPr/>
              <p:nvPr/>
            </p:nvSpPr>
            <p:spPr>
              <a:xfrm>
                <a:off x="1511661" y="89131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Ellipse 92">
                <a:extLst>
                  <a:ext uri="{FF2B5EF4-FFF2-40B4-BE49-F238E27FC236}">
                    <a16:creationId xmlns:a16="http://schemas.microsoft.com/office/drawing/2014/main" id="{9207AA4B-8314-4986-B5ED-DD83DADDB924}"/>
                  </a:ext>
                </a:extLst>
              </p:cNvPr>
              <p:cNvSpPr/>
              <p:nvPr/>
            </p:nvSpPr>
            <p:spPr>
              <a:xfrm>
                <a:off x="1505325" y="2498241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Ellipse 93">
                <a:extLst>
                  <a:ext uri="{FF2B5EF4-FFF2-40B4-BE49-F238E27FC236}">
                    <a16:creationId xmlns:a16="http://schemas.microsoft.com/office/drawing/2014/main" id="{B6208D30-D65A-412C-9F1C-224A30F0575B}"/>
                  </a:ext>
                </a:extLst>
              </p:cNvPr>
              <p:cNvSpPr/>
              <p:nvPr/>
            </p:nvSpPr>
            <p:spPr>
              <a:xfrm>
                <a:off x="1511661" y="1478754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Ellipse 94">
                <a:extLst>
                  <a:ext uri="{FF2B5EF4-FFF2-40B4-BE49-F238E27FC236}">
                    <a16:creationId xmlns:a16="http://schemas.microsoft.com/office/drawing/2014/main" id="{731FE91E-C02D-4941-B6D6-D126636356B2}"/>
                  </a:ext>
                </a:extLst>
              </p:cNvPr>
              <p:cNvSpPr/>
              <p:nvPr/>
            </p:nvSpPr>
            <p:spPr>
              <a:xfrm>
                <a:off x="1511661" y="1182972"/>
                <a:ext cx="216022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1FA4488F-6FE8-45C8-8460-1D2D55F76DF5}"/>
                  </a:ext>
                </a:extLst>
              </p:cNvPr>
              <p:cNvSpPr/>
              <p:nvPr/>
            </p:nvSpPr>
            <p:spPr>
              <a:xfrm>
                <a:off x="1596813" y="195752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Ellipse 96">
                <a:extLst>
                  <a:ext uri="{FF2B5EF4-FFF2-40B4-BE49-F238E27FC236}">
                    <a16:creationId xmlns:a16="http://schemas.microsoft.com/office/drawing/2014/main" id="{86490722-E987-4258-94A1-FA44E7C7A61F}"/>
                  </a:ext>
                </a:extLst>
              </p:cNvPr>
              <p:cNvSpPr/>
              <p:nvPr/>
            </p:nvSpPr>
            <p:spPr>
              <a:xfrm>
                <a:off x="1596813" y="2152071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Ellipse 97">
                <a:extLst>
                  <a:ext uri="{FF2B5EF4-FFF2-40B4-BE49-F238E27FC236}">
                    <a16:creationId xmlns:a16="http://schemas.microsoft.com/office/drawing/2014/main" id="{4EBF4161-5031-46B5-8708-DDBD85A75ABA}"/>
                  </a:ext>
                </a:extLst>
              </p:cNvPr>
              <p:cNvSpPr/>
              <p:nvPr/>
            </p:nvSpPr>
            <p:spPr>
              <a:xfrm>
                <a:off x="1596813" y="232874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0" name="Pfeil: nach rechts 99">
              <a:extLst>
                <a:ext uri="{FF2B5EF4-FFF2-40B4-BE49-F238E27FC236}">
                  <a16:creationId xmlns:a16="http://schemas.microsoft.com/office/drawing/2014/main" id="{14AA4E4D-CF50-4035-A5F5-F20A5E076017}"/>
                </a:ext>
              </a:extLst>
            </p:cNvPr>
            <p:cNvSpPr/>
            <p:nvPr/>
          </p:nvSpPr>
          <p:spPr>
            <a:xfrm>
              <a:off x="2645657" y="2752551"/>
              <a:ext cx="240442" cy="546285"/>
            </a:xfrm>
            <a:prstGeom prst="rightArrow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Pfeil: nach rechts 101">
              <a:extLst>
                <a:ext uri="{FF2B5EF4-FFF2-40B4-BE49-F238E27FC236}">
                  <a16:creationId xmlns:a16="http://schemas.microsoft.com/office/drawing/2014/main" id="{F02BBC42-4403-4547-845C-6B4E19FC9A4B}"/>
                </a:ext>
              </a:extLst>
            </p:cNvPr>
            <p:cNvSpPr/>
            <p:nvPr/>
          </p:nvSpPr>
          <p:spPr>
            <a:xfrm>
              <a:off x="3471993" y="2752550"/>
              <a:ext cx="240442" cy="546285"/>
            </a:xfrm>
            <a:prstGeom prst="rightArrow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43A802D-A307-4CAC-A4EF-5B9721C82554}"/>
                </a:ext>
              </a:extLst>
            </p:cNvPr>
            <p:cNvSpPr/>
            <p:nvPr/>
          </p:nvSpPr>
          <p:spPr>
            <a:xfrm>
              <a:off x="3802986" y="29939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EA2A42C-F713-4536-9DA7-D32D06BBF763}"/>
                </a:ext>
              </a:extLst>
            </p:cNvPr>
            <p:cNvSpPr/>
            <p:nvPr/>
          </p:nvSpPr>
          <p:spPr>
            <a:xfrm>
              <a:off x="3910885" y="299393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D306B75-665B-4530-B087-887FB1838649}"/>
                </a:ext>
              </a:extLst>
            </p:cNvPr>
            <p:cNvSpPr/>
            <p:nvPr/>
          </p:nvSpPr>
          <p:spPr>
            <a:xfrm>
              <a:off x="4014341" y="299392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Pfeil: nach rechts 105">
              <a:extLst>
                <a:ext uri="{FF2B5EF4-FFF2-40B4-BE49-F238E27FC236}">
                  <a16:creationId xmlns:a16="http://schemas.microsoft.com/office/drawing/2014/main" id="{0178FA0A-244F-45D9-9A4B-D57029F68DC1}"/>
                </a:ext>
              </a:extLst>
            </p:cNvPr>
            <p:cNvSpPr/>
            <p:nvPr/>
          </p:nvSpPr>
          <p:spPr>
            <a:xfrm>
              <a:off x="6454860" y="2743645"/>
              <a:ext cx="240442" cy="546285"/>
            </a:xfrm>
            <a:prstGeom prst="rightArrow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7" name="Gerade Verbindung mit Pfeil 106">
              <a:extLst>
                <a:ext uri="{FF2B5EF4-FFF2-40B4-BE49-F238E27FC236}">
                  <a16:creationId xmlns:a16="http://schemas.microsoft.com/office/drawing/2014/main" id="{19F9093F-0D70-49F8-8A1A-8671BF5F8B8C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3846094"/>
              <a:ext cx="5243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mit Pfeil 108">
              <a:extLst>
                <a:ext uri="{FF2B5EF4-FFF2-40B4-BE49-F238E27FC236}">
                  <a16:creationId xmlns:a16="http://schemas.microsoft.com/office/drawing/2014/main" id="{99E30926-7B27-4DAB-BC68-BDEB9D87C55F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3695878"/>
              <a:ext cx="524378" cy="1275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mit Pfeil 110">
              <a:extLst>
                <a:ext uri="{FF2B5EF4-FFF2-40B4-BE49-F238E27FC236}">
                  <a16:creationId xmlns:a16="http://schemas.microsoft.com/office/drawing/2014/main" id="{111772D4-740E-4794-A5FF-A87C90F68382}"/>
                </a:ext>
              </a:extLst>
            </p:cNvPr>
            <p:cNvCxnSpPr>
              <a:cxnSpLocks/>
            </p:cNvCxnSpPr>
            <p:nvPr/>
          </p:nvCxnSpPr>
          <p:spPr>
            <a:xfrm>
              <a:off x="4235918" y="3549241"/>
              <a:ext cx="500420" cy="2458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mit Pfeil 125">
              <a:extLst>
                <a:ext uri="{FF2B5EF4-FFF2-40B4-BE49-F238E27FC236}">
                  <a16:creationId xmlns:a16="http://schemas.microsoft.com/office/drawing/2014/main" id="{FB77F532-E9EA-4592-8F77-4476797F8F9B}"/>
                </a:ext>
              </a:extLst>
            </p:cNvPr>
            <p:cNvCxnSpPr>
              <a:cxnSpLocks/>
            </p:cNvCxnSpPr>
            <p:nvPr/>
          </p:nvCxnSpPr>
          <p:spPr>
            <a:xfrm>
              <a:off x="4256219" y="3396197"/>
              <a:ext cx="469603" cy="3670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mit Pfeil 139">
              <a:extLst>
                <a:ext uri="{FF2B5EF4-FFF2-40B4-BE49-F238E27FC236}">
                  <a16:creationId xmlns:a16="http://schemas.microsoft.com/office/drawing/2014/main" id="{83F37882-D7AA-469C-A7D5-5945F95B0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3657" y="2816865"/>
              <a:ext cx="525682" cy="1835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mit Pfeil 140">
              <a:extLst>
                <a:ext uri="{FF2B5EF4-FFF2-40B4-BE49-F238E27FC236}">
                  <a16:creationId xmlns:a16="http://schemas.microsoft.com/office/drawing/2014/main" id="{B823D6CA-F5F8-4D20-8F5F-87CDA82D1F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3388" y="2794158"/>
              <a:ext cx="535951" cy="196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mit Pfeil 141">
              <a:extLst>
                <a:ext uri="{FF2B5EF4-FFF2-40B4-BE49-F238E27FC236}">
                  <a16:creationId xmlns:a16="http://schemas.microsoft.com/office/drawing/2014/main" id="{79EB7C31-C393-494B-8F5C-1F9B2852A470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2668412"/>
              <a:ext cx="547379" cy="974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mit Pfeil 142">
              <a:extLst>
                <a:ext uri="{FF2B5EF4-FFF2-40B4-BE49-F238E27FC236}">
                  <a16:creationId xmlns:a16="http://schemas.microsoft.com/office/drawing/2014/main" id="{9164E5C9-8BCF-4802-9044-6F3F88BB8803}"/>
                </a:ext>
              </a:extLst>
            </p:cNvPr>
            <p:cNvCxnSpPr>
              <a:cxnSpLocks/>
            </p:cNvCxnSpPr>
            <p:nvPr/>
          </p:nvCxnSpPr>
          <p:spPr>
            <a:xfrm>
              <a:off x="4244502" y="2530383"/>
              <a:ext cx="504321" cy="2036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 Verbindung mit Pfeil 163">
              <a:extLst>
                <a:ext uri="{FF2B5EF4-FFF2-40B4-BE49-F238E27FC236}">
                  <a16:creationId xmlns:a16="http://schemas.microsoft.com/office/drawing/2014/main" id="{70B37E8A-EDA5-4BCF-8A3C-A02AB48453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4502" y="2254317"/>
              <a:ext cx="496802" cy="1953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Gerade Verbindung mit Pfeil 164">
              <a:extLst>
                <a:ext uri="{FF2B5EF4-FFF2-40B4-BE49-F238E27FC236}">
                  <a16:creationId xmlns:a16="http://schemas.microsoft.com/office/drawing/2014/main" id="{E1E17FEC-F3A5-49E0-9DCE-62170C9AE1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3657" y="2231613"/>
              <a:ext cx="507647" cy="13891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Gerade Verbindung mit Pfeil 165">
              <a:extLst>
                <a:ext uri="{FF2B5EF4-FFF2-40B4-BE49-F238E27FC236}">
                  <a16:creationId xmlns:a16="http://schemas.microsoft.com/office/drawing/2014/main" id="{ECC1D323-0644-4FA1-92F9-16FBF387E8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3657" y="2203271"/>
              <a:ext cx="507647" cy="816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Gerade Verbindung mit Pfeil 166">
              <a:extLst>
                <a:ext uri="{FF2B5EF4-FFF2-40B4-BE49-F238E27FC236}">
                  <a16:creationId xmlns:a16="http://schemas.microsoft.com/office/drawing/2014/main" id="{39F359E5-C87F-4660-8CEF-FDD70B9060AD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2171453"/>
              <a:ext cx="5188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Gerade Verbindung mit Pfeil 210">
              <a:extLst>
                <a:ext uri="{FF2B5EF4-FFF2-40B4-BE49-F238E27FC236}">
                  <a16:creationId xmlns:a16="http://schemas.microsoft.com/office/drawing/2014/main" id="{43C60FF5-D53A-4909-ADB8-9388552C200F}"/>
                </a:ext>
              </a:extLst>
            </p:cNvPr>
            <p:cNvCxnSpPr>
              <a:cxnSpLocks/>
            </p:cNvCxnSpPr>
            <p:nvPr/>
          </p:nvCxnSpPr>
          <p:spPr>
            <a:xfrm>
              <a:off x="5162942" y="3846094"/>
              <a:ext cx="5243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Gerade Verbindung mit Pfeil 211">
              <a:extLst>
                <a:ext uri="{FF2B5EF4-FFF2-40B4-BE49-F238E27FC236}">
                  <a16:creationId xmlns:a16="http://schemas.microsoft.com/office/drawing/2014/main" id="{CB6ADC43-9BFD-4390-B319-1A9E164AA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4370" y="3695878"/>
              <a:ext cx="507400" cy="15021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Gerade Verbindung mit Pfeil 212">
              <a:extLst>
                <a:ext uri="{FF2B5EF4-FFF2-40B4-BE49-F238E27FC236}">
                  <a16:creationId xmlns:a16="http://schemas.microsoft.com/office/drawing/2014/main" id="{06753C69-C670-40E1-AB88-84617F8BF7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4370" y="3549242"/>
              <a:ext cx="507400" cy="2968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Gerade Verbindung mit Pfeil 213">
              <a:extLst>
                <a:ext uri="{FF2B5EF4-FFF2-40B4-BE49-F238E27FC236}">
                  <a16:creationId xmlns:a16="http://schemas.microsoft.com/office/drawing/2014/main" id="{D1C0F5FF-8A70-49D0-A8D6-D159563422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4370" y="3396197"/>
              <a:ext cx="495342" cy="4498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Gerade Verbindung mit Pfeil 214">
              <a:extLst>
                <a:ext uri="{FF2B5EF4-FFF2-40B4-BE49-F238E27FC236}">
                  <a16:creationId xmlns:a16="http://schemas.microsoft.com/office/drawing/2014/main" id="{C612E2C0-D03A-4E02-A329-6296F87B8DC1}"/>
                </a:ext>
              </a:extLst>
            </p:cNvPr>
            <p:cNvCxnSpPr>
              <a:cxnSpLocks/>
            </p:cNvCxnSpPr>
            <p:nvPr/>
          </p:nvCxnSpPr>
          <p:spPr>
            <a:xfrm>
              <a:off x="5195484" y="2824339"/>
              <a:ext cx="514391" cy="1695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Gerade Verbindung mit Pfeil 215">
              <a:extLst>
                <a:ext uri="{FF2B5EF4-FFF2-40B4-BE49-F238E27FC236}">
                  <a16:creationId xmlns:a16="http://schemas.microsoft.com/office/drawing/2014/main" id="{EACDA2EB-C436-4916-8111-655591725160}"/>
                </a:ext>
              </a:extLst>
            </p:cNvPr>
            <p:cNvCxnSpPr>
              <a:cxnSpLocks/>
            </p:cNvCxnSpPr>
            <p:nvPr/>
          </p:nvCxnSpPr>
          <p:spPr>
            <a:xfrm>
              <a:off x="5174370" y="2813800"/>
              <a:ext cx="51791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Gerade Verbindung mit Pfeil 216">
              <a:extLst>
                <a:ext uri="{FF2B5EF4-FFF2-40B4-BE49-F238E27FC236}">
                  <a16:creationId xmlns:a16="http://schemas.microsoft.com/office/drawing/2014/main" id="{8650F48C-84AE-40EC-8A42-73AB40DE84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4639" y="2676392"/>
              <a:ext cx="507647" cy="1268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Gerade Verbindung mit Pfeil 217">
              <a:extLst>
                <a:ext uri="{FF2B5EF4-FFF2-40B4-BE49-F238E27FC236}">
                  <a16:creationId xmlns:a16="http://schemas.microsoft.com/office/drawing/2014/main" id="{C7CD49DB-44CC-46AF-8516-A22F114ACE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5484" y="2536389"/>
              <a:ext cx="514837" cy="2638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Gerade Verbindung mit Pfeil 218">
              <a:extLst>
                <a:ext uri="{FF2B5EF4-FFF2-40B4-BE49-F238E27FC236}">
                  <a16:creationId xmlns:a16="http://schemas.microsoft.com/office/drawing/2014/main" id="{457C0BE0-9F7F-4FD2-9BA1-85CF995A23F1}"/>
                </a:ext>
              </a:extLst>
            </p:cNvPr>
            <p:cNvCxnSpPr>
              <a:cxnSpLocks/>
            </p:cNvCxnSpPr>
            <p:nvPr/>
          </p:nvCxnSpPr>
          <p:spPr>
            <a:xfrm>
              <a:off x="5174370" y="2191304"/>
              <a:ext cx="535951" cy="24213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Gerade Verbindung mit Pfeil 219">
              <a:extLst>
                <a:ext uri="{FF2B5EF4-FFF2-40B4-BE49-F238E27FC236}">
                  <a16:creationId xmlns:a16="http://schemas.microsoft.com/office/drawing/2014/main" id="{3823A3D7-835D-46F4-A988-3E375800E6BE}"/>
                </a:ext>
              </a:extLst>
            </p:cNvPr>
            <p:cNvCxnSpPr>
              <a:cxnSpLocks/>
            </p:cNvCxnSpPr>
            <p:nvPr/>
          </p:nvCxnSpPr>
          <p:spPr>
            <a:xfrm>
              <a:off x="5184639" y="2181992"/>
              <a:ext cx="525236" cy="1767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Gerade Verbindung mit Pfeil 220">
              <a:extLst>
                <a:ext uri="{FF2B5EF4-FFF2-40B4-BE49-F238E27FC236}">
                  <a16:creationId xmlns:a16="http://schemas.microsoft.com/office/drawing/2014/main" id="{C4AF0613-F0DD-40BF-A458-92BBC01733B6}"/>
                </a:ext>
              </a:extLst>
            </p:cNvPr>
            <p:cNvCxnSpPr>
              <a:cxnSpLocks/>
            </p:cNvCxnSpPr>
            <p:nvPr/>
          </p:nvCxnSpPr>
          <p:spPr>
            <a:xfrm>
              <a:off x="5174370" y="2170147"/>
              <a:ext cx="535505" cy="1091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Gerade Verbindung mit Pfeil 221">
              <a:extLst>
                <a:ext uri="{FF2B5EF4-FFF2-40B4-BE49-F238E27FC236}">
                  <a16:creationId xmlns:a16="http://schemas.microsoft.com/office/drawing/2014/main" id="{1859EAA2-D316-4DA2-995C-D07F3AD914CC}"/>
                </a:ext>
              </a:extLst>
            </p:cNvPr>
            <p:cNvCxnSpPr>
              <a:cxnSpLocks/>
            </p:cNvCxnSpPr>
            <p:nvPr/>
          </p:nvCxnSpPr>
          <p:spPr>
            <a:xfrm>
              <a:off x="5162942" y="2171453"/>
              <a:ext cx="5188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95" name="Textfeld 17494">
              <a:extLst>
                <a:ext uri="{FF2B5EF4-FFF2-40B4-BE49-F238E27FC236}">
                  <a16:creationId xmlns:a16="http://schemas.microsoft.com/office/drawing/2014/main" id="{715E6203-E0B5-4F72-ACE5-070C6700303B}"/>
                </a:ext>
              </a:extLst>
            </p:cNvPr>
            <p:cNvSpPr txBox="1"/>
            <p:nvPr/>
          </p:nvSpPr>
          <p:spPr>
            <a:xfrm>
              <a:off x="1906470" y="4240553"/>
              <a:ext cx="891983" cy="93121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Input Layer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96" name="Rechteck 17495">
                  <a:extLst>
                    <a:ext uri="{FF2B5EF4-FFF2-40B4-BE49-F238E27FC236}">
                      <a16:creationId xmlns:a16="http://schemas.microsoft.com/office/drawing/2014/main" id="{9E47E830-0F46-4EC3-A3C0-2495711EF2AD}"/>
                    </a:ext>
                  </a:extLst>
                </p:cNvPr>
                <p:cNvSpPr/>
                <p:nvPr/>
              </p:nvSpPr>
              <p:spPr>
                <a:xfrm>
                  <a:off x="1403258" y="2752550"/>
                  <a:ext cx="76226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de-DE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  <m:r>
                          <a:rPr kumimoji="0" lang="de-DE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</m:oMath>
                    </m:oMathPara>
                  </a14:m>
                  <a:endParaRPr kumimoji="0" lang="de-D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496" name="Rechteck 17495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9E47E830-0F46-4EC3-A3C0-2495711EF2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3258" y="2752550"/>
                  <a:ext cx="762260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497" name="Geschweifte Klammer rechts 17496">
              <a:extLst>
                <a:ext uri="{FF2B5EF4-FFF2-40B4-BE49-F238E27FC236}">
                  <a16:creationId xmlns:a16="http://schemas.microsoft.com/office/drawing/2014/main" id="{19750E95-5BAF-4170-9D73-8BE1DF8B090E}"/>
                </a:ext>
              </a:extLst>
            </p:cNvPr>
            <p:cNvSpPr/>
            <p:nvPr/>
          </p:nvSpPr>
          <p:spPr>
            <a:xfrm rot="5400000">
              <a:off x="4557198" y="2293101"/>
              <a:ext cx="242135" cy="3759624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Textfeld 313">
              <a:extLst>
                <a:ext uri="{FF2B5EF4-FFF2-40B4-BE49-F238E27FC236}">
                  <a16:creationId xmlns:a16="http://schemas.microsoft.com/office/drawing/2014/main" id="{665126D7-F889-40EC-B8D2-70E79739D16A}"/>
                </a:ext>
              </a:extLst>
            </p:cNvPr>
            <p:cNvSpPr txBox="1"/>
            <p:nvPr/>
          </p:nvSpPr>
          <p:spPr>
            <a:xfrm>
              <a:off x="4209274" y="4254734"/>
              <a:ext cx="1907335" cy="93121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Hidden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Layers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Textfeld 314">
              <a:extLst>
                <a:ext uri="{FF2B5EF4-FFF2-40B4-BE49-F238E27FC236}">
                  <a16:creationId xmlns:a16="http://schemas.microsoft.com/office/drawing/2014/main" id="{71D26129-5B9A-4739-BE8C-FCD1565920CB}"/>
                </a:ext>
              </a:extLst>
            </p:cNvPr>
            <p:cNvSpPr txBox="1"/>
            <p:nvPr/>
          </p:nvSpPr>
          <p:spPr>
            <a:xfrm>
              <a:off x="6637104" y="4245721"/>
              <a:ext cx="1031240" cy="93121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Output Layer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98" name="Rechteck 17497">
                  <a:extLst>
                    <a:ext uri="{FF2B5EF4-FFF2-40B4-BE49-F238E27FC236}">
                      <a16:creationId xmlns:a16="http://schemas.microsoft.com/office/drawing/2014/main" id="{8E8D296F-E097-4844-BACB-D6F48D030EB1}"/>
                    </a:ext>
                  </a:extLst>
                </p:cNvPr>
                <p:cNvSpPr/>
                <p:nvPr/>
              </p:nvSpPr>
              <p:spPr>
                <a:xfrm>
                  <a:off x="7312307" y="2750590"/>
                  <a:ext cx="127951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de-DE" altLang="de-DE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=</m:t>
                      </m:r>
                      <m:r>
                        <a:rPr kumimoji="0" lang="de-DE" altLang="de-DE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𝓝𝓝</m:t>
                      </m:r>
                      <m:r>
                        <a:rPr kumimoji="0" lang="de-DE" altLang="de-DE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Geneva" charset="0"/>
                          <a:cs typeface="Arial"/>
                        </a:rPr>
                        <m:t>(</m:t>
                      </m:r>
                      <m:r>
                        <a:rPr kumimoji="0" lang="de-DE" altLang="de-DE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Geneva" charset="0"/>
                          <a:cs typeface="Arial"/>
                        </a:rPr>
                        <m:t>𝒙</m:t>
                      </m:r>
                      <m:r>
                        <a:rPr kumimoji="0" lang="de-DE" altLang="de-DE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Geneva" charset="0"/>
                          <a:cs typeface="Arial"/>
                        </a:rPr>
                        <m:t>)</m:t>
                      </m:r>
                    </m:oMath>
                  </a14:m>
                  <a:r>
                    <a:rPr kumimoji="0" lang="en-GB" altLang="de-DE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Geneva" charset="0"/>
                      <a:cs typeface="Arial"/>
                    </a:rPr>
                    <a:t> </a:t>
                  </a: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498" name="Rechteck 17497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8E8D296F-E097-4844-BACB-D6F48D030E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2307" y="2750590"/>
                  <a:ext cx="1279517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11D68F7-761B-484A-86F0-1E1BA7FD8037}"/>
              </a:ext>
            </a:extLst>
          </p:cNvPr>
          <p:cNvGrpSpPr/>
          <p:nvPr/>
        </p:nvGrpSpPr>
        <p:grpSpPr>
          <a:xfrm>
            <a:off x="1590406" y="4015730"/>
            <a:ext cx="4847824" cy="2120828"/>
            <a:chOff x="1590406" y="4015730"/>
            <a:chExt cx="4847824" cy="2120828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D456C032-C569-DA41-BF03-35C05A8634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2666330" y="4015730"/>
              <a:ext cx="3771900" cy="2111762"/>
            </a:xfrm>
            <a:prstGeom prst="rect">
              <a:avLst/>
            </a:prstGeom>
          </p:spPr>
        </p:pic>
        <p:sp>
          <p:nvSpPr>
            <p:cNvPr id="108" name="Content Placeholder 2">
              <a:extLst>
                <a:ext uri="{FF2B5EF4-FFF2-40B4-BE49-F238E27FC236}">
                  <a16:creationId xmlns:a16="http://schemas.microsoft.com/office/drawing/2014/main" id="{EEF0306E-D921-D748-825C-B628B79FC9F5}"/>
                </a:ext>
              </a:extLst>
            </p:cNvPr>
            <p:cNvSpPr txBox="1">
              <a:spLocks/>
            </p:cNvSpPr>
            <p:nvPr/>
          </p:nvSpPr>
          <p:spPr>
            <a:xfrm>
              <a:off x="3521725" y="5456345"/>
              <a:ext cx="1883903" cy="249350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5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Chevallier</a:t>
              </a:r>
              <a:r>
                <a:rPr kumimoji="0" lang="en-GB" sz="105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et al. QJRMS (2000)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22D1B6-7F07-7A4B-95DB-BE4076A53A99}"/>
                </a:ext>
              </a:extLst>
            </p:cNvPr>
            <p:cNvSpPr txBox="1"/>
            <p:nvPr/>
          </p:nvSpPr>
          <p:spPr>
            <a:xfrm>
              <a:off x="1590406" y="4074455"/>
              <a:ext cx="133814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Results for a NN for long-wave radiation. Order of magnitude speed up, no loss of skill. 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1F921FFA-F021-3547-B472-C28B43B0B351}"/>
              </a:ext>
            </a:extLst>
          </p:cNvPr>
          <p:cNvSpPr txBox="1"/>
          <p:nvPr/>
        </p:nvSpPr>
        <p:spPr>
          <a:xfrm>
            <a:off x="6628042" y="4133664"/>
            <a:ext cx="18511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Apply to all </a:t>
            </a:r>
            <a:r>
              <a:rPr lang="en-US" dirty="0" err="1">
                <a:solidFill>
                  <a:srgbClr val="FF0000"/>
                </a:solidFill>
              </a:rPr>
              <a:t>parametrisations</a:t>
            </a:r>
            <a:r>
              <a:rPr lang="en-US" dirty="0">
                <a:solidFill>
                  <a:srgbClr val="FF0000"/>
                </a:solidFill>
              </a:rPr>
              <a:t> and components of Earth-System complexity??</a:t>
            </a:r>
          </a:p>
        </p:txBody>
      </p:sp>
    </p:spTree>
    <p:extLst>
      <p:ext uri="{BB962C8B-B14F-4D97-AF65-F5344CB8AC3E}">
        <p14:creationId xmlns:p14="http://schemas.microsoft.com/office/powerpoint/2010/main" val="30458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ABF53-5B38-E04A-B887-D88794AA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E17D3-32BE-D04B-A463-FC9D21E87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25418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standard paradigm in numerical analysis doesn’t work for climate prediction</a:t>
            </a:r>
          </a:p>
          <a:p>
            <a:r>
              <a:rPr lang="en-US" sz="2400" dirty="0"/>
              <a:t>Progress in designing next generation weather and climate models will need an exceptionally collaborative / interactive effort between scientists whose principal expertise is in the physics of climate and those whose expertise lies more in numerical or computer science. </a:t>
            </a:r>
          </a:p>
        </p:txBody>
      </p:sp>
    </p:spTree>
    <p:extLst>
      <p:ext uri="{BB962C8B-B14F-4D97-AF65-F5344CB8AC3E}">
        <p14:creationId xmlns:p14="http://schemas.microsoft.com/office/powerpoint/2010/main" val="3443495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3977</TotalTime>
  <Words>895</Words>
  <Application>Microsoft Macintosh PowerPoint</Application>
  <PresentationFormat>On-screen Show (4:3)</PresentationFormat>
  <Paragraphs>102</Paragraphs>
  <Slides>23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Theme</vt:lpstr>
      <vt:lpstr>1_Office Theme</vt:lpstr>
      <vt:lpstr>3_Office Theme</vt:lpstr>
      <vt:lpstr>Equation</vt:lpstr>
      <vt:lpstr>Equation.DSMT4</vt:lpstr>
      <vt:lpstr>Reduced numerical precision and imprecise computing for ultra-accurate next-generation weather and climate models  “More accuracy with less precision”</vt:lpstr>
      <vt:lpstr>Climate models play an important role in modern society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Imposing a hard truncation limit violates the scaling symmetries of the Navier-Stokes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Reduced-Precision Parametrisation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Artificial Neural Network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  More accuracy with less precision</dc:title>
  <dc:creator>Microsoft Office User</dc:creator>
  <cp:lastModifiedBy>Microsoft Office User</cp:lastModifiedBy>
  <cp:revision>41</cp:revision>
  <dcterms:created xsi:type="dcterms:W3CDTF">2019-04-05T09:17:05Z</dcterms:created>
  <dcterms:modified xsi:type="dcterms:W3CDTF">2019-04-09T09:20:35Z</dcterms:modified>
</cp:coreProperties>
</file>