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null)" ContentType="image/x-emf"/>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2" r:id="rId1"/>
    <p:sldMasterId id="2147483658" r:id="rId2"/>
    <p:sldMasterId id="2147483689" r:id="rId3"/>
    <p:sldMasterId id="2147483702" r:id="rId4"/>
    <p:sldMasterId id="2147483740" r:id="rId5"/>
    <p:sldMasterId id="2147483757" r:id="rId6"/>
  </p:sldMasterIdLst>
  <p:notesMasterIdLst>
    <p:notesMasterId r:id="rId71"/>
  </p:notesMasterIdLst>
  <p:sldIdLst>
    <p:sldId id="256" r:id="rId7"/>
    <p:sldId id="300" r:id="rId8"/>
    <p:sldId id="314" r:id="rId9"/>
    <p:sldId id="317" r:id="rId10"/>
    <p:sldId id="1558" r:id="rId11"/>
    <p:sldId id="1676" r:id="rId12"/>
    <p:sldId id="384" r:id="rId13"/>
    <p:sldId id="1671" r:id="rId14"/>
    <p:sldId id="435" r:id="rId15"/>
    <p:sldId id="436" r:id="rId16"/>
    <p:sldId id="437" r:id="rId17"/>
    <p:sldId id="482" r:id="rId18"/>
    <p:sldId id="835" r:id="rId19"/>
    <p:sldId id="1672" r:id="rId20"/>
    <p:sldId id="1673" r:id="rId21"/>
    <p:sldId id="1674" r:id="rId22"/>
    <p:sldId id="471" r:id="rId23"/>
    <p:sldId id="1675" r:id="rId24"/>
    <p:sldId id="1591" r:id="rId25"/>
    <p:sldId id="495" r:id="rId26"/>
    <p:sldId id="695" r:id="rId27"/>
    <p:sldId id="1604" r:id="rId28"/>
    <p:sldId id="1655" r:id="rId29"/>
    <p:sldId id="1656" r:id="rId30"/>
    <p:sldId id="277" r:id="rId31"/>
    <p:sldId id="312" r:id="rId32"/>
    <p:sldId id="261" r:id="rId33"/>
    <p:sldId id="581" r:id="rId34"/>
    <p:sldId id="721" r:id="rId35"/>
    <p:sldId id="530" r:id="rId36"/>
    <p:sldId id="757" r:id="rId37"/>
    <p:sldId id="767" r:id="rId38"/>
    <p:sldId id="738" r:id="rId39"/>
    <p:sldId id="501" r:id="rId40"/>
    <p:sldId id="693" r:id="rId41"/>
    <p:sldId id="930" r:id="rId42"/>
    <p:sldId id="536" r:id="rId43"/>
    <p:sldId id="1640" r:id="rId44"/>
    <p:sldId id="1662" r:id="rId45"/>
    <p:sldId id="1670" r:id="rId46"/>
    <p:sldId id="1666" r:id="rId47"/>
    <p:sldId id="1667" r:id="rId48"/>
    <p:sldId id="1669" r:id="rId49"/>
    <p:sldId id="582" r:id="rId50"/>
    <p:sldId id="1664" r:id="rId51"/>
    <p:sldId id="1665" r:id="rId52"/>
    <p:sldId id="310" r:id="rId53"/>
    <p:sldId id="1570" r:id="rId54"/>
    <p:sldId id="448" r:id="rId55"/>
    <p:sldId id="1637" r:id="rId56"/>
    <p:sldId id="1653" r:id="rId57"/>
    <p:sldId id="1639" r:id="rId58"/>
    <p:sldId id="1635" r:id="rId59"/>
    <p:sldId id="1663" r:id="rId60"/>
    <p:sldId id="1603" r:id="rId61"/>
    <p:sldId id="479" r:id="rId62"/>
    <p:sldId id="480" r:id="rId63"/>
    <p:sldId id="481" r:id="rId64"/>
    <p:sldId id="282" r:id="rId65"/>
    <p:sldId id="283" r:id="rId66"/>
    <p:sldId id="748" r:id="rId67"/>
    <p:sldId id="311" r:id="rId68"/>
    <p:sldId id="260" r:id="rId69"/>
    <p:sldId id="1659" r:id="rId7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13"/>
    <p:restoredTop sz="85993"/>
  </p:normalViewPr>
  <p:slideViewPr>
    <p:cSldViewPr snapToGrid="0">
      <p:cViewPr>
        <p:scale>
          <a:sx n="108" d="100"/>
          <a:sy n="108" d="100"/>
        </p:scale>
        <p:origin x="744" y="288"/>
      </p:cViewPr>
      <p:guideLst>
        <p:guide orient="horz" pos="162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charts/file:////Users/ffard/Downloads/LatencyData1.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Users/aachien/Desktop/DOD-DOE-Architecture/non_delta.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Users/aachien/Desktop/DOD-DOE-Architecture/datasheet%20(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2"/>
  <c:chart>
    <c:title>
      <c:tx>
        <c:rich>
          <a:bodyPr/>
          <a:lstStyle/>
          <a:p>
            <a:pPr>
              <a:defRPr>
                <a:uFillTx/>
              </a:defRPr>
            </a:pPr>
            <a:r>
              <a:rPr lang="en-US">
                <a:uFillTx/>
              </a:rPr>
              <a:t>Inter-Thread Latency</a:t>
            </a:r>
          </a:p>
        </c:rich>
      </c:tx>
      <c:overlay val="0"/>
    </c:title>
    <c:autoTitleDeleted val="0"/>
    <c:plotArea>
      <c:layout/>
      <c:barChart>
        <c:barDir val="bar"/>
        <c:grouping val="clustered"/>
        <c:varyColors val="0"/>
        <c:ser>
          <c:idx val="0"/>
          <c:order val="0"/>
          <c:tx>
            <c:v>x86</c:v>
          </c:tx>
          <c:invertIfNegative val="0"/>
          <c:cat>
            <c:strRef>
              <c:f>Sheet1!$A$2:$A$3</c:f>
              <c:strCache>
                <c:ptCount val="2"/>
                <c:pt idx="0">
                  <c:v>Local Exchange</c:v>
                </c:pt>
                <c:pt idx="1">
                  <c:v>Remote Exchane</c:v>
                </c:pt>
              </c:strCache>
            </c:strRef>
          </c:cat>
          <c:val>
            <c:numRef>
              <c:f>Sheet1!$B$2:$B$3</c:f>
              <c:numCache>
                <c:formatCode>General</c:formatCode>
                <c:ptCount val="2"/>
                <c:pt idx="0">
                  <c:v>149.5</c:v>
                </c:pt>
                <c:pt idx="1">
                  <c:v>542.79999999999995</c:v>
                </c:pt>
              </c:numCache>
            </c:numRef>
          </c:val>
          <c:extLst>
            <c:ext xmlns:c16="http://schemas.microsoft.com/office/drawing/2014/chart" uri="{C3380CC4-5D6E-409C-BE32-E72D297353CC}">
              <c16:uniqueId val="{00000000-9CFB-7644-9CED-6F739381C984}"/>
            </c:ext>
          </c:extLst>
        </c:ser>
        <c:ser>
          <c:idx val="1"/>
          <c:order val="1"/>
          <c:tx>
            <c:v>RISCV-SoC</c:v>
          </c:tx>
          <c:invertIfNegative val="0"/>
          <c:cat>
            <c:strRef>
              <c:f>Sheet1!$A$2:$A$3</c:f>
              <c:strCache>
                <c:ptCount val="2"/>
                <c:pt idx="0">
                  <c:v>Local Exchange</c:v>
                </c:pt>
                <c:pt idx="1">
                  <c:v>Remote Exchane</c:v>
                </c:pt>
              </c:strCache>
            </c:strRef>
          </c:cat>
          <c:val>
            <c:numRef>
              <c:f>Sheet1!$C$2:$C$3</c:f>
              <c:numCache>
                <c:formatCode>General</c:formatCode>
                <c:ptCount val="2"/>
                <c:pt idx="0">
                  <c:v>12</c:v>
                </c:pt>
                <c:pt idx="1">
                  <c:v>94</c:v>
                </c:pt>
              </c:numCache>
            </c:numRef>
          </c:val>
          <c:extLst>
            <c:ext xmlns:c16="http://schemas.microsoft.com/office/drawing/2014/chart" uri="{C3380CC4-5D6E-409C-BE32-E72D297353CC}">
              <c16:uniqueId val="{00000001-9CFB-7644-9CED-6F739381C984}"/>
            </c:ext>
          </c:extLst>
        </c:ser>
        <c:dLbls>
          <c:showLegendKey val="0"/>
          <c:showVal val="0"/>
          <c:showCatName val="0"/>
          <c:showSerName val="0"/>
          <c:showPercent val="0"/>
          <c:showBubbleSize val="0"/>
        </c:dLbls>
        <c:gapWidth val="150"/>
        <c:axId val="1"/>
        <c:axId val="2"/>
      </c:barChart>
      <c:catAx>
        <c:axId val="1"/>
        <c:scaling>
          <c:orientation val="minMax"/>
        </c:scaling>
        <c:delete val="0"/>
        <c:axPos val="l"/>
        <c:numFmt formatCode="General" sourceLinked="0"/>
        <c:majorTickMark val="out"/>
        <c:minorTickMark val="none"/>
        <c:tickLblPos val="nextTo"/>
        <c:txPr>
          <a:bodyPr/>
          <a:lstStyle/>
          <a:p>
            <a:pPr>
              <a:defRPr sz="1100">
                <a:uFillTx/>
              </a:defRPr>
            </a:pPr>
            <a:endParaRPr lang="en-US"/>
          </a:p>
        </c:txPr>
        <c:crossAx val="2"/>
        <c:crosses val="autoZero"/>
        <c:auto val="1"/>
        <c:lblAlgn val="ctr"/>
        <c:lblOffset val="100"/>
        <c:noMultiLvlLbl val="0"/>
      </c:catAx>
      <c:valAx>
        <c:axId val="2"/>
        <c:scaling>
          <c:orientation val="minMax"/>
        </c:scaling>
        <c:delete val="0"/>
        <c:axPos val="b"/>
        <c:majorGridlines/>
        <c:title>
          <c:tx>
            <c:rich>
              <a:bodyPr/>
              <a:lstStyle/>
              <a:p>
                <a:pPr>
                  <a:defRPr>
                    <a:uFillTx/>
                  </a:defRPr>
                </a:pPr>
                <a:r>
                  <a:rPr lang="en-US">
                    <a:uFillTx/>
                  </a:rPr>
                  <a:t>Cycles</a:t>
                </a:r>
              </a:p>
            </c:rich>
          </c:tx>
          <c:overlay val="0"/>
        </c:title>
        <c:numFmt formatCode="General" sourceLinked="1"/>
        <c:majorTickMark val="out"/>
        <c:minorTickMark val="none"/>
        <c:tickLblPos val="nextTo"/>
        <c:crossAx val="1"/>
        <c:crosses val="autoZero"/>
        <c:crossBetween val="between"/>
      </c:valAx>
    </c:plotArea>
    <c:legend>
      <c:legendPos val="r"/>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Compression</a:t>
            </a:r>
            <a:r>
              <a:rPr lang="en-US" baseline="0"/>
              <a:t> Rates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2584241240497175E-2"/>
          <c:y val="0.15973282742515657"/>
          <c:w val="0.87377861475604435"/>
          <c:h val="0.4876697971771301"/>
        </c:manualLayout>
      </c:layout>
      <c:lineChart>
        <c:grouping val="standard"/>
        <c:varyColors val="0"/>
        <c:ser>
          <c:idx val="1"/>
          <c:order val="0"/>
          <c:tx>
            <c:strRef>
              <c:f>Sheet1!$C$5</c:f>
              <c:strCache>
                <c:ptCount val="1"/>
                <c:pt idx="0">
                  <c:v>LZ</c:v>
                </c:pt>
              </c:strCache>
            </c:strRef>
          </c:tx>
          <c:spPr>
            <a:ln w="28575" cap="rnd">
              <a:solidFill>
                <a:schemeClr val="accent2"/>
              </a:solidFill>
              <a:round/>
            </a:ln>
            <a:effectLst/>
          </c:spPr>
          <c:marker>
            <c:symbol val="none"/>
          </c:marker>
          <c:cat>
            <c:strRef>
              <c:f>Sheet1!$A$6:$A$12</c:f>
              <c:strCache>
                <c:ptCount val="7"/>
                <c:pt idx="0">
                  <c:v>A30_015_0_25356</c:v>
                </c:pt>
                <c:pt idx="1">
                  <c:v>g7jac160</c:v>
                </c:pt>
                <c:pt idx="2">
                  <c:v>matrix-new_3-block8</c:v>
                </c:pt>
                <c:pt idx="3">
                  <c:v>xenon1</c:v>
                </c:pt>
                <c:pt idx="4">
                  <c:v>copter2</c:v>
                </c:pt>
                <c:pt idx="5">
                  <c:v>gas_sensor</c:v>
                </c:pt>
                <c:pt idx="6">
                  <c:v>shipsec1</c:v>
                </c:pt>
              </c:strCache>
            </c:strRef>
          </c:cat>
          <c:val>
            <c:numRef>
              <c:f>Sheet1!$C$6:$C$12</c:f>
              <c:numCache>
                <c:formatCode>General</c:formatCode>
                <c:ptCount val="7"/>
                <c:pt idx="0">
                  <c:v>1.42507416997</c:v>
                </c:pt>
                <c:pt idx="1">
                  <c:v>1.3997572974600001</c:v>
                </c:pt>
                <c:pt idx="2">
                  <c:v>2.1131648592999999</c:v>
                </c:pt>
                <c:pt idx="3">
                  <c:v>1.60306492245</c:v>
                </c:pt>
                <c:pt idx="4">
                  <c:v>1.1870493922700001</c:v>
                </c:pt>
                <c:pt idx="5">
                  <c:v>1.5658057728300001</c:v>
                </c:pt>
                <c:pt idx="6">
                  <c:v>2.0077631510399998</c:v>
                </c:pt>
              </c:numCache>
            </c:numRef>
          </c:val>
          <c:smooth val="0"/>
          <c:extLst>
            <c:ext xmlns:c16="http://schemas.microsoft.com/office/drawing/2014/chart" uri="{C3380CC4-5D6E-409C-BE32-E72D297353CC}">
              <c16:uniqueId val="{00000000-F154-9E48-8E01-8AED7A4B3C23}"/>
            </c:ext>
          </c:extLst>
        </c:ser>
        <c:ser>
          <c:idx val="6"/>
          <c:order val="1"/>
          <c:tx>
            <c:strRef>
              <c:f>Sheet1!$H$5</c:f>
              <c:strCache>
                <c:ptCount val="1"/>
                <c:pt idx="0">
                  <c:v>Diff then LZ</c:v>
                </c:pt>
              </c:strCache>
            </c:strRef>
          </c:tx>
          <c:spPr>
            <a:ln w="28575" cap="rnd">
              <a:solidFill>
                <a:schemeClr val="accent1">
                  <a:lumMod val="60000"/>
                </a:schemeClr>
              </a:solidFill>
              <a:round/>
            </a:ln>
            <a:effectLst/>
          </c:spPr>
          <c:marker>
            <c:symbol val="none"/>
          </c:marker>
          <c:cat>
            <c:strRef>
              <c:f>Sheet1!$A$6:$A$12</c:f>
              <c:strCache>
                <c:ptCount val="7"/>
                <c:pt idx="0">
                  <c:v>A30_015_0_25356</c:v>
                </c:pt>
                <c:pt idx="1">
                  <c:v>g7jac160</c:v>
                </c:pt>
                <c:pt idx="2">
                  <c:v>matrix-new_3-block8</c:v>
                </c:pt>
                <c:pt idx="3">
                  <c:v>xenon1</c:v>
                </c:pt>
                <c:pt idx="4">
                  <c:v>copter2</c:v>
                </c:pt>
                <c:pt idx="5">
                  <c:v>gas_sensor</c:v>
                </c:pt>
                <c:pt idx="6">
                  <c:v>shipsec1</c:v>
                </c:pt>
              </c:strCache>
            </c:strRef>
          </c:cat>
          <c:val>
            <c:numRef>
              <c:f>Sheet1!$H$6:$H$12</c:f>
              <c:numCache>
                <c:formatCode>General</c:formatCode>
                <c:ptCount val="7"/>
                <c:pt idx="0">
                  <c:v>1.71814486864</c:v>
                </c:pt>
                <c:pt idx="1">
                  <c:v>1.7878595423600001</c:v>
                </c:pt>
                <c:pt idx="2">
                  <c:v>3.3009093057799999</c:v>
                </c:pt>
                <c:pt idx="3">
                  <c:v>1.7379350580799999</c:v>
                </c:pt>
                <c:pt idx="4">
                  <c:v>1.39253569969</c:v>
                </c:pt>
                <c:pt idx="5">
                  <c:v>1.73822393595</c:v>
                </c:pt>
                <c:pt idx="6">
                  <c:v>2.5287516227400002</c:v>
                </c:pt>
              </c:numCache>
            </c:numRef>
          </c:val>
          <c:smooth val="0"/>
          <c:extLst>
            <c:ext xmlns:c16="http://schemas.microsoft.com/office/drawing/2014/chart" uri="{C3380CC4-5D6E-409C-BE32-E72D297353CC}">
              <c16:uniqueId val="{00000001-F154-9E48-8E01-8AED7A4B3C23}"/>
            </c:ext>
          </c:extLst>
        </c:ser>
        <c:dLbls>
          <c:showLegendKey val="0"/>
          <c:showVal val="0"/>
          <c:showCatName val="0"/>
          <c:showSerName val="0"/>
          <c:showPercent val="0"/>
          <c:showBubbleSize val="0"/>
        </c:dLbls>
        <c:smooth val="0"/>
        <c:axId val="1359445295"/>
        <c:axId val="1359586399"/>
      </c:lineChart>
      <c:catAx>
        <c:axId val="13594452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9586399"/>
        <c:crosses val="autoZero"/>
        <c:auto val="1"/>
        <c:lblAlgn val="ctr"/>
        <c:lblOffset val="100"/>
        <c:noMultiLvlLbl val="0"/>
      </c:catAx>
      <c:valAx>
        <c:axId val="13595863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9445295"/>
        <c:crosses val="autoZero"/>
        <c:crossBetween val="between"/>
      </c:valAx>
      <c:spPr>
        <a:noFill/>
        <a:ln>
          <a:noFill/>
        </a:ln>
        <a:effectLst/>
      </c:spPr>
    </c:plotArea>
    <c:legend>
      <c:legendPos val="tr"/>
      <c:layout>
        <c:manualLayout>
          <c:xMode val="edge"/>
          <c:yMode val="edge"/>
          <c:x val="0.64534768270515974"/>
          <c:y val="0.17360624495792915"/>
          <c:w val="0.23737379235129036"/>
          <c:h val="0.1869684429884652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Recode</a:t>
            </a:r>
            <a:r>
              <a:rPr lang="en-US" baseline="0"/>
              <a:t> BW, 64C, 64 Recode (GB/s)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Sheet1!$F$132</c:f>
              <c:strCache>
                <c:ptCount val="1"/>
                <c:pt idx="0">
                  <c:v>Data Rate (64Lane UDP)</c:v>
                </c:pt>
              </c:strCache>
            </c:strRef>
          </c:tx>
          <c:spPr>
            <a:solidFill>
              <a:schemeClr val="accent2"/>
            </a:solidFill>
            <a:ln>
              <a:noFill/>
            </a:ln>
            <a:effectLst/>
          </c:spPr>
          <c:invertIfNegative val="0"/>
          <c:cat>
            <c:strRef>
              <c:f>Sheet1!$D$133:$D$139</c:f>
              <c:strCache>
                <c:ptCount val="7"/>
                <c:pt idx="0">
                  <c:v>A30_015_0_25356</c:v>
                </c:pt>
                <c:pt idx="1">
                  <c:v>g7jac160</c:v>
                </c:pt>
                <c:pt idx="2">
                  <c:v>matrix-new_3</c:v>
                </c:pt>
                <c:pt idx="3">
                  <c:v>xenon1</c:v>
                </c:pt>
                <c:pt idx="4">
                  <c:v>copter2</c:v>
                </c:pt>
                <c:pt idx="5">
                  <c:v>gas_sensor</c:v>
                </c:pt>
                <c:pt idx="6">
                  <c:v>shipsec1</c:v>
                </c:pt>
              </c:strCache>
            </c:strRef>
          </c:cat>
          <c:val>
            <c:numRef>
              <c:f>Sheet1!$F$133:$F$139</c:f>
              <c:numCache>
                <c:formatCode>_(* #,##0_);_(* \(#,##0\);_(* "-"??_);_(@_)</c:formatCode>
                <c:ptCount val="7"/>
                <c:pt idx="0">
                  <c:v>29.092759148101631</c:v>
                </c:pt>
                <c:pt idx="1">
                  <c:v>29.229538208142984</c:v>
                </c:pt>
                <c:pt idx="2">
                  <c:v>20.106660061398966</c:v>
                </c:pt>
                <c:pt idx="3">
                  <c:v>28.842318933479849</c:v>
                </c:pt>
                <c:pt idx="4">
                  <c:v>22.23639332303906</c:v>
                </c:pt>
                <c:pt idx="5">
                  <c:v>27.266831602152504</c:v>
                </c:pt>
                <c:pt idx="6">
                  <c:v>17.910366297984734</c:v>
                </c:pt>
              </c:numCache>
            </c:numRef>
          </c:val>
          <c:extLst>
            <c:ext xmlns:c16="http://schemas.microsoft.com/office/drawing/2014/chart" uri="{C3380CC4-5D6E-409C-BE32-E72D297353CC}">
              <c16:uniqueId val="{00000000-4A40-7547-AC2D-4F9AA52D16FA}"/>
            </c:ext>
          </c:extLst>
        </c:ser>
        <c:ser>
          <c:idx val="2"/>
          <c:order val="1"/>
          <c:tx>
            <c:strRef>
              <c:f>Sheet1!$G$132</c:f>
              <c:strCache>
                <c:ptCount val="1"/>
                <c:pt idx="0">
                  <c:v>64C, 64 UDP Chip</c:v>
                </c:pt>
              </c:strCache>
            </c:strRef>
          </c:tx>
          <c:spPr>
            <a:solidFill>
              <a:schemeClr val="accent3"/>
            </a:solidFill>
            <a:ln>
              <a:noFill/>
            </a:ln>
            <a:effectLst/>
          </c:spPr>
          <c:invertIfNegative val="0"/>
          <c:cat>
            <c:strRef>
              <c:f>Sheet1!$D$133:$D$139</c:f>
              <c:strCache>
                <c:ptCount val="7"/>
                <c:pt idx="0">
                  <c:v>A30_015_0_25356</c:v>
                </c:pt>
                <c:pt idx="1">
                  <c:v>g7jac160</c:v>
                </c:pt>
                <c:pt idx="2">
                  <c:v>matrix-new_3</c:v>
                </c:pt>
                <c:pt idx="3">
                  <c:v>xenon1</c:v>
                </c:pt>
                <c:pt idx="4">
                  <c:v>copter2</c:v>
                </c:pt>
                <c:pt idx="5">
                  <c:v>gas_sensor</c:v>
                </c:pt>
                <c:pt idx="6">
                  <c:v>shipsec1</c:v>
                </c:pt>
              </c:strCache>
            </c:strRef>
          </c:cat>
          <c:val>
            <c:numRef>
              <c:f>Sheet1!$G$133:$G$139</c:f>
              <c:numCache>
                <c:formatCode>_(* #,##0_);_(* \(#,##0\);_(* "-"??_);_(@_)</c:formatCode>
                <c:ptCount val="7"/>
                <c:pt idx="0">
                  <c:v>1861.9365854785044</c:v>
                </c:pt>
                <c:pt idx="1">
                  <c:v>1870.6904453211509</c:v>
                </c:pt>
                <c:pt idx="2">
                  <c:v>1286.8262439295338</c:v>
                </c:pt>
                <c:pt idx="3">
                  <c:v>1845.9084117427103</c:v>
                </c:pt>
                <c:pt idx="4">
                  <c:v>1423.1291726744998</c:v>
                </c:pt>
                <c:pt idx="5">
                  <c:v>1745.0772225377602</c:v>
                </c:pt>
                <c:pt idx="6">
                  <c:v>1146.2634430710229</c:v>
                </c:pt>
              </c:numCache>
            </c:numRef>
          </c:val>
          <c:extLst>
            <c:ext xmlns:c16="http://schemas.microsoft.com/office/drawing/2014/chart" uri="{C3380CC4-5D6E-409C-BE32-E72D297353CC}">
              <c16:uniqueId val="{00000001-4A40-7547-AC2D-4F9AA52D16FA}"/>
            </c:ext>
          </c:extLst>
        </c:ser>
        <c:ser>
          <c:idx val="3"/>
          <c:order val="2"/>
          <c:tx>
            <c:strRef>
              <c:f>Sheet1!$H$132</c:f>
              <c:strCache>
                <c:ptCount val="1"/>
                <c:pt idx="0">
                  <c:v>DR (64b,64L)</c:v>
                </c:pt>
              </c:strCache>
            </c:strRef>
          </c:tx>
          <c:spPr>
            <a:solidFill>
              <a:schemeClr val="accent4"/>
            </a:solidFill>
            <a:ln>
              <a:noFill/>
            </a:ln>
            <a:effectLst/>
          </c:spPr>
          <c:invertIfNegative val="0"/>
          <c:cat>
            <c:strRef>
              <c:f>Sheet1!$D$133:$D$139</c:f>
              <c:strCache>
                <c:ptCount val="7"/>
                <c:pt idx="0">
                  <c:v>A30_015_0_25356</c:v>
                </c:pt>
                <c:pt idx="1">
                  <c:v>g7jac160</c:v>
                </c:pt>
                <c:pt idx="2">
                  <c:v>matrix-new_3</c:v>
                </c:pt>
                <c:pt idx="3">
                  <c:v>xenon1</c:v>
                </c:pt>
                <c:pt idx="4">
                  <c:v>copter2</c:v>
                </c:pt>
                <c:pt idx="5">
                  <c:v>gas_sensor</c:v>
                </c:pt>
                <c:pt idx="6">
                  <c:v>shipsec1</c:v>
                </c:pt>
              </c:strCache>
            </c:strRef>
          </c:cat>
          <c:val>
            <c:numRef>
              <c:f>Sheet1!$H$133:$H$139</c:f>
              <c:numCache>
                <c:formatCode>_(* #,##0_);_(* \(#,##0\);_(* "-"??_);_(@_)</c:formatCode>
                <c:ptCount val="7"/>
                <c:pt idx="0">
                  <c:v>3154.925593285488</c:v>
                </c:pt>
                <c:pt idx="1">
                  <c:v>3312.6625637488833</c:v>
                </c:pt>
                <c:pt idx="2">
                  <c:v>1843.1927571968656</c:v>
                </c:pt>
                <c:pt idx="3">
                  <c:v>3253.4207949151119</c:v>
                </c:pt>
                <c:pt idx="4">
                  <c:v>2318.3363961364166</c:v>
                </c:pt>
                <c:pt idx="5">
                  <c:v>3065.2640327369913</c:v>
                </c:pt>
                <c:pt idx="6">
                  <c:v>1602.7395729199538</c:v>
                </c:pt>
              </c:numCache>
            </c:numRef>
          </c:val>
          <c:extLst>
            <c:ext xmlns:c16="http://schemas.microsoft.com/office/drawing/2014/chart" uri="{C3380CC4-5D6E-409C-BE32-E72D297353CC}">
              <c16:uniqueId val="{00000002-4A40-7547-AC2D-4F9AA52D16FA}"/>
            </c:ext>
          </c:extLst>
        </c:ser>
        <c:ser>
          <c:idx val="4"/>
          <c:order val="3"/>
          <c:tx>
            <c:strRef>
              <c:f>Sheet1!$I$132</c:f>
              <c:strCache>
                <c:ptCount val="1"/>
                <c:pt idx="0">
                  <c:v>DR(14nm,64b,64L)</c:v>
                </c:pt>
              </c:strCache>
            </c:strRef>
          </c:tx>
          <c:spPr>
            <a:solidFill>
              <a:schemeClr val="accent5"/>
            </a:solidFill>
            <a:ln>
              <a:noFill/>
            </a:ln>
            <a:effectLst/>
          </c:spPr>
          <c:invertIfNegative val="0"/>
          <c:cat>
            <c:strRef>
              <c:f>Sheet1!$D$133:$D$139</c:f>
              <c:strCache>
                <c:ptCount val="7"/>
                <c:pt idx="0">
                  <c:v>A30_015_0_25356</c:v>
                </c:pt>
                <c:pt idx="1">
                  <c:v>g7jac160</c:v>
                </c:pt>
                <c:pt idx="2">
                  <c:v>matrix-new_3</c:v>
                </c:pt>
                <c:pt idx="3">
                  <c:v>xenon1</c:v>
                </c:pt>
                <c:pt idx="4">
                  <c:v>copter2</c:v>
                </c:pt>
                <c:pt idx="5">
                  <c:v>gas_sensor</c:v>
                </c:pt>
                <c:pt idx="6">
                  <c:v>shipsec1</c:v>
                </c:pt>
              </c:strCache>
            </c:strRef>
          </c:cat>
          <c:val>
            <c:numRef>
              <c:f>Sheet1!$I$133:$I$139</c:f>
              <c:numCache>
                <c:formatCode>_(* #,##0_);_(* \(#,##0\);_(* "-"??_);_(@_)</c:formatCode>
                <c:ptCount val="7"/>
                <c:pt idx="0">
                  <c:v>5047.8809492567816</c:v>
                </c:pt>
                <c:pt idx="1">
                  <c:v>5300.2601019982139</c:v>
                </c:pt>
                <c:pt idx="2">
                  <c:v>2949.1084115149852</c:v>
                </c:pt>
                <c:pt idx="3">
                  <c:v>5205.473271864179</c:v>
                </c:pt>
                <c:pt idx="4">
                  <c:v>3709.3382338182669</c:v>
                </c:pt>
                <c:pt idx="5">
                  <c:v>4904.4224523791863</c:v>
                </c:pt>
                <c:pt idx="6">
                  <c:v>2564.3833166719264</c:v>
                </c:pt>
              </c:numCache>
            </c:numRef>
          </c:val>
          <c:extLst>
            <c:ext xmlns:c16="http://schemas.microsoft.com/office/drawing/2014/chart" uri="{C3380CC4-5D6E-409C-BE32-E72D297353CC}">
              <c16:uniqueId val="{00000003-4A40-7547-AC2D-4F9AA52D16FA}"/>
            </c:ext>
          </c:extLst>
        </c:ser>
        <c:dLbls>
          <c:showLegendKey val="0"/>
          <c:showVal val="0"/>
          <c:showCatName val="0"/>
          <c:showSerName val="0"/>
          <c:showPercent val="0"/>
          <c:showBubbleSize val="0"/>
        </c:dLbls>
        <c:gapWidth val="219"/>
        <c:overlap val="-27"/>
        <c:axId val="1387573327"/>
        <c:axId val="1387575007"/>
      </c:barChart>
      <c:catAx>
        <c:axId val="13875733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7575007"/>
        <c:crosses val="autoZero"/>
        <c:auto val="1"/>
        <c:lblAlgn val="ctr"/>
        <c:lblOffset val="100"/>
        <c:noMultiLvlLbl val="0"/>
      </c:catAx>
      <c:valAx>
        <c:axId val="1387575007"/>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75733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tiff"/><Relationship Id="rId1" Type="http://schemas.openxmlformats.org/officeDocument/2006/relationships/image" Target="../media/image22.tiff"/></Relationships>
</file>

<file path=ppt/diagrams/_rels/data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tiff"/><Relationship Id="rId1" Type="http://schemas.openxmlformats.org/officeDocument/2006/relationships/image" Target="../media/image113.png"/></Relationships>
</file>

<file path=ppt/diagrams/_rels/data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tiff"/><Relationship Id="rId1" Type="http://schemas.openxmlformats.org/officeDocument/2006/relationships/image" Target="../media/image20.tiff"/></Relationships>
</file>

<file path=ppt/diagrams/_rels/data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tiff"/><Relationship Id="rId1" Type="http://schemas.openxmlformats.org/officeDocument/2006/relationships/image" Target="../media/image20.tiff"/></Relationships>
</file>

<file path=ppt/diagrams/_rels/drawing1.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tiff"/><Relationship Id="rId1" Type="http://schemas.openxmlformats.org/officeDocument/2006/relationships/image" Target="../media/image22.tiff"/></Relationships>
</file>

<file path=ppt/diagrams/_rels/drawing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tiff"/><Relationship Id="rId1" Type="http://schemas.openxmlformats.org/officeDocument/2006/relationships/image" Target="../media/image113.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tiff"/><Relationship Id="rId1" Type="http://schemas.openxmlformats.org/officeDocument/2006/relationships/image" Target="../media/image20.tiff"/></Relationships>
</file>

<file path=ppt/diagrams/_rels/drawing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tiff"/><Relationship Id="rId1" Type="http://schemas.openxmlformats.org/officeDocument/2006/relationships/image" Target="../media/image20.tiff"/></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B03E6A-E02D-334E-918F-2B8829B49C88}" type="doc">
      <dgm:prSet loTypeId="urn:microsoft.com/office/officeart/2005/8/layout/venn1" loCatId="" qsTypeId="urn:microsoft.com/office/officeart/2005/8/quickstyle/simple5" qsCatId="simple" csTypeId="urn:microsoft.com/office/officeart/2005/8/colors/colorful5" csCatId="colorful" phldr="1"/>
      <dgm:spPr/>
    </dgm:pt>
    <dgm:pt modelId="{2616B152-9B0A-7D4A-BF11-CB2ED6E369BE}">
      <dgm:prSet phldrT="[Text]"/>
      <dgm:spPr>
        <a:blipFill rotWithShape="0">
          <a:blip xmlns:r="http://schemas.openxmlformats.org/officeDocument/2006/relationships" r:embed="rId1"/>
          <a:stretch>
            <a:fillRect/>
          </a:stretch>
        </a:blipFill>
      </dgm:spPr>
      <dgm:t>
        <a:bodyPr/>
        <a:lstStyle/>
        <a:p>
          <a:r>
            <a:rPr lang="en-US" dirty="0">
              <a:solidFill>
                <a:schemeClr val="bg1"/>
              </a:solidFill>
            </a:rPr>
            <a:t>Digital</a:t>
          </a:r>
        </a:p>
      </dgm:t>
    </dgm:pt>
    <dgm:pt modelId="{1ABBF6DB-5D5C-794C-9F01-0EFAAC706FD0}" type="parTrans" cxnId="{C1FD63E3-8FE1-FC40-B263-FDAAFD81ABFF}">
      <dgm:prSet/>
      <dgm:spPr/>
      <dgm:t>
        <a:bodyPr/>
        <a:lstStyle/>
        <a:p>
          <a:endParaRPr lang="en-US"/>
        </a:p>
      </dgm:t>
    </dgm:pt>
    <dgm:pt modelId="{A1B00D90-21E1-0945-878E-01F3773DA470}" type="sibTrans" cxnId="{C1FD63E3-8FE1-FC40-B263-FDAAFD81ABFF}">
      <dgm:prSet/>
      <dgm:spPr/>
      <dgm:t>
        <a:bodyPr/>
        <a:lstStyle/>
        <a:p>
          <a:endParaRPr lang="en-US"/>
        </a:p>
      </dgm:t>
    </dgm:pt>
    <dgm:pt modelId="{DEB4DD42-699C-E643-9D78-F71D64D95C6C}">
      <dgm:prSet phldrT="[Text]"/>
      <dgm:spPr>
        <a:blipFill rotWithShape="0">
          <a:blip xmlns:r="http://schemas.openxmlformats.org/officeDocument/2006/relationships" r:embed="rId2"/>
          <a:stretch>
            <a:fillRect/>
          </a:stretch>
        </a:blipFill>
      </dgm:spPr>
      <dgm:t>
        <a:bodyPr/>
        <a:lstStyle/>
        <a:p>
          <a:r>
            <a:rPr lang="en-US" strike="noStrike" dirty="0">
              <a:solidFill>
                <a:schemeClr val="bg1"/>
              </a:solidFill>
            </a:rPr>
            <a:t>Quantum</a:t>
          </a:r>
        </a:p>
      </dgm:t>
    </dgm:pt>
    <dgm:pt modelId="{CA1D2DFC-4C78-594E-99A2-D3514F0C03C5}" type="parTrans" cxnId="{19F2A07A-A608-7041-A0A8-BEA175FB105C}">
      <dgm:prSet/>
      <dgm:spPr/>
      <dgm:t>
        <a:bodyPr/>
        <a:lstStyle/>
        <a:p>
          <a:endParaRPr lang="en-US"/>
        </a:p>
      </dgm:t>
    </dgm:pt>
    <dgm:pt modelId="{260AA3BE-1CC7-C048-90C4-3AA1DC80DEFE}" type="sibTrans" cxnId="{19F2A07A-A608-7041-A0A8-BEA175FB105C}">
      <dgm:prSet/>
      <dgm:spPr/>
      <dgm:t>
        <a:bodyPr/>
        <a:lstStyle/>
        <a:p>
          <a:endParaRPr lang="en-US"/>
        </a:p>
      </dgm:t>
    </dgm:pt>
    <dgm:pt modelId="{FE9C7436-B4C6-B84C-9DEB-10D470CDDCC3}">
      <dgm:prSet phldrT="[Text]"/>
      <dgm:spPr>
        <a:blipFill rotWithShape="0">
          <a:blip xmlns:r="http://schemas.openxmlformats.org/officeDocument/2006/relationships" r:embed="rId3"/>
          <a:stretch>
            <a:fillRect/>
          </a:stretch>
        </a:blipFill>
      </dgm:spPr>
      <dgm:t>
        <a:bodyPr/>
        <a:lstStyle/>
        <a:p>
          <a:r>
            <a:rPr lang="en-US" b="1" dirty="0"/>
            <a:t>Neuro-</a:t>
          </a:r>
        </a:p>
        <a:p>
          <a:r>
            <a:rPr lang="en-US" b="1" dirty="0"/>
            <a:t>Inspired</a:t>
          </a:r>
        </a:p>
      </dgm:t>
    </dgm:pt>
    <dgm:pt modelId="{15D7D4B8-7D8F-A546-9756-3FAF597A41F9}" type="parTrans" cxnId="{E494485C-491C-B14A-8326-EECA1F4F792E}">
      <dgm:prSet/>
      <dgm:spPr/>
      <dgm:t>
        <a:bodyPr/>
        <a:lstStyle/>
        <a:p>
          <a:endParaRPr lang="en-US"/>
        </a:p>
      </dgm:t>
    </dgm:pt>
    <dgm:pt modelId="{6641FE31-896B-0F4A-B90C-FBC0A9A024C5}" type="sibTrans" cxnId="{E494485C-491C-B14A-8326-EECA1F4F792E}">
      <dgm:prSet/>
      <dgm:spPr/>
      <dgm:t>
        <a:bodyPr/>
        <a:lstStyle/>
        <a:p>
          <a:endParaRPr lang="en-US"/>
        </a:p>
      </dgm:t>
    </dgm:pt>
    <dgm:pt modelId="{4408CC5B-E7BA-E54F-9665-A60A97D15ABB}" type="pres">
      <dgm:prSet presAssocID="{F1B03E6A-E02D-334E-918F-2B8829B49C88}" presName="compositeShape" presStyleCnt="0">
        <dgm:presLayoutVars>
          <dgm:chMax val="7"/>
          <dgm:dir/>
          <dgm:resizeHandles val="exact"/>
        </dgm:presLayoutVars>
      </dgm:prSet>
      <dgm:spPr/>
    </dgm:pt>
    <dgm:pt modelId="{BAFE512E-7516-474E-92BE-75AD66240D04}" type="pres">
      <dgm:prSet presAssocID="{2616B152-9B0A-7D4A-BF11-CB2ED6E369BE}" presName="circ1" presStyleLbl="vennNode1" presStyleIdx="0" presStyleCnt="3"/>
      <dgm:spPr/>
    </dgm:pt>
    <dgm:pt modelId="{689FA320-B562-FF41-A68E-3CD8C2A3211D}" type="pres">
      <dgm:prSet presAssocID="{2616B152-9B0A-7D4A-BF11-CB2ED6E369BE}" presName="circ1Tx" presStyleLbl="revTx" presStyleIdx="0" presStyleCnt="0">
        <dgm:presLayoutVars>
          <dgm:chMax val="0"/>
          <dgm:chPref val="0"/>
          <dgm:bulletEnabled val="1"/>
        </dgm:presLayoutVars>
      </dgm:prSet>
      <dgm:spPr/>
    </dgm:pt>
    <dgm:pt modelId="{545C7E91-61E6-3B47-840D-EBFF780BC8C2}" type="pres">
      <dgm:prSet presAssocID="{DEB4DD42-699C-E643-9D78-F71D64D95C6C}" presName="circ2" presStyleLbl="vennNode1" presStyleIdx="1" presStyleCnt="3" custLinFactNeighborX="6716" custLinFactNeighborY="10074"/>
      <dgm:spPr/>
    </dgm:pt>
    <dgm:pt modelId="{258004CF-C578-7340-A679-117846498296}" type="pres">
      <dgm:prSet presAssocID="{DEB4DD42-699C-E643-9D78-F71D64D95C6C}" presName="circ2Tx" presStyleLbl="revTx" presStyleIdx="0" presStyleCnt="0">
        <dgm:presLayoutVars>
          <dgm:chMax val="0"/>
          <dgm:chPref val="0"/>
          <dgm:bulletEnabled val="1"/>
        </dgm:presLayoutVars>
      </dgm:prSet>
      <dgm:spPr/>
    </dgm:pt>
    <dgm:pt modelId="{A1345AE2-D7D4-EC48-A4E8-30E17E3B0F64}" type="pres">
      <dgm:prSet presAssocID="{FE9C7436-B4C6-B84C-9DEB-10D470CDDCC3}" presName="circ3" presStyleLbl="vennNode1" presStyleIdx="2" presStyleCnt="3"/>
      <dgm:spPr/>
    </dgm:pt>
    <dgm:pt modelId="{9C1CAA40-D771-9644-8139-6706CC0E4268}" type="pres">
      <dgm:prSet presAssocID="{FE9C7436-B4C6-B84C-9DEB-10D470CDDCC3}" presName="circ3Tx" presStyleLbl="revTx" presStyleIdx="0" presStyleCnt="0">
        <dgm:presLayoutVars>
          <dgm:chMax val="0"/>
          <dgm:chPref val="0"/>
          <dgm:bulletEnabled val="1"/>
        </dgm:presLayoutVars>
      </dgm:prSet>
      <dgm:spPr/>
    </dgm:pt>
  </dgm:ptLst>
  <dgm:cxnLst>
    <dgm:cxn modelId="{44BD3539-F014-694C-A31E-EC14246A3F97}" type="presOf" srcId="{2616B152-9B0A-7D4A-BF11-CB2ED6E369BE}" destId="{BAFE512E-7516-474E-92BE-75AD66240D04}" srcOrd="0" destOrd="0" presId="urn:microsoft.com/office/officeart/2005/8/layout/venn1"/>
    <dgm:cxn modelId="{D1E97B4B-2BB9-2D4A-8511-6D75458CF73F}" type="presOf" srcId="{2616B152-9B0A-7D4A-BF11-CB2ED6E369BE}" destId="{689FA320-B562-FF41-A68E-3CD8C2A3211D}" srcOrd="1" destOrd="0" presId="urn:microsoft.com/office/officeart/2005/8/layout/venn1"/>
    <dgm:cxn modelId="{E494485C-491C-B14A-8326-EECA1F4F792E}" srcId="{F1B03E6A-E02D-334E-918F-2B8829B49C88}" destId="{FE9C7436-B4C6-B84C-9DEB-10D470CDDCC3}" srcOrd="2" destOrd="0" parTransId="{15D7D4B8-7D8F-A546-9756-3FAF597A41F9}" sibTransId="{6641FE31-896B-0F4A-B90C-FBC0A9A024C5}"/>
    <dgm:cxn modelId="{8D41E074-4EA3-C84F-B443-9697378D1C48}" type="presOf" srcId="{F1B03E6A-E02D-334E-918F-2B8829B49C88}" destId="{4408CC5B-E7BA-E54F-9665-A60A97D15ABB}" srcOrd="0" destOrd="0" presId="urn:microsoft.com/office/officeart/2005/8/layout/venn1"/>
    <dgm:cxn modelId="{51404D78-7486-3046-8E62-83E6E9217901}" type="presOf" srcId="{DEB4DD42-699C-E643-9D78-F71D64D95C6C}" destId="{258004CF-C578-7340-A679-117846498296}" srcOrd="1" destOrd="0" presId="urn:microsoft.com/office/officeart/2005/8/layout/venn1"/>
    <dgm:cxn modelId="{19F2A07A-A608-7041-A0A8-BEA175FB105C}" srcId="{F1B03E6A-E02D-334E-918F-2B8829B49C88}" destId="{DEB4DD42-699C-E643-9D78-F71D64D95C6C}" srcOrd="1" destOrd="0" parTransId="{CA1D2DFC-4C78-594E-99A2-D3514F0C03C5}" sibTransId="{260AA3BE-1CC7-C048-90C4-3AA1DC80DEFE}"/>
    <dgm:cxn modelId="{7A3B6085-F954-A346-9590-AC9334245799}" type="presOf" srcId="{FE9C7436-B4C6-B84C-9DEB-10D470CDDCC3}" destId="{9C1CAA40-D771-9644-8139-6706CC0E4268}" srcOrd="1" destOrd="0" presId="urn:microsoft.com/office/officeart/2005/8/layout/venn1"/>
    <dgm:cxn modelId="{44D5A0AB-4DE0-984C-8762-6173EF34A2F1}" type="presOf" srcId="{FE9C7436-B4C6-B84C-9DEB-10D470CDDCC3}" destId="{A1345AE2-D7D4-EC48-A4E8-30E17E3B0F64}" srcOrd="0" destOrd="0" presId="urn:microsoft.com/office/officeart/2005/8/layout/venn1"/>
    <dgm:cxn modelId="{C1FD63E3-8FE1-FC40-B263-FDAAFD81ABFF}" srcId="{F1B03E6A-E02D-334E-918F-2B8829B49C88}" destId="{2616B152-9B0A-7D4A-BF11-CB2ED6E369BE}" srcOrd="0" destOrd="0" parTransId="{1ABBF6DB-5D5C-794C-9F01-0EFAAC706FD0}" sibTransId="{A1B00D90-21E1-0945-878E-01F3773DA470}"/>
    <dgm:cxn modelId="{AD9E43F2-B429-EB4F-9A13-F234EC1C866E}" type="presOf" srcId="{DEB4DD42-699C-E643-9D78-F71D64D95C6C}" destId="{545C7E91-61E6-3B47-840D-EBFF780BC8C2}" srcOrd="0" destOrd="0" presId="urn:microsoft.com/office/officeart/2005/8/layout/venn1"/>
    <dgm:cxn modelId="{632DBAD0-FBBB-274B-B848-AF194E1AB8F0}" type="presParOf" srcId="{4408CC5B-E7BA-E54F-9665-A60A97D15ABB}" destId="{BAFE512E-7516-474E-92BE-75AD66240D04}" srcOrd="0" destOrd="0" presId="urn:microsoft.com/office/officeart/2005/8/layout/venn1"/>
    <dgm:cxn modelId="{EBE7B5FE-8192-CF42-85EF-ACB2F4701D1A}" type="presParOf" srcId="{4408CC5B-E7BA-E54F-9665-A60A97D15ABB}" destId="{689FA320-B562-FF41-A68E-3CD8C2A3211D}" srcOrd="1" destOrd="0" presId="urn:microsoft.com/office/officeart/2005/8/layout/venn1"/>
    <dgm:cxn modelId="{7A857DA0-C7C9-EB4F-A00C-FE8605E406DE}" type="presParOf" srcId="{4408CC5B-E7BA-E54F-9665-A60A97D15ABB}" destId="{545C7E91-61E6-3B47-840D-EBFF780BC8C2}" srcOrd="2" destOrd="0" presId="urn:microsoft.com/office/officeart/2005/8/layout/venn1"/>
    <dgm:cxn modelId="{B01212F1-2439-5346-B6AA-EE76A1BD1CC4}" type="presParOf" srcId="{4408CC5B-E7BA-E54F-9665-A60A97D15ABB}" destId="{258004CF-C578-7340-A679-117846498296}" srcOrd="3" destOrd="0" presId="urn:microsoft.com/office/officeart/2005/8/layout/venn1"/>
    <dgm:cxn modelId="{DBE09D83-4054-ED4A-B57C-6535220F652E}" type="presParOf" srcId="{4408CC5B-E7BA-E54F-9665-A60A97D15ABB}" destId="{A1345AE2-D7D4-EC48-A4E8-30E17E3B0F64}" srcOrd="4" destOrd="0" presId="urn:microsoft.com/office/officeart/2005/8/layout/venn1"/>
    <dgm:cxn modelId="{F165CC65-A0CC-4941-99FA-701700969929}" type="presParOf" srcId="{4408CC5B-E7BA-E54F-9665-A60A97D15ABB}" destId="{9C1CAA40-D771-9644-8139-6706CC0E4268}"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676E88-4ECC-784F-91FB-735FC2BA8D37}" type="doc">
      <dgm:prSet loTypeId="urn:microsoft.com/office/officeart/2005/8/layout/pList2" loCatId="" qsTypeId="urn:microsoft.com/office/officeart/2005/8/quickstyle/simple2" qsCatId="simple" csTypeId="urn:microsoft.com/office/officeart/2005/8/colors/accent1_2" csCatId="accent1" phldr="1"/>
      <dgm:spPr/>
      <dgm:t>
        <a:bodyPr/>
        <a:lstStyle/>
        <a:p>
          <a:endParaRPr lang="en-US"/>
        </a:p>
      </dgm:t>
    </dgm:pt>
    <dgm:pt modelId="{A7C70793-5D9F-484F-A8C8-5E6EA4828AF5}">
      <dgm:prSet custT="1"/>
      <dgm:spPr/>
      <dgm:t>
        <a:bodyPr lIns="0" tIns="146304" rIns="0"/>
        <a:lstStyle/>
        <a:p>
          <a:pPr rtl="0"/>
          <a:r>
            <a:rPr lang="en-US" sz="2000" b="1" dirty="0">
              <a:solidFill>
                <a:schemeClr val="lt2"/>
              </a:solidFill>
              <a:latin typeface="Calibri"/>
              <a:ea typeface="Calibri"/>
              <a:cs typeface="Calibri"/>
              <a:sym typeface="Calibri"/>
            </a:rPr>
            <a:t>Materials</a:t>
          </a:r>
        </a:p>
        <a:p>
          <a:pPr>
            <a:buClr>
              <a:schemeClr val="lt1"/>
            </a:buClr>
            <a:buSzPts val="1200"/>
            <a:buFont typeface="Calibri"/>
            <a:buChar char="•"/>
          </a:pPr>
          <a:r>
            <a:rPr lang="en" sz="1600" dirty="0">
              <a:solidFill>
                <a:schemeClr val="lt1"/>
              </a:solidFill>
              <a:latin typeface="Calibri" panose="020F0502020204030204" pitchFamily="34" charset="0"/>
              <a:ea typeface="Calibri"/>
              <a:cs typeface="Calibri" panose="020F0502020204030204" pitchFamily="34" charset="0"/>
              <a:sym typeface="Calibri"/>
            </a:rPr>
            <a:t>Density Functional Theory (DFT)</a:t>
          </a:r>
        </a:p>
        <a:p>
          <a:pPr>
            <a:buClr>
              <a:schemeClr val="lt1"/>
            </a:buClr>
            <a:buSzPts val="1200"/>
            <a:buFont typeface="Calibri"/>
            <a:buChar char="•"/>
          </a:pPr>
          <a:r>
            <a:rPr lang="en-US" sz="1600" dirty="0">
              <a:solidFill>
                <a:schemeClr val="lt1"/>
              </a:solidFill>
              <a:latin typeface="Calibri" panose="020F0502020204030204" pitchFamily="34" charset="0"/>
              <a:ea typeface="Calibri"/>
              <a:cs typeface="Calibri" panose="020F0502020204030204" pitchFamily="34" charset="0"/>
              <a:sym typeface="Calibri"/>
            </a:rPr>
            <a:t>Use O(n) algorithm</a:t>
          </a:r>
          <a:endParaRPr lang="en-US" sz="1600" dirty="0">
            <a:latin typeface="Calibri" panose="020F0502020204030204" pitchFamily="34" charset="0"/>
            <a:cs typeface="Calibri" panose="020F0502020204030204" pitchFamily="34" charset="0"/>
          </a:endParaRPr>
        </a:p>
        <a:p>
          <a:pPr>
            <a:buClr>
              <a:schemeClr val="lt1"/>
            </a:buClr>
            <a:buSzPts val="1200"/>
            <a:buFont typeface="Calibri"/>
            <a:buChar char="•"/>
          </a:pPr>
          <a:r>
            <a:rPr lang="en-US" sz="1600" dirty="0">
              <a:solidFill>
                <a:schemeClr val="lt1"/>
              </a:solidFill>
              <a:latin typeface="Calibri" panose="020F0502020204030204" pitchFamily="34" charset="0"/>
              <a:ea typeface="Calibri"/>
              <a:cs typeface="Calibri" panose="020F0502020204030204" pitchFamily="34" charset="0"/>
              <a:sym typeface="Calibri"/>
            </a:rPr>
            <a:t>Dominated by FFTs</a:t>
          </a:r>
          <a:endParaRPr lang="en-US" sz="1600" dirty="0">
            <a:latin typeface="Calibri" panose="020F0502020204030204" pitchFamily="34" charset="0"/>
            <a:cs typeface="Calibri" panose="020F0502020204030204" pitchFamily="34" charset="0"/>
          </a:endParaRPr>
        </a:p>
        <a:p>
          <a:pPr>
            <a:buClr>
              <a:schemeClr val="lt1"/>
            </a:buClr>
            <a:buSzPts val="1200"/>
            <a:buFont typeface="Calibri"/>
            <a:buChar char="•"/>
          </a:pPr>
          <a:r>
            <a:rPr lang="en-US" sz="1600" dirty="0">
              <a:solidFill>
                <a:schemeClr val="lt1"/>
              </a:solidFill>
              <a:latin typeface="Calibri" panose="020F0502020204030204" pitchFamily="34" charset="0"/>
              <a:ea typeface="Calibri"/>
              <a:cs typeface="Calibri" panose="020F0502020204030204" pitchFamily="34" charset="0"/>
              <a:sym typeface="Calibri"/>
            </a:rPr>
            <a:t>FPGA or ASIC</a:t>
          </a:r>
          <a:endParaRPr lang="en-US" sz="2000" b="1" dirty="0">
            <a:latin typeface="Calibri" panose="020F0502020204030204" pitchFamily="34" charset="0"/>
            <a:cs typeface="Calibri" panose="020F0502020204030204" pitchFamily="34" charset="0"/>
          </a:endParaRPr>
        </a:p>
      </dgm:t>
    </dgm:pt>
    <dgm:pt modelId="{407396DD-6E9E-D946-8F75-32CC615C4C35}" type="parTrans" cxnId="{50D15DAD-DC12-B14B-8679-3438EB6F4B80}">
      <dgm:prSet/>
      <dgm:spPr/>
      <dgm:t>
        <a:bodyPr/>
        <a:lstStyle/>
        <a:p>
          <a:endParaRPr lang="en-US" b="1"/>
        </a:p>
      </dgm:t>
    </dgm:pt>
    <dgm:pt modelId="{F5945123-A410-D54C-9CCF-1C59A362A42E}" type="sibTrans" cxnId="{50D15DAD-DC12-B14B-8679-3438EB6F4B80}">
      <dgm:prSet/>
      <dgm:spPr/>
      <dgm:t>
        <a:bodyPr/>
        <a:lstStyle/>
        <a:p>
          <a:endParaRPr lang="en-US" b="1"/>
        </a:p>
      </dgm:t>
    </dgm:pt>
    <dgm:pt modelId="{272CA373-AADE-5D45-BC1E-6FC9441F93E8}">
      <dgm:prSet custT="1"/>
      <dgm:spPr/>
      <dgm:t>
        <a:bodyPr lIns="91440" tIns="146304" rIns="91440"/>
        <a:lstStyle/>
        <a:p>
          <a:pPr>
            <a:spcAft>
              <a:spcPct val="35000"/>
            </a:spcAft>
            <a:buFont typeface="+mj-lt"/>
            <a:buAutoNum type="arabicPeriod"/>
          </a:pPr>
          <a:r>
            <a:rPr lang="en-US" sz="2000" b="1" dirty="0" err="1">
              <a:solidFill>
                <a:schemeClr val="lt2"/>
              </a:solidFill>
              <a:latin typeface="Calibri"/>
              <a:ea typeface="Calibri"/>
              <a:cs typeface="Calibri"/>
              <a:sym typeface="Calibri"/>
            </a:rPr>
            <a:t>CryoEM</a:t>
          </a:r>
          <a:r>
            <a:rPr lang="en-US" sz="2000" b="1" dirty="0">
              <a:solidFill>
                <a:schemeClr val="lt2"/>
              </a:solidFill>
              <a:latin typeface="Calibri"/>
              <a:ea typeface="Calibri"/>
              <a:cs typeface="Calibri"/>
              <a:sym typeface="Calibri"/>
            </a:rPr>
            <a:t> Accelerator</a:t>
          </a:r>
          <a:endParaRPr lang="en-US" sz="2000" dirty="0">
            <a:solidFill>
              <a:schemeClr val="lt2"/>
            </a:solidFill>
            <a:latin typeface="Calibri"/>
            <a:ea typeface="Calibri"/>
            <a:cs typeface="Calibri"/>
            <a:sym typeface="Calibri"/>
          </a:endParaRPr>
        </a:p>
        <a:p>
          <a:pPr>
            <a:spcAft>
              <a:spcPts val="288"/>
            </a:spcAft>
            <a:buClr>
              <a:schemeClr val="lt1"/>
            </a:buClr>
            <a:buSzPts val="1200"/>
            <a:buFont typeface="Calibri"/>
            <a:buChar char="•"/>
          </a:pPr>
          <a:r>
            <a:rPr lang="en-US" sz="1600" dirty="0">
              <a:solidFill>
                <a:schemeClr val="lt1"/>
              </a:solidFill>
              <a:latin typeface="Calibri"/>
              <a:ea typeface="Calibri"/>
              <a:cs typeface="Calibri"/>
              <a:sym typeface="Calibri"/>
            </a:rPr>
            <a:t>LBNL detector</a:t>
          </a:r>
        </a:p>
        <a:p>
          <a:pPr>
            <a:spcAft>
              <a:spcPts val="288"/>
            </a:spcAft>
            <a:buClr>
              <a:schemeClr val="lt1"/>
            </a:buClr>
            <a:buSzPts val="1200"/>
            <a:buFont typeface="Calibri"/>
            <a:buChar char="•"/>
          </a:pPr>
          <a:r>
            <a:rPr lang="en-US" sz="1600" dirty="0">
              <a:solidFill>
                <a:schemeClr val="lt1"/>
              </a:solidFill>
              <a:latin typeface="Calibri"/>
              <a:ea typeface="Calibri"/>
              <a:cs typeface="Calibri"/>
              <a:sym typeface="Calibri"/>
            </a:rPr>
            <a:t>750 GB / sec</a:t>
          </a:r>
        </a:p>
        <a:p>
          <a:pPr>
            <a:spcAft>
              <a:spcPts val="288"/>
            </a:spcAft>
            <a:buClr>
              <a:schemeClr val="lt1"/>
            </a:buClr>
            <a:buSzPts val="1200"/>
            <a:buFont typeface="Calibri"/>
            <a:buChar char="•"/>
          </a:pPr>
          <a:r>
            <a:rPr lang="en-US" sz="1600" dirty="0">
              <a:solidFill>
                <a:schemeClr val="lt1"/>
              </a:solidFill>
              <a:latin typeface="Calibri"/>
              <a:ea typeface="Calibri"/>
              <a:cs typeface="Calibri"/>
              <a:sym typeface="Calibri"/>
            </a:rPr>
            <a:t>Custom ASIC near detector</a:t>
          </a:r>
          <a:endParaRPr lang="en-US" sz="1200" b="0" i="1" u="none" dirty="0"/>
        </a:p>
      </dgm:t>
    </dgm:pt>
    <dgm:pt modelId="{A40702B1-12AF-3D45-B5A7-1CDC4B09BE8D}" type="sibTrans" cxnId="{5C66990D-1E3A-E048-8269-5F08A6E5848A}">
      <dgm:prSet/>
      <dgm:spPr/>
      <dgm:t>
        <a:bodyPr/>
        <a:lstStyle/>
        <a:p>
          <a:endParaRPr lang="en-US"/>
        </a:p>
      </dgm:t>
    </dgm:pt>
    <dgm:pt modelId="{C3D9D978-8283-3847-BCA5-2B6528E1835F}" type="parTrans" cxnId="{5C66990D-1E3A-E048-8269-5F08A6E5848A}">
      <dgm:prSet/>
      <dgm:spPr/>
      <dgm:t>
        <a:bodyPr/>
        <a:lstStyle/>
        <a:p>
          <a:endParaRPr lang="en-US"/>
        </a:p>
      </dgm:t>
    </dgm:pt>
    <dgm:pt modelId="{A8B22558-8B60-FE48-9B67-FA934D156381}">
      <dgm:prSet custT="1"/>
      <dgm:spPr/>
      <dgm:t>
        <a:bodyPr lIns="91440" tIns="146304" rIns="91440"/>
        <a:lstStyle/>
        <a:p>
          <a:pPr>
            <a:buFont typeface="+mj-lt"/>
            <a:buAutoNum type="arabicPeriod"/>
          </a:pPr>
          <a:r>
            <a:rPr lang="en-US" sz="2000" b="1" dirty="0">
              <a:solidFill>
                <a:schemeClr val="lt2"/>
              </a:solidFill>
              <a:latin typeface="Calibri"/>
              <a:ea typeface="Calibri"/>
              <a:cs typeface="Calibri"/>
              <a:sym typeface="Calibri"/>
            </a:rPr>
            <a:t>Genomics Accelerator</a:t>
          </a:r>
          <a:endParaRPr lang="en-US" sz="2000" dirty="0">
            <a:solidFill>
              <a:schemeClr val="lt2"/>
            </a:solidFill>
            <a:latin typeface="Calibri"/>
            <a:ea typeface="Calibri"/>
            <a:cs typeface="Calibri"/>
            <a:sym typeface="Calibri"/>
          </a:endParaRPr>
        </a:p>
        <a:p>
          <a:pPr>
            <a:buClr>
              <a:schemeClr val="lt1"/>
            </a:buClr>
            <a:buSzPts val="1200"/>
            <a:buFont typeface="Calibri"/>
            <a:buChar char="•"/>
          </a:pPr>
          <a:r>
            <a:rPr lang="en-US" sz="1600" dirty="0">
              <a:solidFill>
                <a:schemeClr val="lt1"/>
              </a:solidFill>
              <a:latin typeface="Calibri"/>
              <a:ea typeface="Calibri"/>
              <a:cs typeface="Calibri"/>
              <a:sym typeface="Calibri"/>
            </a:rPr>
            <a:t>String matching</a:t>
          </a:r>
        </a:p>
        <a:p>
          <a:pPr>
            <a:buClr>
              <a:schemeClr val="lt1"/>
            </a:buClr>
            <a:buSzPts val="1200"/>
            <a:buFont typeface="Calibri"/>
            <a:buChar char="•"/>
          </a:pPr>
          <a:r>
            <a:rPr lang="en-US" sz="1600" dirty="0">
              <a:solidFill>
                <a:schemeClr val="lt1"/>
              </a:solidFill>
              <a:latin typeface="Calibri"/>
              <a:ea typeface="Calibri"/>
              <a:cs typeface="Calibri"/>
              <a:sym typeface="Calibri"/>
            </a:rPr>
            <a:t>Hashing</a:t>
          </a:r>
        </a:p>
        <a:p>
          <a:pPr>
            <a:buClr>
              <a:schemeClr val="lt1"/>
            </a:buClr>
            <a:buSzPts val="1200"/>
            <a:buFont typeface="Calibri"/>
            <a:buChar char="•"/>
          </a:pPr>
          <a:r>
            <a:rPr lang="en-US" sz="1600" dirty="0">
              <a:solidFill>
                <a:schemeClr val="lt1"/>
              </a:solidFill>
              <a:latin typeface="Calibri"/>
              <a:ea typeface="Calibri"/>
              <a:cs typeface="Calibri"/>
              <a:sym typeface="Calibri"/>
            </a:rPr>
            <a:t>2-8bit (ACTG)</a:t>
          </a:r>
        </a:p>
        <a:p>
          <a:pPr>
            <a:buClr>
              <a:schemeClr val="lt1"/>
            </a:buClr>
            <a:buSzPts val="1200"/>
            <a:buFont typeface="Calibri"/>
            <a:buChar char="•"/>
          </a:pPr>
          <a:r>
            <a:rPr lang="en-US" sz="1600" dirty="0">
              <a:solidFill>
                <a:schemeClr val="lt1"/>
              </a:solidFill>
              <a:latin typeface="Calibri"/>
              <a:ea typeface="Calibri"/>
              <a:cs typeface="Calibri"/>
              <a:sym typeface="Calibri"/>
            </a:rPr>
            <a:t>FPGA solution</a:t>
          </a:r>
          <a:endParaRPr lang="en-US" sz="1100" b="0" i="0" u="none" dirty="0"/>
        </a:p>
      </dgm:t>
    </dgm:pt>
    <dgm:pt modelId="{310CBFCE-9693-7740-8883-38723F4465E8}" type="parTrans" cxnId="{70255F0F-3A9A-B546-8D75-8CE862923D9C}">
      <dgm:prSet/>
      <dgm:spPr/>
      <dgm:t>
        <a:bodyPr/>
        <a:lstStyle/>
        <a:p>
          <a:endParaRPr lang="en-US"/>
        </a:p>
      </dgm:t>
    </dgm:pt>
    <dgm:pt modelId="{4E67143E-763B-B849-BA5E-95F474DE8AE6}" type="sibTrans" cxnId="{70255F0F-3A9A-B546-8D75-8CE862923D9C}">
      <dgm:prSet/>
      <dgm:spPr/>
      <dgm:t>
        <a:bodyPr/>
        <a:lstStyle/>
        <a:p>
          <a:endParaRPr lang="en-US"/>
        </a:p>
      </dgm:t>
    </dgm:pt>
    <dgm:pt modelId="{2DAA8A0B-DE2E-8A4F-9CDC-32C670270756}">
      <dgm:prSet custT="1"/>
      <dgm:spPr/>
      <dgm:t>
        <a:bodyPr/>
        <a:lstStyle/>
        <a:p>
          <a:pPr algn="ctr">
            <a:buNone/>
          </a:pPr>
          <a:r>
            <a:rPr lang="en-US" sz="2000" b="1" dirty="0">
              <a:solidFill>
                <a:schemeClr val="lt2"/>
              </a:solidFill>
              <a:latin typeface="Calibri"/>
              <a:ea typeface="Calibri"/>
              <a:cs typeface="Calibri"/>
              <a:sym typeface="Calibri"/>
            </a:rPr>
            <a:t>Digital fluid Accelerator</a:t>
          </a:r>
          <a:endParaRPr lang="en-US" sz="1050" b="0" i="0" u="none" dirty="0"/>
        </a:p>
      </dgm:t>
    </dgm:pt>
    <dgm:pt modelId="{DAECE27C-6ABC-754F-9369-49F00C3C3BFB}" type="parTrans" cxnId="{7E83AD85-9C1E-7041-9CD6-07CD2BBC0AF8}">
      <dgm:prSet/>
      <dgm:spPr/>
      <dgm:t>
        <a:bodyPr/>
        <a:lstStyle/>
        <a:p>
          <a:endParaRPr lang="en-US"/>
        </a:p>
      </dgm:t>
    </dgm:pt>
    <dgm:pt modelId="{6342C686-51C0-1647-8C72-EDEA1257C6B0}" type="sibTrans" cxnId="{7E83AD85-9C1E-7041-9CD6-07CD2BBC0AF8}">
      <dgm:prSet/>
      <dgm:spPr/>
      <dgm:t>
        <a:bodyPr/>
        <a:lstStyle/>
        <a:p>
          <a:endParaRPr lang="en-US"/>
        </a:p>
      </dgm:t>
    </dgm:pt>
    <dgm:pt modelId="{3167392E-D38C-5A41-81F6-34A4AE262917}">
      <dgm:prSet custT="1"/>
      <dgm:spPr/>
      <dgm:t>
        <a:bodyPr/>
        <a:lstStyle/>
        <a:p>
          <a:pPr algn="l">
            <a:buFont typeface="+mj-lt"/>
            <a:buNone/>
          </a:pPr>
          <a:r>
            <a:rPr lang="en-US" sz="1600" dirty="0">
              <a:solidFill>
                <a:schemeClr val="lt1"/>
              </a:solidFill>
              <a:latin typeface="Calibri"/>
              <a:ea typeface="Calibri"/>
              <a:cs typeface="Calibri"/>
              <a:sym typeface="Calibri"/>
            </a:rPr>
            <a:t>3D integration</a:t>
          </a:r>
        </a:p>
      </dgm:t>
    </dgm:pt>
    <dgm:pt modelId="{3E564B96-688C-1C42-A169-6CE4C632C36D}" type="parTrans" cxnId="{D1442FE7-010C-CC48-A8BF-FF545B37513B}">
      <dgm:prSet/>
      <dgm:spPr/>
      <dgm:t>
        <a:bodyPr/>
        <a:lstStyle/>
        <a:p>
          <a:endParaRPr lang="en-US"/>
        </a:p>
      </dgm:t>
    </dgm:pt>
    <dgm:pt modelId="{E5DB49A1-602A-E848-89EC-D9F864E18D6B}" type="sibTrans" cxnId="{D1442FE7-010C-CC48-A8BF-FF545B37513B}">
      <dgm:prSet/>
      <dgm:spPr/>
      <dgm:t>
        <a:bodyPr/>
        <a:lstStyle/>
        <a:p>
          <a:endParaRPr lang="en-US"/>
        </a:p>
      </dgm:t>
    </dgm:pt>
    <dgm:pt modelId="{53CC6DB6-3D20-714F-BF13-40E5BA6E3A96}">
      <dgm:prSet custT="1"/>
      <dgm:spPr/>
      <dgm:t>
        <a:bodyPr/>
        <a:lstStyle/>
        <a:p>
          <a:pPr algn="l">
            <a:buFont typeface="+mj-lt"/>
            <a:buNone/>
          </a:pPr>
          <a:r>
            <a:rPr lang="en-US" sz="1600" dirty="0" err="1">
              <a:solidFill>
                <a:schemeClr val="lt1"/>
              </a:solidFill>
              <a:latin typeface="Calibri"/>
              <a:ea typeface="Calibri"/>
              <a:cs typeface="Calibri"/>
              <a:sym typeface="Calibri"/>
            </a:rPr>
            <a:t>Petascale</a:t>
          </a:r>
          <a:r>
            <a:rPr lang="en-US" sz="1600" dirty="0">
              <a:solidFill>
                <a:schemeClr val="lt1"/>
              </a:solidFill>
              <a:latin typeface="Calibri"/>
              <a:ea typeface="Calibri"/>
              <a:cs typeface="Calibri"/>
              <a:sym typeface="Calibri"/>
            </a:rPr>
            <a:t> </a:t>
          </a:r>
          <a:r>
            <a:rPr lang="en-US" sz="1600" i="1" dirty="0">
              <a:solidFill>
                <a:schemeClr val="lt1"/>
              </a:solidFill>
              <a:latin typeface="Calibri"/>
              <a:ea typeface="Calibri"/>
              <a:cs typeface="Calibri"/>
              <a:sym typeface="Calibri"/>
            </a:rPr>
            <a:t>chip</a:t>
          </a:r>
        </a:p>
      </dgm:t>
    </dgm:pt>
    <dgm:pt modelId="{62A5B50C-DF04-CE43-B0FA-1C9519083910}" type="parTrans" cxnId="{BC8DB97D-76D6-7847-BFD5-6FE3B4BA98F0}">
      <dgm:prSet/>
      <dgm:spPr/>
      <dgm:t>
        <a:bodyPr/>
        <a:lstStyle/>
        <a:p>
          <a:endParaRPr lang="en-US"/>
        </a:p>
      </dgm:t>
    </dgm:pt>
    <dgm:pt modelId="{32912A7D-4693-544A-A782-63C248F593D6}" type="sibTrans" cxnId="{BC8DB97D-76D6-7847-BFD5-6FE3B4BA98F0}">
      <dgm:prSet/>
      <dgm:spPr/>
      <dgm:t>
        <a:bodyPr/>
        <a:lstStyle/>
        <a:p>
          <a:endParaRPr lang="en-US"/>
        </a:p>
      </dgm:t>
    </dgm:pt>
    <dgm:pt modelId="{7150D923-90B8-304D-BDF6-6870B77F86E1}">
      <dgm:prSet custT="1"/>
      <dgm:spPr/>
      <dgm:t>
        <a:bodyPr/>
        <a:lstStyle/>
        <a:p>
          <a:pPr algn="l">
            <a:buFont typeface="+mj-lt"/>
            <a:buNone/>
          </a:pPr>
          <a:r>
            <a:rPr lang="en-US" sz="1600" dirty="0">
              <a:solidFill>
                <a:schemeClr val="lt1"/>
              </a:solidFill>
              <a:latin typeface="Calibri"/>
              <a:ea typeface="Calibri"/>
              <a:cs typeface="Calibri"/>
              <a:sym typeface="Calibri"/>
            </a:rPr>
            <a:t>1024-layers</a:t>
          </a:r>
        </a:p>
      </dgm:t>
    </dgm:pt>
    <dgm:pt modelId="{B8303FF0-F779-9546-BA65-44423D59E0D4}" type="parTrans" cxnId="{F0D6B90D-3BCD-ED45-9963-8CC39A5DBD59}">
      <dgm:prSet/>
      <dgm:spPr/>
      <dgm:t>
        <a:bodyPr/>
        <a:lstStyle/>
        <a:p>
          <a:endParaRPr lang="en-US"/>
        </a:p>
      </dgm:t>
    </dgm:pt>
    <dgm:pt modelId="{A6602286-C55E-784A-B68E-CD7B476FD944}" type="sibTrans" cxnId="{F0D6B90D-3BCD-ED45-9963-8CC39A5DBD59}">
      <dgm:prSet/>
      <dgm:spPr/>
      <dgm:t>
        <a:bodyPr/>
        <a:lstStyle/>
        <a:p>
          <a:endParaRPr lang="en-US"/>
        </a:p>
      </dgm:t>
    </dgm:pt>
    <dgm:pt modelId="{B371420B-0E77-F745-BBFD-F98854AFF947}">
      <dgm:prSet custT="1"/>
      <dgm:spPr/>
      <dgm:t>
        <a:bodyPr/>
        <a:lstStyle/>
        <a:p>
          <a:pPr algn="l">
            <a:buFont typeface="+mj-lt"/>
            <a:buNone/>
          </a:pPr>
          <a:r>
            <a:rPr lang="en-US" sz="1600" dirty="0">
              <a:solidFill>
                <a:schemeClr val="lt1"/>
              </a:solidFill>
              <a:latin typeface="Calibri"/>
              <a:ea typeface="Calibri"/>
              <a:cs typeface="Calibri"/>
              <a:sym typeface="Calibri"/>
            </a:rPr>
            <a:t>General / special HPC solution</a:t>
          </a:r>
        </a:p>
      </dgm:t>
    </dgm:pt>
    <dgm:pt modelId="{5FFBB0E3-8424-5A4D-A383-09926077E1DF}" type="parTrans" cxnId="{ACE14B08-6C64-C74A-9D47-2D2FBA491271}">
      <dgm:prSet/>
      <dgm:spPr/>
      <dgm:t>
        <a:bodyPr/>
        <a:lstStyle/>
        <a:p>
          <a:endParaRPr lang="en-US"/>
        </a:p>
      </dgm:t>
    </dgm:pt>
    <dgm:pt modelId="{F8CB2DD2-A964-1141-B708-D0455402E555}" type="sibTrans" cxnId="{ACE14B08-6C64-C74A-9D47-2D2FBA491271}">
      <dgm:prSet/>
      <dgm:spPr/>
      <dgm:t>
        <a:bodyPr/>
        <a:lstStyle/>
        <a:p>
          <a:endParaRPr lang="en-US"/>
        </a:p>
      </dgm:t>
    </dgm:pt>
    <dgm:pt modelId="{FA176F4D-A486-5A43-9925-7CA3A058CE89}" type="pres">
      <dgm:prSet presAssocID="{19676E88-4ECC-784F-91FB-735FC2BA8D37}" presName="Name0" presStyleCnt="0">
        <dgm:presLayoutVars>
          <dgm:dir/>
          <dgm:resizeHandles val="exact"/>
        </dgm:presLayoutVars>
      </dgm:prSet>
      <dgm:spPr/>
    </dgm:pt>
    <dgm:pt modelId="{E7A9EB83-6589-8C45-A16D-1412DA0A36A8}" type="pres">
      <dgm:prSet presAssocID="{19676E88-4ECC-784F-91FB-735FC2BA8D37}" presName="bkgdShp" presStyleLbl="alignAccFollowNode1" presStyleIdx="0" presStyleCnt="1"/>
      <dgm:spPr/>
    </dgm:pt>
    <dgm:pt modelId="{DE112047-6A6F-D64A-92E6-1A35E0CD4FDB}" type="pres">
      <dgm:prSet presAssocID="{19676E88-4ECC-784F-91FB-735FC2BA8D37}" presName="linComp" presStyleCnt="0"/>
      <dgm:spPr/>
    </dgm:pt>
    <dgm:pt modelId="{F4001349-45B8-5B41-9181-4F52C445C99D}" type="pres">
      <dgm:prSet presAssocID="{A7C70793-5D9F-484F-A8C8-5E6EA4828AF5}" presName="compNode" presStyleCnt="0"/>
      <dgm:spPr/>
    </dgm:pt>
    <dgm:pt modelId="{A466D338-5207-2B48-B2C3-96634408876C}" type="pres">
      <dgm:prSet presAssocID="{A7C70793-5D9F-484F-A8C8-5E6EA4828AF5}" presName="node" presStyleLbl="node1" presStyleIdx="0" presStyleCnt="4">
        <dgm:presLayoutVars>
          <dgm:bulletEnabled val="1"/>
        </dgm:presLayoutVars>
      </dgm:prSet>
      <dgm:spPr/>
    </dgm:pt>
    <dgm:pt modelId="{7D0079BF-D45F-B54F-A004-F52C9D31903C}" type="pres">
      <dgm:prSet presAssocID="{A7C70793-5D9F-484F-A8C8-5E6EA4828AF5}" presName="invisiNode" presStyleLbl="node1" presStyleIdx="0" presStyleCnt="4"/>
      <dgm:spPr/>
    </dgm:pt>
    <dgm:pt modelId="{652DC5AB-74EA-D643-8B87-76726B6F814B}" type="pres">
      <dgm:prSet presAssocID="{A7C70793-5D9F-484F-A8C8-5E6EA4828AF5}" presName="imagNode" presStyleLbl="fgImgPlace1" presStyleIdx="0" presStyleCnt="4"/>
      <dgm:spPr>
        <a:blipFill rotWithShape="1">
          <a:blip xmlns:r="http://schemas.openxmlformats.org/officeDocument/2006/relationships" r:embed="rId1">
            <a:alphaModFix/>
          </a:blip>
          <a:srcRect/>
          <a:stretch>
            <a:fillRect l="-5000" r="-5000"/>
          </a:stretch>
        </a:blipFill>
      </dgm:spPr>
    </dgm:pt>
    <dgm:pt modelId="{D97954E9-44D7-2048-8DCC-7312C9E0B6CF}" type="pres">
      <dgm:prSet presAssocID="{F5945123-A410-D54C-9CCF-1C59A362A42E}" presName="sibTrans" presStyleLbl="sibTrans2D1" presStyleIdx="0" presStyleCnt="0"/>
      <dgm:spPr/>
    </dgm:pt>
    <dgm:pt modelId="{2FF790E5-8594-7940-B4A0-4C8C335889A1}" type="pres">
      <dgm:prSet presAssocID="{272CA373-AADE-5D45-BC1E-6FC9441F93E8}" presName="compNode" presStyleCnt="0"/>
      <dgm:spPr/>
    </dgm:pt>
    <dgm:pt modelId="{662C7FB5-0536-6249-9828-57EC3E3107A3}" type="pres">
      <dgm:prSet presAssocID="{272CA373-AADE-5D45-BC1E-6FC9441F93E8}" presName="node" presStyleLbl="node1" presStyleIdx="1" presStyleCnt="4">
        <dgm:presLayoutVars>
          <dgm:bulletEnabled val="1"/>
        </dgm:presLayoutVars>
      </dgm:prSet>
      <dgm:spPr/>
    </dgm:pt>
    <dgm:pt modelId="{23F5E923-BEC2-5B42-BB3F-01E52F31EDCA}" type="pres">
      <dgm:prSet presAssocID="{272CA373-AADE-5D45-BC1E-6FC9441F93E8}" presName="invisiNode" presStyleLbl="node1" presStyleIdx="1" presStyleCnt="4"/>
      <dgm:spPr/>
    </dgm:pt>
    <dgm:pt modelId="{C88F77AF-1418-384A-9295-B5117BB1D5C6}" type="pres">
      <dgm:prSet presAssocID="{272CA373-AADE-5D45-BC1E-6FC9441F93E8}" presName="imagNode" presStyleLbl="fgImgPlace1" presStyleIdx="1" presStyleCnt="4"/>
      <dgm:spPr>
        <a:solidFill>
          <a:schemeClr val="tx1"/>
        </a:solidFill>
      </dgm:spPr>
    </dgm:pt>
    <dgm:pt modelId="{04B28E33-CACC-6D4D-8E77-3E8072DBD297}" type="pres">
      <dgm:prSet presAssocID="{A40702B1-12AF-3D45-B5A7-1CDC4B09BE8D}" presName="sibTrans" presStyleLbl="sibTrans2D1" presStyleIdx="0" presStyleCnt="0"/>
      <dgm:spPr/>
    </dgm:pt>
    <dgm:pt modelId="{21CFCC96-6EB1-C749-8E7D-E820B2C060CA}" type="pres">
      <dgm:prSet presAssocID="{A8B22558-8B60-FE48-9B67-FA934D156381}" presName="compNode" presStyleCnt="0"/>
      <dgm:spPr/>
    </dgm:pt>
    <dgm:pt modelId="{94633245-B18D-9A4C-A02A-DE1C962CABA2}" type="pres">
      <dgm:prSet presAssocID="{A8B22558-8B60-FE48-9B67-FA934D156381}" presName="node" presStyleLbl="node1" presStyleIdx="2" presStyleCnt="4">
        <dgm:presLayoutVars>
          <dgm:bulletEnabled val="1"/>
        </dgm:presLayoutVars>
      </dgm:prSet>
      <dgm:spPr/>
    </dgm:pt>
    <dgm:pt modelId="{366F16E4-6F0B-5248-8F51-D1B50619CC81}" type="pres">
      <dgm:prSet presAssocID="{A8B22558-8B60-FE48-9B67-FA934D156381}" presName="invisiNode" presStyleLbl="node1" presStyleIdx="2" presStyleCnt="4"/>
      <dgm:spPr/>
    </dgm:pt>
    <dgm:pt modelId="{E92AB52B-ABD7-3D46-A096-322FDACE13DF}" type="pres">
      <dgm:prSet presAssocID="{A8B22558-8B60-FE48-9B67-FA934D156381}" presName="imagNode" presStyleLbl="fgImgPlace1" presStyleIdx="2" presStyleCnt="4"/>
      <dgm:spPr>
        <a:blipFill rotWithShape="1">
          <a:blip xmlns:r="http://schemas.openxmlformats.org/officeDocument/2006/relationships" r:embed="rId2"/>
          <a:srcRect/>
          <a:stretch>
            <a:fillRect t="-50000" b="-50000"/>
          </a:stretch>
        </a:blipFill>
      </dgm:spPr>
    </dgm:pt>
    <dgm:pt modelId="{6876D2A6-26A5-B84C-98B4-C91DE8FE2D25}" type="pres">
      <dgm:prSet presAssocID="{4E67143E-763B-B849-BA5E-95F474DE8AE6}" presName="sibTrans" presStyleLbl="sibTrans2D1" presStyleIdx="0" presStyleCnt="0"/>
      <dgm:spPr/>
    </dgm:pt>
    <dgm:pt modelId="{AD24B185-B2FF-6143-B5E4-6E4C47F5BC02}" type="pres">
      <dgm:prSet presAssocID="{2DAA8A0B-DE2E-8A4F-9CDC-32C670270756}" presName="compNode" presStyleCnt="0"/>
      <dgm:spPr/>
    </dgm:pt>
    <dgm:pt modelId="{AE37D22B-9A49-D240-92A4-E68D27513609}" type="pres">
      <dgm:prSet presAssocID="{2DAA8A0B-DE2E-8A4F-9CDC-32C670270756}" presName="node" presStyleLbl="node1" presStyleIdx="3" presStyleCnt="4">
        <dgm:presLayoutVars>
          <dgm:bulletEnabled val="1"/>
        </dgm:presLayoutVars>
      </dgm:prSet>
      <dgm:spPr/>
    </dgm:pt>
    <dgm:pt modelId="{2A026E47-9376-5841-B69E-6DF2DE3EAB52}" type="pres">
      <dgm:prSet presAssocID="{2DAA8A0B-DE2E-8A4F-9CDC-32C670270756}" presName="invisiNode" presStyleLbl="node1" presStyleIdx="3" presStyleCnt="4"/>
      <dgm:spPr/>
    </dgm:pt>
    <dgm:pt modelId="{024BD017-B40A-9B45-8E58-FDE22C173610}" type="pres">
      <dgm:prSet presAssocID="{2DAA8A0B-DE2E-8A4F-9CDC-32C670270756}" presName="imagNode" presStyleLbl="fgImgPlace1" presStyleIdx="3" presStyleCnt="4"/>
      <dgm:spPr>
        <a:blipFill rotWithShape="1">
          <a:blip xmlns:r="http://schemas.openxmlformats.org/officeDocument/2006/relationships" r:embed="rId3">
            <a:alphaModFix/>
          </a:blip>
          <a:srcRect/>
          <a:stretch>
            <a:fillRect t="-16000" b="-16000"/>
          </a:stretch>
        </a:blipFill>
      </dgm:spPr>
    </dgm:pt>
  </dgm:ptLst>
  <dgm:cxnLst>
    <dgm:cxn modelId="{ACE14B08-6C64-C74A-9D47-2D2FBA491271}" srcId="{2DAA8A0B-DE2E-8A4F-9CDC-32C670270756}" destId="{B371420B-0E77-F745-BBFD-F98854AFF947}" srcOrd="3" destOrd="0" parTransId="{5FFBB0E3-8424-5A4D-A383-09926077E1DF}" sibTransId="{F8CB2DD2-A964-1141-B708-D0455402E555}"/>
    <dgm:cxn modelId="{5C66990D-1E3A-E048-8269-5F08A6E5848A}" srcId="{19676E88-4ECC-784F-91FB-735FC2BA8D37}" destId="{272CA373-AADE-5D45-BC1E-6FC9441F93E8}" srcOrd="1" destOrd="0" parTransId="{C3D9D978-8283-3847-BCA5-2B6528E1835F}" sibTransId="{A40702B1-12AF-3D45-B5A7-1CDC4B09BE8D}"/>
    <dgm:cxn modelId="{F0D6B90D-3BCD-ED45-9963-8CC39A5DBD59}" srcId="{2DAA8A0B-DE2E-8A4F-9CDC-32C670270756}" destId="{7150D923-90B8-304D-BDF6-6870B77F86E1}" srcOrd="2" destOrd="0" parTransId="{B8303FF0-F779-9546-BA65-44423D59E0D4}" sibTransId="{A6602286-C55E-784A-B68E-CD7B476FD944}"/>
    <dgm:cxn modelId="{70255F0F-3A9A-B546-8D75-8CE862923D9C}" srcId="{19676E88-4ECC-784F-91FB-735FC2BA8D37}" destId="{A8B22558-8B60-FE48-9B67-FA934D156381}" srcOrd="2" destOrd="0" parTransId="{310CBFCE-9693-7740-8883-38723F4465E8}" sibTransId="{4E67143E-763B-B849-BA5E-95F474DE8AE6}"/>
    <dgm:cxn modelId="{14CD1110-27A0-0542-B839-4A0B3E044B12}" type="presOf" srcId="{A7C70793-5D9F-484F-A8C8-5E6EA4828AF5}" destId="{A466D338-5207-2B48-B2C3-96634408876C}" srcOrd="0" destOrd="0" presId="urn:microsoft.com/office/officeart/2005/8/layout/pList2"/>
    <dgm:cxn modelId="{79737D1F-7FF7-584F-8F88-621D827A8C62}" type="presOf" srcId="{B371420B-0E77-F745-BBFD-F98854AFF947}" destId="{AE37D22B-9A49-D240-92A4-E68D27513609}" srcOrd="0" destOrd="4" presId="urn:microsoft.com/office/officeart/2005/8/layout/pList2"/>
    <dgm:cxn modelId="{9A054B37-0A98-6544-9E8E-3E1972770374}" type="presOf" srcId="{A40702B1-12AF-3D45-B5A7-1CDC4B09BE8D}" destId="{04B28E33-CACC-6D4D-8E77-3E8072DBD297}" srcOrd="0" destOrd="0" presId="urn:microsoft.com/office/officeart/2005/8/layout/pList2"/>
    <dgm:cxn modelId="{08E46F54-36DE-404A-983E-0B63DC13584E}" type="presOf" srcId="{3167392E-D38C-5A41-81F6-34A4AE262917}" destId="{AE37D22B-9A49-D240-92A4-E68D27513609}" srcOrd="0" destOrd="1" presId="urn:microsoft.com/office/officeart/2005/8/layout/pList2"/>
    <dgm:cxn modelId="{E093195B-92D2-1A42-8603-1DF8A81F8E6E}" type="presOf" srcId="{272CA373-AADE-5D45-BC1E-6FC9441F93E8}" destId="{662C7FB5-0536-6249-9828-57EC3E3107A3}" srcOrd="0" destOrd="0" presId="urn:microsoft.com/office/officeart/2005/8/layout/pList2"/>
    <dgm:cxn modelId="{4868F366-F880-E642-A7EA-C99873441A3F}" type="presOf" srcId="{F5945123-A410-D54C-9CCF-1C59A362A42E}" destId="{D97954E9-44D7-2048-8DCC-7312C9E0B6CF}" srcOrd="0" destOrd="0" presId="urn:microsoft.com/office/officeart/2005/8/layout/pList2"/>
    <dgm:cxn modelId="{8402226D-DB07-0340-8C36-5CB0CE667D47}" type="presOf" srcId="{4E67143E-763B-B849-BA5E-95F474DE8AE6}" destId="{6876D2A6-26A5-B84C-98B4-C91DE8FE2D25}" srcOrd="0" destOrd="0" presId="urn:microsoft.com/office/officeart/2005/8/layout/pList2"/>
    <dgm:cxn modelId="{1C53BD75-B5BB-7946-8F2C-BCCA79609A59}" type="presOf" srcId="{2DAA8A0B-DE2E-8A4F-9CDC-32C670270756}" destId="{AE37D22B-9A49-D240-92A4-E68D27513609}" srcOrd="0" destOrd="0" presId="urn:microsoft.com/office/officeart/2005/8/layout/pList2"/>
    <dgm:cxn modelId="{0E0F557C-1627-1F4E-8E51-8B267BE10F51}" type="presOf" srcId="{19676E88-4ECC-784F-91FB-735FC2BA8D37}" destId="{FA176F4D-A486-5A43-9925-7CA3A058CE89}" srcOrd="0" destOrd="0" presId="urn:microsoft.com/office/officeart/2005/8/layout/pList2"/>
    <dgm:cxn modelId="{BC8DB97D-76D6-7847-BFD5-6FE3B4BA98F0}" srcId="{2DAA8A0B-DE2E-8A4F-9CDC-32C670270756}" destId="{53CC6DB6-3D20-714F-BF13-40E5BA6E3A96}" srcOrd="1" destOrd="0" parTransId="{62A5B50C-DF04-CE43-B0FA-1C9519083910}" sibTransId="{32912A7D-4693-544A-A782-63C248F593D6}"/>
    <dgm:cxn modelId="{7E83AD85-9C1E-7041-9CD6-07CD2BBC0AF8}" srcId="{19676E88-4ECC-784F-91FB-735FC2BA8D37}" destId="{2DAA8A0B-DE2E-8A4F-9CDC-32C670270756}" srcOrd="3" destOrd="0" parTransId="{DAECE27C-6ABC-754F-9369-49F00C3C3BFB}" sibTransId="{6342C686-51C0-1647-8C72-EDEA1257C6B0}"/>
    <dgm:cxn modelId="{26A4389A-B640-D54A-B7CA-BC3024D277E7}" type="presOf" srcId="{7150D923-90B8-304D-BDF6-6870B77F86E1}" destId="{AE37D22B-9A49-D240-92A4-E68D27513609}" srcOrd="0" destOrd="3" presId="urn:microsoft.com/office/officeart/2005/8/layout/pList2"/>
    <dgm:cxn modelId="{50D15DAD-DC12-B14B-8679-3438EB6F4B80}" srcId="{19676E88-4ECC-784F-91FB-735FC2BA8D37}" destId="{A7C70793-5D9F-484F-A8C8-5E6EA4828AF5}" srcOrd="0" destOrd="0" parTransId="{407396DD-6E9E-D946-8F75-32CC615C4C35}" sibTransId="{F5945123-A410-D54C-9CCF-1C59A362A42E}"/>
    <dgm:cxn modelId="{D1442FE7-010C-CC48-A8BF-FF545B37513B}" srcId="{2DAA8A0B-DE2E-8A4F-9CDC-32C670270756}" destId="{3167392E-D38C-5A41-81F6-34A4AE262917}" srcOrd="0" destOrd="0" parTransId="{3E564B96-688C-1C42-A169-6CE4C632C36D}" sibTransId="{E5DB49A1-602A-E848-89EC-D9F864E18D6B}"/>
    <dgm:cxn modelId="{D073E7FE-00A2-F047-B0AC-06BD6686E4D9}" type="presOf" srcId="{A8B22558-8B60-FE48-9B67-FA934D156381}" destId="{94633245-B18D-9A4C-A02A-DE1C962CABA2}" srcOrd="0" destOrd="0" presId="urn:microsoft.com/office/officeart/2005/8/layout/pList2"/>
    <dgm:cxn modelId="{D3FADBFF-CC62-CF4F-AB52-FA22C54AB625}" type="presOf" srcId="{53CC6DB6-3D20-714F-BF13-40E5BA6E3A96}" destId="{AE37D22B-9A49-D240-92A4-E68D27513609}" srcOrd="0" destOrd="2" presId="urn:microsoft.com/office/officeart/2005/8/layout/pList2"/>
    <dgm:cxn modelId="{6EA0E2F9-3793-A149-91AD-E2DA6E498EE2}" type="presParOf" srcId="{FA176F4D-A486-5A43-9925-7CA3A058CE89}" destId="{E7A9EB83-6589-8C45-A16D-1412DA0A36A8}" srcOrd="0" destOrd="0" presId="urn:microsoft.com/office/officeart/2005/8/layout/pList2"/>
    <dgm:cxn modelId="{4057FDF3-AB59-B64F-BED0-CA69876F044C}" type="presParOf" srcId="{FA176F4D-A486-5A43-9925-7CA3A058CE89}" destId="{DE112047-6A6F-D64A-92E6-1A35E0CD4FDB}" srcOrd="1" destOrd="0" presId="urn:microsoft.com/office/officeart/2005/8/layout/pList2"/>
    <dgm:cxn modelId="{17AB150B-23E5-F54D-BB4F-8C3D19A8C68F}" type="presParOf" srcId="{DE112047-6A6F-D64A-92E6-1A35E0CD4FDB}" destId="{F4001349-45B8-5B41-9181-4F52C445C99D}" srcOrd="0" destOrd="0" presId="urn:microsoft.com/office/officeart/2005/8/layout/pList2"/>
    <dgm:cxn modelId="{AD1C5BE0-ADAD-2A41-878F-31595A4E4C75}" type="presParOf" srcId="{F4001349-45B8-5B41-9181-4F52C445C99D}" destId="{A466D338-5207-2B48-B2C3-96634408876C}" srcOrd="0" destOrd="0" presId="urn:microsoft.com/office/officeart/2005/8/layout/pList2"/>
    <dgm:cxn modelId="{1B5E0351-DEF7-5940-A214-D1D21E8411A4}" type="presParOf" srcId="{F4001349-45B8-5B41-9181-4F52C445C99D}" destId="{7D0079BF-D45F-B54F-A004-F52C9D31903C}" srcOrd="1" destOrd="0" presId="urn:microsoft.com/office/officeart/2005/8/layout/pList2"/>
    <dgm:cxn modelId="{651326A0-8556-EB47-9BD6-8A600C6B33DA}" type="presParOf" srcId="{F4001349-45B8-5B41-9181-4F52C445C99D}" destId="{652DC5AB-74EA-D643-8B87-76726B6F814B}" srcOrd="2" destOrd="0" presId="urn:microsoft.com/office/officeart/2005/8/layout/pList2"/>
    <dgm:cxn modelId="{CA748927-2BD9-3B44-BD60-B9C299FA7970}" type="presParOf" srcId="{DE112047-6A6F-D64A-92E6-1A35E0CD4FDB}" destId="{D97954E9-44D7-2048-8DCC-7312C9E0B6CF}" srcOrd="1" destOrd="0" presId="urn:microsoft.com/office/officeart/2005/8/layout/pList2"/>
    <dgm:cxn modelId="{47C2D28A-BA3A-914B-9BCE-5122F31720E2}" type="presParOf" srcId="{DE112047-6A6F-D64A-92E6-1A35E0CD4FDB}" destId="{2FF790E5-8594-7940-B4A0-4C8C335889A1}" srcOrd="2" destOrd="0" presId="urn:microsoft.com/office/officeart/2005/8/layout/pList2"/>
    <dgm:cxn modelId="{CDEDDD23-F4D4-2041-B9E2-1D1C51832B48}" type="presParOf" srcId="{2FF790E5-8594-7940-B4A0-4C8C335889A1}" destId="{662C7FB5-0536-6249-9828-57EC3E3107A3}" srcOrd="0" destOrd="0" presId="urn:microsoft.com/office/officeart/2005/8/layout/pList2"/>
    <dgm:cxn modelId="{764D08AA-C0E3-184B-B61F-054F25BB8278}" type="presParOf" srcId="{2FF790E5-8594-7940-B4A0-4C8C335889A1}" destId="{23F5E923-BEC2-5B42-BB3F-01E52F31EDCA}" srcOrd="1" destOrd="0" presId="urn:microsoft.com/office/officeart/2005/8/layout/pList2"/>
    <dgm:cxn modelId="{42255F2F-B4EB-904B-B836-92414BB743BF}" type="presParOf" srcId="{2FF790E5-8594-7940-B4A0-4C8C335889A1}" destId="{C88F77AF-1418-384A-9295-B5117BB1D5C6}" srcOrd="2" destOrd="0" presId="urn:microsoft.com/office/officeart/2005/8/layout/pList2"/>
    <dgm:cxn modelId="{2CCF8C13-786C-914C-BD57-C7C0AAA2E941}" type="presParOf" srcId="{DE112047-6A6F-D64A-92E6-1A35E0CD4FDB}" destId="{04B28E33-CACC-6D4D-8E77-3E8072DBD297}" srcOrd="3" destOrd="0" presId="urn:microsoft.com/office/officeart/2005/8/layout/pList2"/>
    <dgm:cxn modelId="{AF18A3E7-BCCC-7B44-9D8A-BA05EE781F9C}" type="presParOf" srcId="{DE112047-6A6F-D64A-92E6-1A35E0CD4FDB}" destId="{21CFCC96-6EB1-C749-8E7D-E820B2C060CA}" srcOrd="4" destOrd="0" presId="urn:microsoft.com/office/officeart/2005/8/layout/pList2"/>
    <dgm:cxn modelId="{CEE06F3C-4BAF-0E44-80EE-139A78DC4628}" type="presParOf" srcId="{21CFCC96-6EB1-C749-8E7D-E820B2C060CA}" destId="{94633245-B18D-9A4C-A02A-DE1C962CABA2}" srcOrd="0" destOrd="0" presId="urn:microsoft.com/office/officeart/2005/8/layout/pList2"/>
    <dgm:cxn modelId="{7183A14B-9023-5A4A-A646-6B9CBA767105}" type="presParOf" srcId="{21CFCC96-6EB1-C749-8E7D-E820B2C060CA}" destId="{366F16E4-6F0B-5248-8F51-D1B50619CC81}" srcOrd="1" destOrd="0" presId="urn:microsoft.com/office/officeart/2005/8/layout/pList2"/>
    <dgm:cxn modelId="{34E91BB6-2821-F348-BA0B-FE3D449E91A4}" type="presParOf" srcId="{21CFCC96-6EB1-C749-8E7D-E820B2C060CA}" destId="{E92AB52B-ABD7-3D46-A096-322FDACE13DF}" srcOrd="2" destOrd="0" presId="urn:microsoft.com/office/officeart/2005/8/layout/pList2"/>
    <dgm:cxn modelId="{AD87A375-91D9-6847-A7CA-0D4968FB847F}" type="presParOf" srcId="{DE112047-6A6F-D64A-92E6-1A35E0CD4FDB}" destId="{6876D2A6-26A5-B84C-98B4-C91DE8FE2D25}" srcOrd="5" destOrd="0" presId="urn:microsoft.com/office/officeart/2005/8/layout/pList2"/>
    <dgm:cxn modelId="{0AC21397-B29A-CF4C-B6E5-D7404A46D368}" type="presParOf" srcId="{DE112047-6A6F-D64A-92E6-1A35E0CD4FDB}" destId="{AD24B185-B2FF-6143-B5E4-6E4C47F5BC02}" srcOrd="6" destOrd="0" presId="urn:microsoft.com/office/officeart/2005/8/layout/pList2"/>
    <dgm:cxn modelId="{0BBF4E33-07D6-854C-88B8-505B0E1858CE}" type="presParOf" srcId="{AD24B185-B2FF-6143-B5E4-6E4C47F5BC02}" destId="{AE37D22B-9A49-D240-92A4-E68D27513609}" srcOrd="0" destOrd="0" presId="urn:microsoft.com/office/officeart/2005/8/layout/pList2"/>
    <dgm:cxn modelId="{2B821D3E-5037-1045-A4DD-798975554238}" type="presParOf" srcId="{AD24B185-B2FF-6143-B5E4-6E4C47F5BC02}" destId="{2A026E47-9376-5841-B69E-6DF2DE3EAB52}" srcOrd="1" destOrd="0" presId="urn:microsoft.com/office/officeart/2005/8/layout/pList2"/>
    <dgm:cxn modelId="{4563C252-351C-1D41-BDA2-E3539963D14E}" type="presParOf" srcId="{AD24B185-B2FF-6143-B5E4-6E4C47F5BC02}" destId="{024BD017-B40A-9B45-8E58-FDE22C173610}"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676E88-4ECC-784F-91FB-735FC2BA8D37}" type="doc">
      <dgm:prSet loTypeId="urn:microsoft.com/office/officeart/2005/8/layout/pList2" loCatId="" qsTypeId="urn:microsoft.com/office/officeart/2005/8/quickstyle/simple2" qsCatId="simple" csTypeId="urn:microsoft.com/office/officeart/2005/8/colors/accent1_2" csCatId="accent1" phldr="1"/>
      <dgm:spPr/>
      <dgm:t>
        <a:bodyPr/>
        <a:lstStyle/>
        <a:p>
          <a:endParaRPr lang="en-US"/>
        </a:p>
      </dgm:t>
    </dgm:pt>
    <dgm:pt modelId="{A7C70793-5D9F-484F-A8C8-5E6EA4828AF5}">
      <dgm:prSet custT="1"/>
      <dgm:spPr/>
      <dgm:t>
        <a:bodyPr lIns="0" tIns="146304" rIns="0"/>
        <a:lstStyle/>
        <a:p>
          <a:pPr rtl="0"/>
          <a:r>
            <a:rPr lang="en-US" sz="2000" b="1" i="0" u="none" dirty="0"/>
            <a:t>Heterogeneous Architectures  </a:t>
          </a:r>
        </a:p>
        <a:p>
          <a:pPr rtl="0"/>
          <a:r>
            <a:rPr lang="en-US" sz="1800" b="0" i="1" u="none" dirty="0"/>
            <a:t>Specialized accelerators for performance / energy</a:t>
          </a:r>
          <a:endParaRPr lang="en-US" sz="2000" b="1" dirty="0"/>
        </a:p>
      </dgm:t>
    </dgm:pt>
    <dgm:pt modelId="{407396DD-6E9E-D946-8F75-32CC615C4C35}" type="parTrans" cxnId="{50D15DAD-DC12-B14B-8679-3438EB6F4B80}">
      <dgm:prSet/>
      <dgm:spPr/>
      <dgm:t>
        <a:bodyPr/>
        <a:lstStyle/>
        <a:p>
          <a:endParaRPr lang="en-US" b="1"/>
        </a:p>
      </dgm:t>
    </dgm:pt>
    <dgm:pt modelId="{F5945123-A410-D54C-9CCF-1C59A362A42E}" type="sibTrans" cxnId="{50D15DAD-DC12-B14B-8679-3438EB6F4B80}">
      <dgm:prSet/>
      <dgm:spPr/>
      <dgm:t>
        <a:bodyPr/>
        <a:lstStyle/>
        <a:p>
          <a:endParaRPr lang="en-US" b="1"/>
        </a:p>
      </dgm:t>
    </dgm:pt>
    <dgm:pt modelId="{272CA373-AADE-5D45-BC1E-6FC9441F93E8}">
      <dgm:prSet custT="1"/>
      <dgm:spPr/>
      <dgm:t>
        <a:bodyPr lIns="91440" tIns="146304" rIns="91440"/>
        <a:lstStyle/>
        <a:p>
          <a:pPr>
            <a:buFont typeface="+mj-lt"/>
            <a:buAutoNum type="arabicPeriod"/>
          </a:pPr>
          <a:r>
            <a:rPr lang="en-US" sz="2000" b="1" i="0" u="none" dirty="0"/>
            <a:t>Post CMOS Devices/Materials</a:t>
          </a:r>
        </a:p>
        <a:p>
          <a:pPr>
            <a:buFont typeface="+mj-lt"/>
            <a:buAutoNum type="arabicPeriod"/>
          </a:pPr>
          <a:r>
            <a:rPr lang="en-US" sz="1800" b="0" i="1" u="none" dirty="0"/>
            <a:t>Evaluate new devices using simulation across scales</a:t>
          </a:r>
          <a:endParaRPr lang="en-US" sz="1600" b="0" i="1" u="none" dirty="0"/>
        </a:p>
      </dgm:t>
    </dgm:pt>
    <dgm:pt modelId="{A40702B1-12AF-3D45-B5A7-1CDC4B09BE8D}" type="sibTrans" cxnId="{5C66990D-1E3A-E048-8269-5F08A6E5848A}">
      <dgm:prSet/>
      <dgm:spPr/>
      <dgm:t>
        <a:bodyPr/>
        <a:lstStyle/>
        <a:p>
          <a:endParaRPr lang="en-US"/>
        </a:p>
      </dgm:t>
    </dgm:pt>
    <dgm:pt modelId="{C3D9D978-8283-3847-BCA5-2B6528E1835F}" type="parTrans" cxnId="{5C66990D-1E3A-E048-8269-5F08A6E5848A}">
      <dgm:prSet/>
      <dgm:spPr/>
      <dgm:t>
        <a:bodyPr/>
        <a:lstStyle/>
        <a:p>
          <a:endParaRPr lang="en-US"/>
        </a:p>
      </dgm:t>
    </dgm:pt>
    <dgm:pt modelId="{A8B22558-8B60-FE48-9B67-FA934D156381}">
      <dgm:prSet custT="1"/>
      <dgm:spPr/>
      <dgm:t>
        <a:bodyPr lIns="91440" tIns="146304" rIns="91440"/>
        <a:lstStyle/>
        <a:p>
          <a:pPr>
            <a:buFont typeface="+mj-lt"/>
            <a:buAutoNum type="arabicPeriod"/>
          </a:pPr>
          <a:r>
            <a:rPr lang="en-US" sz="2000" b="1" i="0" u="none" dirty="0"/>
            <a:t>New Models of Computation</a:t>
          </a:r>
        </a:p>
        <a:p>
          <a:pPr>
            <a:buFont typeface="+mj-lt"/>
            <a:buAutoNum type="arabicPeriod"/>
          </a:pPr>
          <a:r>
            <a:rPr lang="en-US" sz="1800" b="0" i="1" u="none" dirty="0"/>
            <a:t>Quantum algorithms, tools and testbeds, for science applications</a:t>
          </a:r>
          <a:endParaRPr lang="en-US" sz="1400" b="0" i="0" u="none" dirty="0"/>
        </a:p>
      </dgm:t>
    </dgm:pt>
    <dgm:pt modelId="{310CBFCE-9693-7740-8883-38723F4465E8}" type="parTrans" cxnId="{70255F0F-3A9A-B546-8D75-8CE862923D9C}">
      <dgm:prSet/>
      <dgm:spPr/>
      <dgm:t>
        <a:bodyPr/>
        <a:lstStyle/>
        <a:p>
          <a:endParaRPr lang="en-US"/>
        </a:p>
      </dgm:t>
    </dgm:pt>
    <dgm:pt modelId="{4E67143E-763B-B849-BA5E-95F474DE8AE6}" type="sibTrans" cxnId="{70255F0F-3A9A-B546-8D75-8CE862923D9C}">
      <dgm:prSet/>
      <dgm:spPr/>
      <dgm:t>
        <a:bodyPr/>
        <a:lstStyle/>
        <a:p>
          <a:endParaRPr lang="en-US"/>
        </a:p>
      </dgm:t>
    </dgm:pt>
    <dgm:pt modelId="{FA176F4D-A486-5A43-9925-7CA3A058CE89}" type="pres">
      <dgm:prSet presAssocID="{19676E88-4ECC-784F-91FB-735FC2BA8D37}" presName="Name0" presStyleCnt="0">
        <dgm:presLayoutVars>
          <dgm:dir/>
          <dgm:resizeHandles val="exact"/>
        </dgm:presLayoutVars>
      </dgm:prSet>
      <dgm:spPr/>
    </dgm:pt>
    <dgm:pt modelId="{E7A9EB83-6589-8C45-A16D-1412DA0A36A8}" type="pres">
      <dgm:prSet presAssocID="{19676E88-4ECC-784F-91FB-735FC2BA8D37}" presName="bkgdShp" presStyleLbl="alignAccFollowNode1" presStyleIdx="0" presStyleCnt="1"/>
      <dgm:spPr/>
    </dgm:pt>
    <dgm:pt modelId="{DE112047-6A6F-D64A-92E6-1A35E0CD4FDB}" type="pres">
      <dgm:prSet presAssocID="{19676E88-4ECC-784F-91FB-735FC2BA8D37}" presName="linComp" presStyleCnt="0"/>
      <dgm:spPr/>
    </dgm:pt>
    <dgm:pt modelId="{F4001349-45B8-5B41-9181-4F52C445C99D}" type="pres">
      <dgm:prSet presAssocID="{A7C70793-5D9F-484F-A8C8-5E6EA4828AF5}" presName="compNode" presStyleCnt="0"/>
      <dgm:spPr/>
    </dgm:pt>
    <dgm:pt modelId="{A466D338-5207-2B48-B2C3-96634408876C}" type="pres">
      <dgm:prSet presAssocID="{A7C70793-5D9F-484F-A8C8-5E6EA4828AF5}" presName="node" presStyleLbl="node1" presStyleIdx="0" presStyleCnt="3">
        <dgm:presLayoutVars>
          <dgm:bulletEnabled val="1"/>
        </dgm:presLayoutVars>
      </dgm:prSet>
      <dgm:spPr/>
    </dgm:pt>
    <dgm:pt modelId="{7D0079BF-D45F-B54F-A004-F52C9D31903C}" type="pres">
      <dgm:prSet presAssocID="{A7C70793-5D9F-484F-A8C8-5E6EA4828AF5}" presName="invisiNode" presStyleLbl="node1" presStyleIdx="0" presStyleCnt="3"/>
      <dgm:spPr/>
    </dgm:pt>
    <dgm:pt modelId="{652DC5AB-74EA-D643-8B87-76726B6F814B}" type="pres">
      <dgm:prSet presAssocID="{A7C70793-5D9F-484F-A8C8-5E6EA4828AF5}" presName="imagNode" presStyleLbl="fgImgPlace1" presStyleIdx="0" presStyleCnt="3"/>
      <dgm:spPr>
        <a:blipFill rotWithShape="1">
          <a:blip xmlns:r="http://schemas.openxmlformats.org/officeDocument/2006/relationships" r:embed="rId1"/>
          <a:srcRect/>
          <a:stretch>
            <a:fillRect t="-7000" b="-7000"/>
          </a:stretch>
        </a:blipFill>
      </dgm:spPr>
    </dgm:pt>
    <dgm:pt modelId="{D97954E9-44D7-2048-8DCC-7312C9E0B6CF}" type="pres">
      <dgm:prSet presAssocID="{F5945123-A410-D54C-9CCF-1C59A362A42E}" presName="sibTrans" presStyleLbl="sibTrans2D1" presStyleIdx="0" presStyleCnt="0"/>
      <dgm:spPr/>
    </dgm:pt>
    <dgm:pt modelId="{2FF790E5-8594-7940-B4A0-4C8C335889A1}" type="pres">
      <dgm:prSet presAssocID="{272CA373-AADE-5D45-BC1E-6FC9441F93E8}" presName="compNode" presStyleCnt="0"/>
      <dgm:spPr/>
    </dgm:pt>
    <dgm:pt modelId="{662C7FB5-0536-6249-9828-57EC3E3107A3}" type="pres">
      <dgm:prSet presAssocID="{272CA373-AADE-5D45-BC1E-6FC9441F93E8}" presName="node" presStyleLbl="node1" presStyleIdx="1" presStyleCnt="3">
        <dgm:presLayoutVars>
          <dgm:bulletEnabled val="1"/>
        </dgm:presLayoutVars>
      </dgm:prSet>
      <dgm:spPr/>
    </dgm:pt>
    <dgm:pt modelId="{23F5E923-BEC2-5B42-BB3F-01E52F31EDCA}" type="pres">
      <dgm:prSet presAssocID="{272CA373-AADE-5D45-BC1E-6FC9441F93E8}" presName="invisiNode" presStyleLbl="node1" presStyleIdx="1" presStyleCnt="3"/>
      <dgm:spPr/>
    </dgm:pt>
    <dgm:pt modelId="{C88F77AF-1418-384A-9295-B5117BB1D5C6}" type="pres">
      <dgm:prSet presAssocID="{272CA373-AADE-5D45-BC1E-6FC9441F93E8}" presName="imagNode" presStyleLbl="fgImgPlace1" presStyleIdx="1" presStyleCnt="3"/>
      <dgm:spPr>
        <a:blipFill rotWithShape="1">
          <a:blip xmlns:r="http://schemas.openxmlformats.org/officeDocument/2006/relationships" r:embed="rId2"/>
          <a:srcRect/>
          <a:stretch>
            <a:fillRect t="-28000" b="-28000"/>
          </a:stretch>
        </a:blipFill>
      </dgm:spPr>
    </dgm:pt>
    <dgm:pt modelId="{04B28E33-CACC-6D4D-8E77-3E8072DBD297}" type="pres">
      <dgm:prSet presAssocID="{A40702B1-12AF-3D45-B5A7-1CDC4B09BE8D}" presName="sibTrans" presStyleLbl="sibTrans2D1" presStyleIdx="0" presStyleCnt="0"/>
      <dgm:spPr/>
    </dgm:pt>
    <dgm:pt modelId="{21CFCC96-6EB1-C749-8E7D-E820B2C060CA}" type="pres">
      <dgm:prSet presAssocID="{A8B22558-8B60-FE48-9B67-FA934D156381}" presName="compNode" presStyleCnt="0"/>
      <dgm:spPr/>
    </dgm:pt>
    <dgm:pt modelId="{94633245-B18D-9A4C-A02A-DE1C962CABA2}" type="pres">
      <dgm:prSet presAssocID="{A8B22558-8B60-FE48-9B67-FA934D156381}" presName="node" presStyleLbl="node1" presStyleIdx="2" presStyleCnt="3">
        <dgm:presLayoutVars>
          <dgm:bulletEnabled val="1"/>
        </dgm:presLayoutVars>
      </dgm:prSet>
      <dgm:spPr/>
    </dgm:pt>
    <dgm:pt modelId="{366F16E4-6F0B-5248-8F51-D1B50619CC81}" type="pres">
      <dgm:prSet presAssocID="{A8B22558-8B60-FE48-9B67-FA934D156381}" presName="invisiNode" presStyleLbl="node1" presStyleIdx="2" presStyleCnt="3"/>
      <dgm:spPr/>
    </dgm:pt>
    <dgm:pt modelId="{E92AB52B-ABD7-3D46-A096-322FDACE13DF}" type="pres">
      <dgm:prSet presAssocID="{A8B22558-8B60-FE48-9B67-FA934D156381}" presName="imagNode" presStyleLbl="fgImgPlace1" presStyleIdx="2" presStyleCnt="3"/>
      <dgm:spPr>
        <a:blipFill rotWithShape="1">
          <a:blip xmlns:r="http://schemas.openxmlformats.org/officeDocument/2006/relationships" r:embed="rId3">
            <a:alphaModFix/>
          </a:blip>
          <a:srcRect/>
          <a:stretch>
            <a:fillRect t="-34000" b="-34000"/>
          </a:stretch>
        </a:blipFill>
      </dgm:spPr>
    </dgm:pt>
  </dgm:ptLst>
  <dgm:cxnLst>
    <dgm:cxn modelId="{5C66990D-1E3A-E048-8269-5F08A6E5848A}" srcId="{19676E88-4ECC-784F-91FB-735FC2BA8D37}" destId="{272CA373-AADE-5D45-BC1E-6FC9441F93E8}" srcOrd="1" destOrd="0" parTransId="{C3D9D978-8283-3847-BCA5-2B6528E1835F}" sibTransId="{A40702B1-12AF-3D45-B5A7-1CDC4B09BE8D}"/>
    <dgm:cxn modelId="{70255F0F-3A9A-B546-8D75-8CE862923D9C}" srcId="{19676E88-4ECC-784F-91FB-735FC2BA8D37}" destId="{A8B22558-8B60-FE48-9B67-FA934D156381}" srcOrd="2" destOrd="0" parTransId="{310CBFCE-9693-7740-8883-38723F4465E8}" sibTransId="{4E67143E-763B-B849-BA5E-95F474DE8AE6}"/>
    <dgm:cxn modelId="{14CD1110-27A0-0542-B839-4A0B3E044B12}" type="presOf" srcId="{A7C70793-5D9F-484F-A8C8-5E6EA4828AF5}" destId="{A466D338-5207-2B48-B2C3-96634408876C}" srcOrd="0" destOrd="0" presId="urn:microsoft.com/office/officeart/2005/8/layout/pList2"/>
    <dgm:cxn modelId="{9A054B37-0A98-6544-9E8E-3E1972770374}" type="presOf" srcId="{A40702B1-12AF-3D45-B5A7-1CDC4B09BE8D}" destId="{04B28E33-CACC-6D4D-8E77-3E8072DBD297}" srcOrd="0" destOrd="0" presId="urn:microsoft.com/office/officeart/2005/8/layout/pList2"/>
    <dgm:cxn modelId="{E093195B-92D2-1A42-8603-1DF8A81F8E6E}" type="presOf" srcId="{272CA373-AADE-5D45-BC1E-6FC9441F93E8}" destId="{662C7FB5-0536-6249-9828-57EC3E3107A3}" srcOrd="0" destOrd="0" presId="urn:microsoft.com/office/officeart/2005/8/layout/pList2"/>
    <dgm:cxn modelId="{4868F366-F880-E642-A7EA-C99873441A3F}" type="presOf" srcId="{F5945123-A410-D54C-9CCF-1C59A362A42E}" destId="{D97954E9-44D7-2048-8DCC-7312C9E0B6CF}" srcOrd="0" destOrd="0" presId="urn:microsoft.com/office/officeart/2005/8/layout/pList2"/>
    <dgm:cxn modelId="{0E0F557C-1627-1F4E-8E51-8B267BE10F51}" type="presOf" srcId="{19676E88-4ECC-784F-91FB-735FC2BA8D37}" destId="{FA176F4D-A486-5A43-9925-7CA3A058CE89}" srcOrd="0" destOrd="0" presId="urn:microsoft.com/office/officeart/2005/8/layout/pList2"/>
    <dgm:cxn modelId="{50D15DAD-DC12-B14B-8679-3438EB6F4B80}" srcId="{19676E88-4ECC-784F-91FB-735FC2BA8D37}" destId="{A7C70793-5D9F-484F-A8C8-5E6EA4828AF5}" srcOrd="0" destOrd="0" parTransId="{407396DD-6E9E-D946-8F75-32CC615C4C35}" sibTransId="{F5945123-A410-D54C-9CCF-1C59A362A42E}"/>
    <dgm:cxn modelId="{D073E7FE-00A2-F047-B0AC-06BD6686E4D9}" type="presOf" srcId="{A8B22558-8B60-FE48-9B67-FA934D156381}" destId="{94633245-B18D-9A4C-A02A-DE1C962CABA2}" srcOrd="0" destOrd="0" presId="urn:microsoft.com/office/officeart/2005/8/layout/pList2"/>
    <dgm:cxn modelId="{6EA0E2F9-3793-A149-91AD-E2DA6E498EE2}" type="presParOf" srcId="{FA176F4D-A486-5A43-9925-7CA3A058CE89}" destId="{E7A9EB83-6589-8C45-A16D-1412DA0A36A8}" srcOrd="0" destOrd="0" presId="urn:microsoft.com/office/officeart/2005/8/layout/pList2"/>
    <dgm:cxn modelId="{4057FDF3-AB59-B64F-BED0-CA69876F044C}" type="presParOf" srcId="{FA176F4D-A486-5A43-9925-7CA3A058CE89}" destId="{DE112047-6A6F-D64A-92E6-1A35E0CD4FDB}" srcOrd="1" destOrd="0" presId="urn:microsoft.com/office/officeart/2005/8/layout/pList2"/>
    <dgm:cxn modelId="{17AB150B-23E5-F54D-BB4F-8C3D19A8C68F}" type="presParOf" srcId="{DE112047-6A6F-D64A-92E6-1A35E0CD4FDB}" destId="{F4001349-45B8-5B41-9181-4F52C445C99D}" srcOrd="0" destOrd="0" presId="urn:microsoft.com/office/officeart/2005/8/layout/pList2"/>
    <dgm:cxn modelId="{AD1C5BE0-ADAD-2A41-878F-31595A4E4C75}" type="presParOf" srcId="{F4001349-45B8-5B41-9181-4F52C445C99D}" destId="{A466D338-5207-2B48-B2C3-96634408876C}" srcOrd="0" destOrd="0" presId="urn:microsoft.com/office/officeart/2005/8/layout/pList2"/>
    <dgm:cxn modelId="{1B5E0351-DEF7-5940-A214-D1D21E8411A4}" type="presParOf" srcId="{F4001349-45B8-5B41-9181-4F52C445C99D}" destId="{7D0079BF-D45F-B54F-A004-F52C9D31903C}" srcOrd="1" destOrd="0" presId="urn:microsoft.com/office/officeart/2005/8/layout/pList2"/>
    <dgm:cxn modelId="{651326A0-8556-EB47-9BD6-8A600C6B33DA}" type="presParOf" srcId="{F4001349-45B8-5B41-9181-4F52C445C99D}" destId="{652DC5AB-74EA-D643-8B87-76726B6F814B}" srcOrd="2" destOrd="0" presId="urn:microsoft.com/office/officeart/2005/8/layout/pList2"/>
    <dgm:cxn modelId="{CA748927-2BD9-3B44-BD60-B9C299FA7970}" type="presParOf" srcId="{DE112047-6A6F-D64A-92E6-1A35E0CD4FDB}" destId="{D97954E9-44D7-2048-8DCC-7312C9E0B6CF}" srcOrd="1" destOrd="0" presId="urn:microsoft.com/office/officeart/2005/8/layout/pList2"/>
    <dgm:cxn modelId="{47C2D28A-BA3A-914B-9BCE-5122F31720E2}" type="presParOf" srcId="{DE112047-6A6F-D64A-92E6-1A35E0CD4FDB}" destId="{2FF790E5-8594-7940-B4A0-4C8C335889A1}" srcOrd="2" destOrd="0" presId="urn:microsoft.com/office/officeart/2005/8/layout/pList2"/>
    <dgm:cxn modelId="{CDEDDD23-F4D4-2041-B9E2-1D1C51832B48}" type="presParOf" srcId="{2FF790E5-8594-7940-B4A0-4C8C335889A1}" destId="{662C7FB5-0536-6249-9828-57EC3E3107A3}" srcOrd="0" destOrd="0" presId="urn:microsoft.com/office/officeart/2005/8/layout/pList2"/>
    <dgm:cxn modelId="{764D08AA-C0E3-184B-B61F-054F25BB8278}" type="presParOf" srcId="{2FF790E5-8594-7940-B4A0-4C8C335889A1}" destId="{23F5E923-BEC2-5B42-BB3F-01E52F31EDCA}" srcOrd="1" destOrd="0" presId="urn:microsoft.com/office/officeart/2005/8/layout/pList2"/>
    <dgm:cxn modelId="{42255F2F-B4EB-904B-B836-92414BB743BF}" type="presParOf" srcId="{2FF790E5-8594-7940-B4A0-4C8C335889A1}" destId="{C88F77AF-1418-384A-9295-B5117BB1D5C6}" srcOrd="2" destOrd="0" presId="urn:microsoft.com/office/officeart/2005/8/layout/pList2"/>
    <dgm:cxn modelId="{2CCF8C13-786C-914C-BD57-C7C0AAA2E941}" type="presParOf" srcId="{DE112047-6A6F-D64A-92E6-1A35E0CD4FDB}" destId="{04B28E33-CACC-6D4D-8E77-3E8072DBD297}" srcOrd="3" destOrd="0" presId="urn:microsoft.com/office/officeart/2005/8/layout/pList2"/>
    <dgm:cxn modelId="{AF18A3E7-BCCC-7B44-9D8A-BA05EE781F9C}" type="presParOf" srcId="{DE112047-6A6F-D64A-92E6-1A35E0CD4FDB}" destId="{21CFCC96-6EB1-C749-8E7D-E820B2C060CA}" srcOrd="4" destOrd="0" presId="urn:microsoft.com/office/officeart/2005/8/layout/pList2"/>
    <dgm:cxn modelId="{CEE06F3C-4BAF-0E44-80EE-139A78DC4628}" type="presParOf" srcId="{21CFCC96-6EB1-C749-8E7D-E820B2C060CA}" destId="{94633245-B18D-9A4C-A02A-DE1C962CABA2}" srcOrd="0" destOrd="0" presId="urn:microsoft.com/office/officeart/2005/8/layout/pList2"/>
    <dgm:cxn modelId="{7183A14B-9023-5A4A-A646-6B9CBA767105}" type="presParOf" srcId="{21CFCC96-6EB1-C749-8E7D-E820B2C060CA}" destId="{366F16E4-6F0B-5248-8F51-D1B50619CC81}" srcOrd="1" destOrd="0" presId="urn:microsoft.com/office/officeart/2005/8/layout/pList2"/>
    <dgm:cxn modelId="{34E91BB6-2821-F348-BA0B-FE3D449E91A4}" type="presParOf" srcId="{21CFCC96-6EB1-C749-8E7D-E820B2C060CA}" destId="{E92AB52B-ABD7-3D46-A096-322FDACE13DF}"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676E88-4ECC-784F-91FB-735FC2BA8D37}" type="doc">
      <dgm:prSet loTypeId="urn:microsoft.com/office/officeart/2005/8/layout/pList2" loCatId="" qsTypeId="urn:microsoft.com/office/officeart/2005/8/quickstyle/simple2" qsCatId="simple" csTypeId="urn:microsoft.com/office/officeart/2005/8/colors/accent1_2" csCatId="accent1" phldr="1"/>
      <dgm:spPr/>
      <dgm:t>
        <a:bodyPr/>
        <a:lstStyle/>
        <a:p>
          <a:endParaRPr lang="en-US"/>
        </a:p>
      </dgm:t>
    </dgm:pt>
    <dgm:pt modelId="{A7C70793-5D9F-484F-A8C8-5E6EA4828AF5}">
      <dgm:prSet custT="1"/>
      <dgm:spPr/>
      <dgm:t>
        <a:bodyPr lIns="0" tIns="146304" rIns="0"/>
        <a:lstStyle/>
        <a:p>
          <a:pPr rtl="0"/>
          <a:r>
            <a:rPr lang="en-US" sz="2000" b="1" i="0" u="none" dirty="0"/>
            <a:t>Heterogeneous Architectures  </a:t>
          </a:r>
        </a:p>
        <a:p>
          <a:pPr rtl="0"/>
          <a:r>
            <a:rPr lang="en-US" sz="1800" b="0" i="1" u="none" dirty="0"/>
            <a:t>Specialized accelerators for performance / energy</a:t>
          </a:r>
          <a:endParaRPr lang="en-US" sz="2000" b="1" dirty="0"/>
        </a:p>
      </dgm:t>
    </dgm:pt>
    <dgm:pt modelId="{407396DD-6E9E-D946-8F75-32CC615C4C35}" type="parTrans" cxnId="{50D15DAD-DC12-B14B-8679-3438EB6F4B80}">
      <dgm:prSet/>
      <dgm:spPr/>
      <dgm:t>
        <a:bodyPr/>
        <a:lstStyle/>
        <a:p>
          <a:endParaRPr lang="en-US" b="1"/>
        </a:p>
      </dgm:t>
    </dgm:pt>
    <dgm:pt modelId="{F5945123-A410-D54C-9CCF-1C59A362A42E}" type="sibTrans" cxnId="{50D15DAD-DC12-B14B-8679-3438EB6F4B80}">
      <dgm:prSet/>
      <dgm:spPr/>
      <dgm:t>
        <a:bodyPr/>
        <a:lstStyle/>
        <a:p>
          <a:endParaRPr lang="en-US" b="1"/>
        </a:p>
      </dgm:t>
    </dgm:pt>
    <dgm:pt modelId="{272CA373-AADE-5D45-BC1E-6FC9441F93E8}">
      <dgm:prSet custT="1"/>
      <dgm:spPr/>
      <dgm:t>
        <a:bodyPr lIns="91440" tIns="146304" rIns="91440"/>
        <a:lstStyle/>
        <a:p>
          <a:pPr>
            <a:buFont typeface="+mj-lt"/>
            <a:buAutoNum type="arabicPeriod"/>
          </a:pPr>
          <a:r>
            <a:rPr lang="en-US" sz="2000" b="1" i="0" u="none" dirty="0"/>
            <a:t>Post CMOS Devices/Materials</a:t>
          </a:r>
        </a:p>
        <a:p>
          <a:pPr>
            <a:buFont typeface="+mj-lt"/>
            <a:buAutoNum type="arabicPeriod"/>
          </a:pPr>
          <a:r>
            <a:rPr lang="en-US" sz="1800" b="0" i="1" u="none" dirty="0"/>
            <a:t>Evaluate new devices using simulation across scales</a:t>
          </a:r>
          <a:endParaRPr lang="en-US" sz="1600" b="0" i="1" u="none" dirty="0"/>
        </a:p>
      </dgm:t>
    </dgm:pt>
    <dgm:pt modelId="{A40702B1-12AF-3D45-B5A7-1CDC4B09BE8D}" type="sibTrans" cxnId="{5C66990D-1E3A-E048-8269-5F08A6E5848A}">
      <dgm:prSet/>
      <dgm:spPr/>
      <dgm:t>
        <a:bodyPr/>
        <a:lstStyle/>
        <a:p>
          <a:endParaRPr lang="en-US"/>
        </a:p>
      </dgm:t>
    </dgm:pt>
    <dgm:pt modelId="{C3D9D978-8283-3847-BCA5-2B6528E1835F}" type="parTrans" cxnId="{5C66990D-1E3A-E048-8269-5F08A6E5848A}">
      <dgm:prSet/>
      <dgm:spPr/>
      <dgm:t>
        <a:bodyPr/>
        <a:lstStyle/>
        <a:p>
          <a:endParaRPr lang="en-US"/>
        </a:p>
      </dgm:t>
    </dgm:pt>
    <dgm:pt modelId="{A8B22558-8B60-FE48-9B67-FA934D156381}">
      <dgm:prSet custT="1"/>
      <dgm:spPr/>
      <dgm:t>
        <a:bodyPr lIns="91440" tIns="146304" rIns="91440"/>
        <a:lstStyle/>
        <a:p>
          <a:pPr>
            <a:buFont typeface="+mj-lt"/>
            <a:buAutoNum type="arabicPeriod"/>
          </a:pPr>
          <a:r>
            <a:rPr lang="en-US" sz="2000" b="1" i="0" u="none" dirty="0"/>
            <a:t>New Models of Computation</a:t>
          </a:r>
        </a:p>
        <a:p>
          <a:pPr>
            <a:buFont typeface="+mj-lt"/>
            <a:buAutoNum type="arabicPeriod"/>
          </a:pPr>
          <a:r>
            <a:rPr lang="en-US" sz="1800" b="0" i="1" u="none" dirty="0"/>
            <a:t>Quantum algorithms, tools and testbeds, for science applications</a:t>
          </a:r>
          <a:endParaRPr lang="en-US" sz="1400" b="0" i="0" u="none" dirty="0"/>
        </a:p>
      </dgm:t>
    </dgm:pt>
    <dgm:pt modelId="{310CBFCE-9693-7740-8883-38723F4465E8}" type="parTrans" cxnId="{70255F0F-3A9A-B546-8D75-8CE862923D9C}">
      <dgm:prSet/>
      <dgm:spPr/>
      <dgm:t>
        <a:bodyPr/>
        <a:lstStyle/>
        <a:p>
          <a:endParaRPr lang="en-US"/>
        </a:p>
      </dgm:t>
    </dgm:pt>
    <dgm:pt modelId="{4E67143E-763B-B849-BA5E-95F474DE8AE6}" type="sibTrans" cxnId="{70255F0F-3A9A-B546-8D75-8CE862923D9C}">
      <dgm:prSet/>
      <dgm:spPr/>
      <dgm:t>
        <a:bodyPr/>
        <a:lstStyle/>
        <a:p>
          <a:endParaRPr lang="en-US"/>
        </a:p>
      </dgm:t>
    </dgm:pt>
    <dgm:pt modelId="{FA176F4D-A486-5A43-9925-7CA3A058CE89}" type="pres">
      <dgm:prSet presAssocID="{19676E88-4ECC-784F-91FB-735FC2BA8D37}" presName="Name0" presStyleCnt="0">
        <dgm:presLayoutVars>
          <dgm:dir/>
          <dgm:resizeHandles val="exact"/>
        </dgm:presLayoutVars>
      </dgm:prSet>
      <dgm:spPr/>
    </dgm:pt>
    <dgm:pt modelId="{E7A9EB83-6589-8C45-A16D-1412DA0A36A8}" type="pres">
      <dgm:prSet presAssocID="{19676E88-4ECC-784F-91FB-735FC2BA8D37}" presName="bkgdShp" presStyleLbl="alignAccFollowNode1" presStyleIdx="0" presStyleCnt="1"/>
      <dgm:spPr/>
    </dgm:pt>
    <dgm:pt modelId="{DE112047-6A6F-D64A-92E6-1A35E0CD4FDB}" type="pres">
      <dgm:prSet presAssocID="{19676E88-4ECC-784F-91FB-735FC2BA8D37}" presName="linComp" presStyleCnt="0"/>
      <dgm:spPr/>
    </dgm:pt>
    <dgm:pt modelId="{F4001349-45B8-5B41-9181-4F52C445C99D}" type="pres">
      <dgm:prSet presAssocID="{A7C70793-5D9F-484F-A8C8-5E6EA4828AF5}" presName="compNode" presStyleCnt="0"/>
      <dgm:spPr/>
    </dgm:pt>
    <dgm:pt modelId="{A466D338-5207-2B48-B2C3-96634408876C}" type="pres">
      <dgm:prSet presAssocID="{A7C70793-5D9F-484F-A8C8-5E6EA4828AF5}" presName="node" presStyleLbl="node1" presStyleIdx="0" presStyleCnt="3">
        <dgm:presLayoutVars>
          <dgm:bulletEnabled val="1"/>
        </dgm:presLayoutVars>
      </dgm:prSet>
      <dgm:spPr/>
    </dgm:pt>
    <dgm:pt modelId="{7D0079BF-D45F-B54F-A004-F52C9D31903C}" type="pres">
      <dgm:prSet presAssocID="{A7C70793-5D9F-484F-A8C8-5E6EA4828AF5}" presName="invisiNode" presStyleLbl="node1" presStyleIdx="0" presStyleCnt="3"/>
      <dgm:spPr/>
    </dgm:pt>
    <dgm:pt modelId="{652DC5AB-74EA-D643-8B87-76726B6F814B}" type="pres">
      <dgm:prSet presAssocID="{A7C70793-5D9F-484F-A8C8-5E6EA4828AF5}" presName="imagNode" presStyleLbl="fgImgPlace1" presStyleIdx="0" presStyleCnt="3"/>
      <dgm:spPr>
        <a:blipFill rotWithShape="1">
          <a:blip xmlns:r="http://schemas.openxmlformats.org/officeDocument/2006/relationships" r:embed="rId1"/>
          <a:srcRect/>
          <a:stretch>
            <a:fillRect t="-7000" b="-7000"/>
          </a:stretch>
        </a:blipFill>
      </dgm:spPr>
    </dgm:pt>
    <dgm:pt modelId="{D97954E9-44D7-2048-8DCC-7312C9E0B6CF}" type="pres">
      <dgm:prSet presAssocID="{F5945123-A410-D54C-9CCF-1C59A362A42E}" presName="sibTrans" presStyleLbl="sibTrans2D1" presStyleIdx="0" presStyleCnt="0"/>
      <dgm:spPr/>
    </dgm:pt>
    <dgm:pt modelId="{2FF790E5-8594-7940-B4A0-4C8C335889A1}" type="pres">
      <dgm:prSet presAssocID="{272CA373-AADE-5D45-BC1E-6FC9441F93E8}" presName="compNode" presStyleCnt="0"/>
      <dgm:spPr/>
    </dgm:pt>
    <dgm:pt modelId="{662C7FB5-0536-6249-9828-57EC3E3107A3}" type="pres">
      <dgm:prSet presAssocID="{272CA373-AADE-5D45-BC1E-6FC9441F93E8}" presName="node" presStyleLbl="node1" presStyleIdx="1" presStyleCnt="3">
        <dgm:presLayoutVars>
          <dgm:bulletEnabled val="1"/>
        </dgm:presLayoutVars>
      </dgm:prSet>
      <dgm:spPr/>
    </dgm:pt>
    <dgm:pt modelId="{23F5E923-BEC2-5B42-BB3F-01E52F31EDCA}" type="pres">
      <dgm:prSet presAssocID="{272CA373-AADE-5D45-BC1E-6FC9441F93E8}" presName="invisiNode" presStyleLbl="node1" presStyleIdx="1" presStyleCnt="3"/>
      <dgm:spPr/>
    </dgm:pt>
    <dgm:pt modelId="{C88F77AF-1418-384A-9295-B5117BB1D5C6}" type="pres">
      <dgm:prSet presAssocID="{272CA373-AADE-5D45-BC1E-6FC9441F93E8}" presName="imagNode" presStyleLbl="fgImgPlace1" presStyleIdx="1" presStyleCnt="3"/>
      <dgm:spPr>
        <a:blipFill rotWithShape="1">
          <a:blip xmlns:r="http://schemas.openxmlformats.org/officeDocument/2006/relationships" r:embed="rId2"/>
          <a:srcRect/>
          <a:stretch>
            <a:fillRect t="-28000" b="-28000"/>
          </a:stretch>
        </a:blipFill>
      </dgm:spPr>
    </dgm:pt>
    <dgm:pt modelId="{04B28E33-CACC-6D4D-8E77-3E8072DBD297}" type="pres">
      <dgm:prSet presAssocID="{A40702B1-12AF-3D45-B5A7-1CDC4B09BE8D}" presName="sibTrans" presStyleLbl="sibTrans2D1" presStyleIdx="0" presStyleCnt="0"/>
      <dgm:spPr/>
    </dgm:pt>
    <dgm:pt modelId="{21CFCC96-6EB1-C749-8E7D-E820B2C060CA}" type="pres">
      <dgm:prSet presAssocID="{A8B22558-8B60-FE48-9B67-FA934D156381}" presName="compNode" presStyleCnt="0"/>
      <dgm:spPr/>
    </dgm:pt>
    <dgm:pt modelId="{94633245-B18D-9A4C-A02A-DE1C962CABA2}" type="pres">
      <dgm:prSet presAssocID="{A8B22558-8B60-FE48-9B67-FA934D156381}" presName="node" presStyleLbl="node1" presStyleIdx="2" presStyleCnt="3">
        <dgm:presLayoutVars>
          <dgm:bulletEnabled val="1"/>
        </dgm:presLayoutVars>
      </dgm:prSet>
      <dgm:spPr/>
    </dgm:pt>
    <dgm:pt modelId="{366F16E4-6F0B-5248-8F51-D1B50619CC81}" type="pres">
      <dgm:prSet presAssocID="{A8B22558-8B60-FE48-9B67-FA934D156381}" presName="invisiNode" presStyleLbl="node1" presStyleIdx="2" presStyleCnt="3"/>
      <dgm:spPr/>
    </dgm:pt>
    <dgm:pt modelId="{E92AB52B-ABD7-3D46-A096-322FDACE13DF}" type="pres">
      <dgm:prSet presAssocID="{A8B22558-8B60-FE48-9B67-FA934D156381}" presName="imagNode" presStyleLbl="fgImgPlace1" presStyleIdx="2" presStyleCnt="3"/>
      <dgm:spPr>
        <a:blipFill rotWithShape="1">
          <a:blip xmlns:r="http://schemas.openxmlformats.org/officeDocument/2006/relationships" r:embed="rId3">
            <a:alphaModFix/>
          </a:blip>
          <a:srcRect/>
          <a:stretch>
            <a:fillRect t="-34000" b="-34000"/>
          </a:stretch>
        </a:blipFill>
      </dgm:spPr>
    </dgm:pt>
  </dgm:ptLst>
  <dgm:cxnLst>
    <dgm:cxn modelId="{5C66990D-1E3A-E048-8269-5F08A6E5848A}" srcId="{19676E88-4ECC-784F-91FB-735FC2BA8D37}" destId="{272CA373-AADE-5D45-BC1E-6FC9441F93E8}" srcOrd="1" destOrd="0" parTransId="{C3D9D978-8283-3847-BCA5-2B6528E1835F}" sibTransId="{A40702B1-12AF-3D45-B5A7-1CDC4B09BE8D}"/>
    <dgm:cxn modelId="{70255F0F-3A9A-B546-8D75-8CE862923D9C}" srcId="{19676E88-4ECC-784F-91FB-735FC2BA8D37}" destId="{A8B22558-8B60-FE48-9B67-FA934D156381}" srcOrd="2" destOrd="0" parTransId="{310CBFCE-9693-7740-8883-38723F4465E8}" sibTransId="{4E67143E-763B-B849-BA5E-95F474DE8AE6}"/>
    <dgm:cxn modelId="{14CD1110-27A0-0542-B839-4A0B3E044B12}" type="presOf" srcId="{A7C70793-5D9F-484F-A8C8-5E6EA4828AF5}" destId="{A466D338-5207-2B48-B2C3-96634408876C}" srcOrd="0" destOrd="0" presId="urn:microsoft.com/office/officeart/2005/8/layout/pList2"/>
    <dgm:cxn modelId="{9A054B37-0A98-6544-9E8E-3E1972770374}" type="presOf" srcId="{A40702B1-12AF-3D45-B5A7-1CDC4B09BE8D}" destId="{04B28E33-CACC-6D4D-8E77-3E8072DBD297}" srcOrd="0" destOrd="0" presId="urn:microsoft.com/office/officeart/2005/8/layout/pList2"/>
    <dgm:cxn modelId="{E093195B-92D2-1A42-8603-1DF8A81F8E6E}" type="presOf" srcId="{272CA373-AADE-5D45-BC1E-6FC9441F93E8}" destId="{662C7FB5-0536-6249-9828-57EC3E3107A3}" srcOrd="0" destOrd="0" presId="urn:microsoft.com/office/officeart/2005/8/layout/pList2"/>
    <dgm:cxn modelId="{4868F366-F880-E642-A7EA-C99873441A3F}" type="presOf" srcId="{F5945123-A410-D54C-9CCF-1C59A362A42E}" destId="{D97954E9-44D7-2048-8DCC-7312C9E0B6CF}" srcOrd="0" destOrd="0" presId="urn:microsoft.com/office/officeart/2005/8/layout/pList2"/>
    <dgm:cxn modelId="{0E0F557C-1627-1F4E-8E51-8B267BE10F51}" type="presOf" srcId="{19676E88-4ECC-784F-91FB-735FC2BA8D37}" destId="{FA176F4D-A486-5A43-9925-7CA3A058CE89}" srcOrd="0" destOrd="0" presId="urn:microsoft.com/office/officeart/2005/8/layout/pList2"/>
    <dgm:cxn modelId="{50D15DAD-DC12-B14B-8679-3438EB6F4B80}" srcId="{19676E88-4ECC-784F-91FB-735FC2BA8D37}" destId="{A7C70793-5D9F-484F-A8C8-5E6EA4828AF5}" srcOrd="0" destOrd="0" parTransId="{407396DD-6E9E-D946-8F75-32CC615C4C35}" sibTransId="{F5945123-A410-D54C-9CCF-1C59A362A42E}"/>
    <dgm:cxn modelId="{D073E7FE-00A2-F047-B0AC-06BD6686E4D9}" type="presOf" srcId="{A8B22558-8B60-FE48-9B67-FA934D156381}" destId="{94633245-B18D-9A4C-A02A-DE1C962CABA2}" srcOrd="0" destOrd="0" presId="urn:microsoft.com/office/officeart/2005/8/layout/pList2"/>
    <dgm:cxn modelId="{6EA0E2F9-3793-A149-91AD-E2DA6E498EE2}" type="presParOf" srcId="{FA176F4D-A486-5A43-9925-7CA3A058CE89}" destId="{E7A9EB83-6589-8C45-A16D-1412DA0A36A8}" srcOrd="0" destOrd="0" presId="urn:microsoft.com/office/officeart/2005/8/layout/pList2"/>
    <dgm:cxn modelId="{4057FDF3-AB59-B64F-BED0-CA69876F044C}" type="presParOf" srcId="{FA176F4D-A486-5A43-9925-7CA3A058CE89}" destId="{DE112047-6A6F-D64A-92E6-1A35E0CD4FDB}" srcOrd="1" destOrd="0" presId="urn:microsoft.com/office/officeart/2005/8/layout/pList2"/>
    <dgm:cxn modelId="{17AB150B-23E5-F54D-BB4F-8C3D19A8C68F}" type="presParOf" srcId="{DE112047-6A6F-D64A-92E6-1A35E0CD4FDB}" destId="{F4001349-45B8-5B41-9181-4F52C445C99D}" srcOrd="0" destOrd="0" presId="urn:microsoft.com/office/officeart/2005/8/layout/pList2"/>
    <dgm:cxn modelId="{AD1C5BE0-ADAD-2A41-878F-31595A4E4C75}" type="presParOf" srcId="{F4001349-45B8-5B41-9181-4F52C445C99D}" destId="{A466D338-5207-2B48-B2C3-96634408876C}" srcOrd="0" destOrd="0" presId="urn:microsoft.com/office/officeart/2005/8/layout/pList2"/>
    <dgm:cxn modelId="{1B5E0351-DEF7-5940-A214-D1D21E8411A4}" type="presParOf" srcId="{F4001349-45B8-5B41-9181-4F52C445C99D}" destId="{7D0079BF-D45F-B54F-A004-F52C9D31903C}" srcOrd="1" destOrd="0" presId="urn:microsoft.com/office/officeart/2005/8/layout/pList2"/>
    <dgm:cxn modelId="{651326A0-8556-EB47-9BD6-8A600C6B33DA}" type="presParOf" srcId="{F4001349-45B8-5B41-9181-4F52C445C99D}" destId="{652DC5AB-74EA-D643-8B87-76726B6F814B}" srcOrd="2" destOrd="0" presId="urn:microsoft.com/office/officeart/2005/8/layout/pList2"/>
    <dgm:cxn modelId="{CA748927-2BD9-3B44-BD60-B9C299FA7970}" type="presParOf" srcId="{DE112047-6A6F-D64A-92E6-1A35E0CD4FDB}" destId="{D97954E9-44D7-2048-8DCC-7312C9E0B6CF}" srcOrd="1" destOrd="0" presId="urn:microsoft.com/office/officeart/2005/8/layout/pList2"/>
    <dgm:cxn modelId="{47C2D28A-BA3A-914B-9BCE-5122F31720E2}" type="presParOf" srcId="{DE112047-6A6F-D64A-92E6-1A35E0CD4FDB}" destId="{2FF790E5-8594-7940-B4A0-4C8C335889A1}" srcOrd="2" destOrd="0" presId="urn:microsoft.com/office/officeart/2005/8/layout/pList2"/>
    <dgm:cxn modelId="{CDEDDD23-F4D4-2041-B9E2-1D1C51832B48}" type="presParOf" srcId="{2FF790E5-8594-7940-B4A0-4C8C335889A1}" destId="{662C7FB5-0536-6249-9828-57EC3E3107A3}" srcOrd="0" destOrd="0" presId="urn:microsoft.com/office/officeart/2005/8/layout/pList2"/>
    <dgm:cxn modelId="{764D08AA-C0E3-184B-B61F-054F25BB8278}" type="presParOf" srcId="{2FF790E5-8594-7940-B4A0-4C8C335889A1}" destId="{23F5E923-BEC2-5B42-BB3F-01E52F31EDCA}" srcOrd="1" destOrd="0" presId="urn:microsoft.com/office/officeart/2005/8/layout/pList2"/>
    <dgm:cxn modelId="{42255F2F-B4EB-904B-B836-92414BB743BF}" type="presParOf" srcId="{2FF790E5-8594-7940-B4A0-4C8C335889A1}" destId="{C88F77AF-1418-384A-9295-B5117BB1D5C6}" srcOrd="2" destOrd="0" presId="urn:microsoft.com/office/officeart/2005/8/layout/pList2"/>
    <dgm:cxn modelId="{2CCF8C13-786C-914C-BD57-C7C0AAA2E941}" type="presParOf" srcId="{DE112047-6A6F-D64A-92E6-1A35E0CD4FDB}" destId="{04B28E33-CACC-6D4D-8E77-3E8072DBD297}" srcOrd="3" destOrd="0" presId="urn:microsoft.com/office/officeart/2005/8/layout/pList2"/>
    <dgm:cxn modelId="{AF18A3E7-BCCC-7B44-9D8A-BA05EE781F9C}" type="presParOf" srcId="{DE112047-6A6F-D64A-92E6-1A35E0CD4FDB}" destId="{21CFCC96-6EB1-C749-8E7D-E820B2C060CA}" srcOrd="4" destOrd="0" presId="urn:microsoft.com/office/officeart/2005/8/layout/pList2"/>
    <dgm:cxn modelId="{CEE06F3C-4BAF-0E44-80EE-139A78DC4628}" type="presParOf" srcId="{21CFCC96-6EB1-C749-8E7D-E820B2C060CA}" destId="{94633245-B18D-9A4C-A02A-DE1C962CABA2}" srcOrd="0" destOrd="0" presId="urn:microsoft.com/office/officeart/2005/8/layout/pList2"/>
    <dgm:cxn modelId="{7183A14B-9023-5A4A-A646-6B9CBA767105}" type="presParOf" srcId="{21CFCC96-6EB1-C749-8E7D-E820B2C060CA}" destId="{366F16E4-6F0B-5248-8F51-D1B50619CC81}" srcOrd="1" destOrd="0" presId="urn:microsoft.com/office/officeart/2005/8/layout/pList2"/>
    <dgm:cxn modelId="{34E91BB6-2821-F348-BA0B-FE3D449E91A4}" type="presParOf" srcId="{21CFCC96-6EB1-C749-8E7D-E820B2C060CA}" destId="{E92AB52B-ABD7-3D46-A096-322FDACE13DF}"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E512E-7516-474E-92BE-75AD66240D04}">
      <dsp:nvSpPr>
        <dsp:cNvPr id="0" name=""/>
        <dsp:cNvSpPr/>
      </dsp:nvSpPr>
      <dsp:spPr>
        <a:xfrm>
          <a:off x="1744802" y="47537"/>
          <a:ext cx="2281802" cy="2281802"/>
        </a:xfrm>
        <a:prstGeom prst="ellips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bg1"/>
              </a:solidFill>
            </a:rPr>
            <a:t>Digital</a:t>
          </a:r>
        </a:p>
      </dsp:txBody>
      <dsp:txXfrm>
        <a:off x="2049042" y="446852"/>
        <a:ext cx="1673321" cy="1026811"/>
      </dsp:txXfrm>
    </dsp:sp>
    <dsp:sp modelId="{545C7E91-61E6-3B47-840D-EBFF780BC8C2}">
      <dsp:nvSpPr>
        <dsp:cNvPr id="0" name=""/>
        <dsp:cNvSpPr/>
      </dsp:nvSpPr>
      <dsp:spPr>
        <a:xfrm>
          <a:off x="2721398" y="1521201"/>
          <a:ext cx="2281802" cy="2281802"/>
        </a:xfrm>
        <a:prstGeom prst="ellipse">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strike="noStrike" kern="1200" dirty="0">
              <a:solidFill>
                <a:schemeClr val="bg1"/>
              </a:solidFill>
            </a:rPr>
            <a:t>Quantum</a:t>
          </a:r>
        </a:p>
      </dsp:txBody>
      <dsp:txXfrm>
        <a:off x="3419249" y="2110667"/>
        <a:ext cx="1369081" cy="1254991"/>
      </dsp:txXfrm>
    </dsp:sp>
    <dsp:sp modelId="{A1345AE2-D7D4-EC48-A4E8-30E17E3B0F64}">
      <dsp:nvSpPr>
        <dsp:cNvPr id="0" name=""/>
        <dsp:cNvSpPr/>
      </dsp:nvSpPr>
      <dsp:spPr>
        <a:xfrm>
          <a:off x="921451" y="1473664"/>
          <a:ext cx="2281802" cy="2281802"/>
        </a:xfrm>
        <a:prstGeom prst="ellipse">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b="1" kern="1200" dirty="0"/>
            <a:t>Neuro-</a:t>
          </a:r>
        </a:p>
        <a:p>
          <a:pPr marL="0" lvl="0" indent="0" algn="ctr" defTabSz="1155700">
            <a:lnSpc>
              <a:spcPct val="90000"/>
            </a:lnSpc>
            <a:spcBef>
              <a:spcPct val="0"/>
            </a:spcBef>
            <a:spcAft>
              <a:spcPct val="35000"/>
            </a:spcAft>
            <a:buNone/>
          </a:pPr>
          <a:r>
            <a:rPr lang="en-US" sz="2600" b="1" kern="1200" dirty="0"/>
            <a:t>Inspired</a:t>
          </a:r>
        </a:p>
      </dsp:txBody>
      <dsp:txXfrm>
        <a:off x="1136321" y="2063129"/>
        <a:ext cx="1369081" cy="12549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A9EB83-6589-8C45-A16D-1412DA0A36A8}">
      <dsp:nvSpPr>
        <dsp:cNvPr id="0" name=""/>
        <dsp:cNvSpPr/>
      </dsp:nvSpPr>
      <dsp:spPr>
        <a:xfrm>
          <a:off x="0" y="0"/>
          <a:ext cx="8751002" cy="173354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2DC5AB-74EA-D643-8B87-76726B6F814B}">
      <dsp:nvSpPr>
        <dsp:cNvPr id="0" name=""/>
        <dsp:cNvSpPr/>
      </dsp:nvSpPr>
      <dsp:spPr>
        <a:xfrm>
          <a:off x="264940" y="231139"/>
          <a:ext cx="1911888" cy="1271268"/>
        </a:xfrm>
        <a:prstGeom prst="roundRect">
          <a:avLst>
            <a:gd name="adj" fmla="val 10000"/>
          </a:avLst>
        </a:prstGeom>
        <a:blipFill rotWithShape="1">
          <a:blip xmlns:r="http://schemas.openxmlformats.org/officeDocument/2006/relationships" r:embed="rId1">
            <a:alphaModFix/>
          </a:blip>
          <a:srcRect/>
          <a:stretch>
            <a:fillRect l="-5000" r="-5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A466D338-5207-2B48-B2C3-96634408876C}">
      <dsp:nvSpPr>
        <dsp:cNvPr id="0" name=""/>
        <dsp:cNvSpPr/>
      </dsp:nvSpPr>
      <dsp:spPr>
        <a:xfrm rot="10800000">
          <a:off x="264940" y="1733548"/>
          <a:ext cx="1911888" cy="2118780"/>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146304" rIns="0" bIns="142240" numCol="1" spcCol="1270" anchor="t" anchorCtr="0">
          <a:noAutofit/>
        </a:bodyPr>
        <a:lstStyle/>
        <a:p>
          <a:pPr marL="0" lvl="0" indent="0" algn="ctr" defTabSz="889000" rtl="0">
            <a:lnSpc>
              <a:spcPct val="90000"/>
            </a:lnSpc>
            <a:spcBef>
              <a:spcPct val="0"/>
            </a:spcBef>
            <a:spcAft>
              <a:spcPct val="35000"/>
            </a:spcAft>
            <a:buNone/>
          </a:pPr>
          <a:r>
            <a:rPr lang="en-US" sz="2000" b="1" kern="1200" dirty="0">
              <a:solidFill>
                <a:schemeClr val="lt2"/>
              </a:solidFill>
              <a:latin typeface="Calibri"/>
              <a:ea typeface="Calibri"/>
              <a:cs typeface="Calibri"/>
              <a:sym typeface="Calibri"/>
            </a:rPr>
            <a:t>Materials</a:t>
          </a:r>
        </a:p>
        <a:p>
          <a:pPr marL="0" lvl="0" indent="0" algn="ctr" defTabSz="889000">
            <a:lnSpc>
              <a:spcPct val="90000"/>
            </a:lnSpc>
            <a:spcBef>
              <a:spcPct val="0"/>
            </a:spcBef>
            <a:spcAft>
              <a:spcPct val="35000"/>
            </a:spcAft>
            <a:buClr>
              <a:schemeClr val="lt1"/>
            </a:buClr>
            <a:buSzPts val="1200"/>
            <a:buFont typeface="Calibri"/>
            <a:buNone/>
          </a:pPr>
          <a:r>
            <a:rPr lang="en" sz="1600" kern="1200" dirty="0">
              <a:solidFill>
                <a:schemeClr val="lt1"/>
              </a:solidFill>
              <a:latin typeface="Calibri" panose="020F0502020204030204" pitchFamily="34" charset="0"/>
              <a:ea typeface="Calibri"/>
              <a:cs typeface="Calibri" panose="020F0502020204030204" pitchFamily="34" charset="0"/>
              <a:sym typeface="Calibri"/>
            </a:rPr>
            <a:t>Density Functional Theory (DFT)</a:t>
          </a:r>
        </a:p>
        <a:p>
          <a:pPr marL="0" lvl="0" indent="0" algn="ctr" defTabSz="889000">
            <a:lnSpc>
              <a:spcPct val="90000"/>
            </a:lnSpc>
            <a:spcBef>
              <a:spcPct val="0"/>
            </a:spcBef>
            <a:spcAft>
              <a:spcPct val="35000"/>
            </a:spcAft>
            <a:buClr>
              <a:schemeClr val="lt1"/>
            </a:buClr>
            <a:buSzPts val="1200"/>
            <a:buFont typeface="Calibri"/>
            <a:buNone/>
          </a:pPr>
          <a:r>
            <a:rPr lang="en-US" sz="1600" kern="1200" dirty="0">
              <a:solidFill>
                <a:schemeClr val="lt1"/>
              </a:solidFill>
              <a:latin typeface="Calibri" panose="020F0502020204030204" pitchFamily="34" charset="0"/>
              <a:ea typeface="Calibri"/>
              <a:cs typeface="Calibri" panose="020F0502020204030204" pitchFamily="34" charset="0"/>
              <a:sym typeface="Calibri"/>
            </a:rPr>
            <a:t>Use O(n) algorithm</a:t>
          </a:r>
          <a:endParaRPr lang="en-US" sz="1600" kern="1200" dirty="0">
            <a:latin typeface="Calibri" panose="020F0502020204030204" pitchFamily="34" charset="0"/>
            <a:cs typeface="Calibri" panose="020F0502020204030204" pitchFamily="34" charset="0"/>
          </a:endParaRPr>
        </a:p>
        <a:p>
          <a:pPr marL="0" lvl="0" indent="0" algn="ctr" defTabSz="889000">
            <a:lnSpc>
              <a:spcPct val="90000"/>
            </a:lnSpc>
            <a:spcBef>
              <a:spcPct val="0"/>
            </a:spcBef>
            <a:spcAft>
              <a:spcPct val="35000"/>
            </a:spcAft>
            <a:buClr>
              <a:schemeClr val="lt1"/>
            </a:buClr>
            <a:buSzPts val="1200"/>
            <a:buFont typeface="Calibri"/>
            <a:buNone/>
          </a:pPr>
          <a:r>
            <a:rPr lang="en-US" sz="1600" kern="1200" dirty="0">
              <a:solidFill>
                <a:schemeClr val="lt1"/>
              </a:solidFill>
              <a:latin typeface="Calibri" panose="020F0502020204030204" pitchFamily="34" charset="0"/>
              <a:ea typeface="Calibri"/>
              <a:cs typeface="Calibri" panose="020F0502020204030204" pitchFamily="34" charset="0"/>
              <a:sym typeface="Calibri"/>
            </a:rPr>
            <a:t>Dominated by FFTs</a:t>
          </a:r>
          <a:endParaRPr lang="en-US" sz="1600" kern="1200" dirty="0">
            <a:latin typeface="Calibri" panose="020F0502020204030204" pitchFamily="34" charset="0"/>
            <a:cs typeface="Calibri" panose="020F0502020204030204" pitchFamily="34" charset="0"/>
          </a:endParaRPr>
        </a:p>
        <a:p>
          <a:pPr marL="0" lvl="0" indent="0" algn="ctr" defTabSz="889000">
            <a:lnSpc>
              <a:spcPct val="90000"/>
            </a:lnSpc>
            <a:spcBef>
              <a:spcPct val="0"/>
            </a:spcBef>
            <a:spcAft>
              <a:spcPct val="35000"/>
            </a:spcAft>
            <a:buClr>
              <a:schemeClr val="lt1"/>
            </a:buClr>
            <a:buSzPts val="1200"/>
            <a:buFont typeface="Calibri"/>
            <a:buNone/>
          </a:pPr>
          <a:r>
            <a:rPr lang="en-US" sz="1600" kern="1200" dirty="0">
              <a:solidFill>
                <a:schemeClr val="lt1"/>
              </a:solidFill>
              <a:latin typeface="Calibri" panose="020F0502020204030204" pitchFamily="34" charset="0"/>
              <a:ea typeface="Calibri"/>
              <a:cs typeface="Calibri" panose="020F0502020204030204" pitchFamily="34" charset="0"/>
              <a:sym typeface="Calibri"/>
            </a:rPr>
            <a:t>FPGA or ASIC</a:t>
          </a:r>
          <a:endParaRPr lang="en-US" sz="2000" b="1" kern="1200" dirty="0">
            <a:latin typeface="Calibri" panose="020F0502020204030204" pitchFamily="34" charset="0"/>
            <a:cs typeface="Calibri" panose="020F0502020204030204" pitchFamily="34" charset="0"/>
          </a:endParaRPr>
        </a:p>
      </dsp:txBody>
      <dsp:txXfrm rot="10800000">
        <a:off x="323737" y="1733548"/>
        <a:ext cx="1794294" cy="2059983"/>
      </dsp:txXfrm>
    </dsp:sp>
    <dsp:sp modelId="{C88F77AF-1418-384A-9295-B5117BB1D5C6}">
      <dsp:nvSpPr>
        <dsp:cNvPr id="0" name=""/>
        <dsp:cNvSpPr/>
      </dsp:nvSpPr>
      <dsp:spPr>
        <a:xfrm>
          <a:off x="2368017" y="231139"/>
          <a:ext cx="1911888" cy="1271268"/>
        </a:xfrm>
        <a:prstGeom prst="roundRect">
          <a:avLst>
            <a:gd name="adj" fmla="val 10000"/>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662C7FB5-0536-6249-9828-57EC3E3107A3}">
      <dsp:nvSpPr>
        <dsp:cNvPr id="0" name=""/>
        <dsp:cNvSpPr/>
      </dsp:nvSpPr>
      <dsp:spPr>
        <a:xfrm rot="10800000">
          <a:off x="2368017" y="1733548"/>
          <a:ext cx="1911888" cy="2118780"/>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146304" rIns="91440" bIns="142240" numCol="1" spcCol="1270" anchor="t" anchorCtr="0">
          <a:noAutofit/>
        </a:bodyPr>
        <a:lstStyle/>
        <a:p>
          <a:pPr marL="0" lvl="0" indent="0" algn="ctr" defTabSz="889000">
            <a:lnSpc>
              <a:spcPct val="90000"/>
            </a:lnSpc>
            <a:spcBef>
              <a:spcPct val="0"/>
            </a:spcBef>
            <a:spcAft>
              <a:spcPct val="35000"/>
            </a:spcAft>
            <a:buFont typeface="+mj-lt"/>
            <a:buNone/>
          </a:pPr>
          <a:r>
            <a:rPr lang="en-US" sz="2000" b="1" kern="1200" dirty="0" err="1">
              <a:solidFill>
                <a:schemeClr val="lt2"/>
              </a:solidFill>
              <a:latin typeface="Calibri"/>
              <a:ea typeface="Calibri"/>
              <a:cs typeface="Calibri"/>
              <a:sym typeface="Calibri"/>
            </a:rPr>
            <a:t>CryoEM</a:t>
          </a:r>
          <a:r>
            <a:rPr lang="en-US" sz="2000" b="1" kern="1200" dirty="0">
              <a:solidFill>
                <a:schemeClr val="lt2"/>
              </a:solidFill>
              <a:latin typeface="Calibri"/>
              <a:ea typeface="Calibri"/>
              <a:cs typeface="Calibri"/>
              <a:sym typeface="Calibri"/>
            </a:rPr>
            <a:t> Accelerator</a:t>
          </a:r>
          <a:endParaRPr lang="en-US" sz="2000" kern="1200" dirty="0">
            <a:solidFill>
              <a:schemeClr val="lt2"/>
            </a:solidFill>
            <a:latin typeface="Calibri"/>
            <a:ea typeface="Calibri"/>
            <a:cs typeface="Calibri"/>
            <a:sym typeface="Calibri"/>
          </a:endParaRPr>
        </a:p>
        <a:p>
          <a:pPr marL="0" lvl="0" indent="0" algn="ctr" defTabSz="889000">
            <a:lnSpc>
              <a:spcPct val="90000"/>
            </a:lnSpc>
            <a:spcBef>
              <a:spcPct val="0"/>
            </a:spcBef>
            <a:spcAft>
              <a:spcPts val="288"/>
            </a:spcAft>
            <a:buClr>
              <a:schemeClr val="lt1"/>
            </a:buClr>
            <a:buSzPts val="1200"/>
            <a:buFont typeface="Calibri"/>
            <a:buNone/>
          </a:pPr>
          <a:r>
            <a:rPr lang="en-US" sz="1600" kern="1200" dirty="0">
              <a:solidFill>
                <a:schemeClr val="lt1"/>
              </a:solidFill>
              <a:latin typeface="Calibri"/>
              <a:ea typeface="Calibri"/>
              <a:cs typeface="Calibri"/>
              <a:sym typeface="Calibri"/>
            </a:rPr>
            <a:t>LBNL detector</a:t>
          </a:r>
        </a:p>
        <a:p>
          <a:pPr marL="0" lvl="0" indent="0" algn="ctr" defTabSz="889000">
            <a:lnSpc>
              <a:spcPct val="90000"/>
            </a:lnSpc>
            <a:spcBef>
              <a:spcPct val="0"/>
            </a:spcBef>
            <a:spcAft>
              <a:spcPts val="288"/>
            </a:spcAft>
            <a:buClr>
              <a:schemeClr val="lt1"/>
            </a:buClr>
            <a:buSzPts val="1200"/>
            <a:buFont typeface="Calibri"/>
            <a:buNone/>
          </a:pPr>
          <a:r>
            <a:rPr lang="en-US" sz="1600" kern="1200" dirty="0">
              <a:solidFill>
                <a:schemeClr val="lt1"/>
              </a:solidFill>
              <a:latin typeface="Calibri"/>
              <a:ea typeface="Calibri"/>
              <a:cs typeface="Calibri"/>
              <a:sym typeface="Calibri"/>
            </a:rPr>
            <a:t>750 GB / sec</a:t>
          </a:r>
        </a:p>
        <a:p>
          <a:pPr marL="0" lvl="0" indent="0" algn="ctr" defTabSz="889000">
            <a:lnSpc>
              <a:spcPct val="90000"/>
            </a:lnSpc>
            <a:spcBef>
              <a:spcPct val="0"/>
            </a:spcBef>
            <a:spcAft>
              <a:spcPts val="288"/>
            </a:spcAft>
            <a:buClr>
              <a:schemeClr val="lt1"/>
            </a:buClr>
            <a:buSzPts val="1200"/>
            <a:buFont typeface="Calibri"/>
            <a:buNone/>
          </a:pPr>
          <a:r>
            <a:rPr lang="en-US" sz="1600" kern="1200" dirty="0">
              <a:solidFill>
                <a:schemeClr val="lt1"/>
              </a:solidFill>
              <a:latin typeface="Calibri"/>
              <a:ea typeface="Calibri"/>
              <a:cs typeface="Calibri"/>
              <a:sym typeface="Calibri"/>
            </a:rPr>
            <a:t>Custom ASIC near detector</a:t>
          </a:r>
          <a:endParaRPr lang="en-US" sz="1200" b="0" i="1" u="none" kern="1200" dirty="0"/>
        </a:p>
      </dsp:txBody>
      <dsp:txXfrm rot="10800000">
        <a:off x="2426814" y="1733548"/>
        <a:ext cx="1794294" cy="2059983"/>
      </dsp:txXfrm>
    </dsp:sp>
    <dsp:sp modelId="{E92AB52B-ABD7-3D46-A096-322FDACE13DF}">
      <dsp:nvSpPr>
        <dsp:cNvPr id="0" name=""/>
        <dsp:cNvSpPr/>
      </dsp:nvSpPr>
      <dsp:spPr>
        <a:xfrm>
          <a:off x="4471095" y="231139"/>
          <a:ext cx="1911888" cy="1271268"/>
        </a:xfrm>
        <a:prstGeom prst="roundRect">
          <a:avLst>
            <a:gd name="adj" fmla="val 10000"/>
          </a:avLst>
        </a:prstGeom>
        <a:blipFill rotWithShape="1">
          <a:blip xmlns:r="http://schemas.openxmlformats.org/officeDocument/2006/relationships" r:embed="rId2"/>
          <a:srcRect/>
          <a:stretch>
            <a:fillRect t="-50000" b="-50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4633245-B18D-9A4C-A02A-DE1C962CABA2}">
      <dsp:nvSpPr>
        <dsp:cNvPr id="0" name=""/>
        <dsp:cNvSpPr/>
      </dsp:nvSpPr>
      <dsp:spPr>
        <a:xfrm rot="10800000">
          <a:off x="4471095" y="1733548"/>
          <a:ext cx="1911888" cy="2118780"/>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146304" rIns="91440" bIns="142240" numCol="1" spcCol="1270" anchor="t" anchorCtr="0">
          <a:noAutofit/>
        </a:bodyPr>
        <a:lstStyle/>
        <a:p>
          <a:pPr marL="0" lvl="0" indent="0" algn="ctr" defTabSz="889000">
            <a:lnSpc>
              <a:spcPct val="90000"/>
            </a:lnSpc>
            <a:spcBef>
              <a:spcPct val="0"/>
            </a:spcBef>
            <a:spcAft>
              <a:spcPct val="35000"/>
            </a:spcAft>
            <a:buFont typeface="+mj-lt"/>
            <a:buNone/>
          </a:pPr>
          <a:r>
            <a:rPr lang="en-US" sz="2000" b="1" kern="1200" dirty="0">
              <a:solidFill>
                <a:schemeClr val="lt2"/>
              </a:solidFill>
              <a:latin typeface="Calibri"/>
              <a:ea typeface="Calibri"/>
              <a:cs typeface="Calibri"/>
              <a:sym typeface="Calibri"/>
            </a:rPr>
            <a:t>Genomics Accelerator</a:t>
          </a:r>
          <a:endParaRPr lang="en-US" sz="2000" kern="1200" dirty="0">
            <a:solidFill>
              <a:schemeClr val="lt2"/>
            </a:solidFill>
            <a:latin typeface="Calibri"/>
            <a:ea typeface="Calibri"/>
            <a:cs typeface="Calibri"/>
            <a:sym typeface="Calibri"/>
          </a:endParaRPr>
        </a:p>
        <a:p>
          <a:pPr marL="0" lvl="0" indent="0" algn="ctr" defTabSz="889000">
            <a:lnSpc>
              <a:spcPct val="90000"/>
            </a:lnSpc>
            <a:spcBef>
              <a:spcPct val="0"/>
            </a:spcBef>
            <a:spcAft>
              <a:spcPct val="35000"/>
            </a:spcAft>
            <a:buClr>
              <a:schemeClr val="lt1"/>
            </a:buClr>
            <a:buSzPts val="1200"/>
            <a:buFont typeface="Calibri"/>
            <a:buNone/>
          </a:pPr>
          <a:r>
            <a:rPr lang="en-US" sz="1600" kern="1200" dirty="0">
              <a:solidFill>
                <a:schemeClr val="lt1"/>
              </a:solidFill>
              <a:latin typeface="Calibri"/>
              <a:ea typeface="Calibri"/>
              <a:cs typeface="Calibri"/>
              <a:sym typeface="Calibri"/>
            </a:rPr>
            <a:t>String matching</a:t>
          </a:r>
        </a:p>
        <a:p>
          <a:pPr marL="0" lvl="0" indent="0" algn="ctr" defTabSz="889000">
            <a:lnSpc>
              <a:spcPct val="90000"/>
            </a:lnSpc>
            <a:spcBef>
              <a:spcPct val="0"/>
            </a:spcBef>
            <a:spcAft>
              <a:spcPct val="35000"/>
            </a:spcAft>
            <a:buClr>
              <a:schemeClr val="lt1"/>
            </a:buClr>
            <a:buSzPts val="1200"/>
            <a:buFont typeface="Calibri"/>
            <a:buNone/>
          </a:pPr>
          <a:r>
            <a:rPr lang="en-US" sz="1600" kern="1200" dirty="0">
              <a:solidFill>
                <a:schemeClr val="lt1"/>
              </a:solidFill>
              <a:latin typeface="Calibri"/>
              <a:ea typeface="Calibri"/>
              <a:cs typeface="Calibri"/>
              <a:sym typeface="Calibri"/>
            </a:rPr>
            <a:t>Hashing</a:t>
          </a:r>
        </a:p>
        <a:p>
          <a:pPr marL="0" lvl="0" indent="0" algn="ctr" defTabSz="889000">
            <a:lnSpc>
              <a:spcPct val="90000"/>
            </a:lnSpc>
            <a:spcBef>
              <a:spcPct val="0"/>
            </a:spcBef>
            <a:spcAft>
              <a:spcPct val="35000"/>
            </a:spcAft>
            <a:buClr>
              <a:schemeClr val="lt1"/>
            </a:buClr>
            <a:buSzPts val="1200"/>
            <a:buFont typeface="Calibri"/>
            <a:buNone/>
          </a:pPr>
          <a:r>
            <a:rPr lang="en-US" sz="1600" kern="1200" dirty="0">
              <a:solidFill>
                <a:schemeClr val="lt1"/>
              </a:solidFill>
              <a:latin typeface="Calibri"/>
              <a:ea typeface="Calibri"/>
              <a:cs typeface="Calibri"/>
              <a:sym typeface="Calibri"/>
            </a:rPr>
            <a:t>2-8bit (ACTG)</a:t>
          </a:r>
        </a:p>
        <a:p>
          <a:pPr marL="0" lvl="0" indent="0" algn="ctr" defTabSz="889000">
            <a:lnSpc>
              <a:spcPct val="90000"/>
            </a:lnSpc>
            <a:spcBef>
              <a:spcPct val="0"/>
            </a:spcBef>
            <a:spcAft>
              <a:spcPct val="35000"/>
            </a:spcAft>
            <a:buClr>
              <a:schemeClr val="lt1"/>
            </a:buClr>
            <a:buSzPts val="1200"/>
            <a:buFont typeface="Calibri"/>
            <a:buNone/>
          </a:pPr>
          <a:r>
            <a:rPr lang="en-US" sz="1600" kern="1200" dirty="0">
              <a:solidFill>
                <a:schemeClr val="lt1"/>
              </a:solidFill>
              <a:latin typeface="Calibri"/>
              <a:ea typeface="Calibri"/>
              <a:cs typeface="Calibri"/>
              <a:sym typeface="Calibri"/>
            </a:rPr>
            <a:t>FPGA solution</a:t>
          </a:r>
          <a:endParaRPr lang="en-US" sz="1100" b="0" i="0" u="none" kern="1200" dirty="0"/>
        </a:p>
      </dsp:txBody>
      <dsp:txXfrm rot="10800000">
        <a:off x="4529892" y="1733548"/>
        <a:ext cx="1794294" cy="2059983"/>
      </dsp:txXfrm>
    </dsp:sp>
    <dsp:sp modelId="{024BD017-B40A-9B45-8E58-FDE22C173610}">
      <dsp:nvSpPr>
        <dsp:cNvPr id="0" name=""/>
        <dsp:cNvSpPr/>
      </dsp:nvSpPr>
      <dsp:spPr>
        <a:xfrm>
          <a:off x="6574173" y="231139"/>
          <a:ext cx="1911888" cy="1271268"/>
        </a:xfrm>
        <a:prstGeom prst="roundRect">
          <a:avLst>
            <a:gd name="adj" fmla="val 10000"/>
          </a:avLst>
        </a:prstGeom>
        <a:blipFill rotWithShape="1">
          <a:blip xmlns:r="http://schemas.openxmlformats.org/officeDocument/2006/relationships" r:embed="rId3">
            <a:alphaModFix/>
          </a:blip>
          <a:srcRect/>
          <a:stretch>
            <a:fillRect t="-16000" b="-16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AE37D22B-9A49-D240-92A4-E68D27513609}">
      <dsp:nvSpPr>
        <dsp:cNvPr id="0" name=""/>
        <dsp:cNvSpPr/>
      </dsp:nvSpPr>
      <dsp:spPr>
        <a:xfrm rot="10800000">
          <a:off x="6574173" y="1733548"/>
          <a:ext cx="1911888" cy="2118780"/>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b="1" kern="1200" dirty="0">
              <a:solidFill>
                <a:schemeClr val="lt2"/>
              </a:solidFill>
              <a:latin typeface="Calibri"/>
              <a:ea typeface="Calibri"/>
              <a:cs typeface="Calibri"/>
              <a:sym typeface="Calibri"/>
            </a:rPr>
            <a:t>Digital fluid Accelerator</a:t>
          </a:r>
          <a:endParaRPr lang="en-US" sz="1050" b="0" i="0" u="none" kern="1200" dirty="0"/>
        </a:p>
        <a:p>
          <a:pPr marL="171450" lvl="1" indent="-171450" algn="l" defTabSz="711200">
            <a:lnSpc>
              <a:spcPct val="90000"/>
            </a:lnSpc>
            <a:spcBef>
              <a:spcPct val="0"/>
            </a:spcBef>
            <a:spcAft>
              <a:spcPct val="15000"/>
            </a:spcAft>
            <a:buFont typeface="+mj-lt"/>
            <a:buNone/>
          </a:pPr>
          <a:r>
            <a:rPr lang="en-US" sz="1600" kern="1200" dirty="0">
              <a:solidFill>
                <a:schemeClr val="lt1"/>
              </a:solidFill>
              <a:latin typeface="Calibri"/>
              <a:ea typeface="Calibri"/>
              <a:cs typeface="Calibri"/>
              <a:sym typeface="Calibri"/>
            </a:rPr>
            <a:t>3D integration</a:t>
          </a:r>
        </a:p>
        <a:p>
          <a:pPr marL="171450" lvl="1" indent="-171450" algn="l" defTabSz="711200">
            <a:lnSpc>
              <a:spcPct val="90000"/>
            </a:lnSpc>
            <a:spcBef>
              <a:spcPct val="0"/>
            </a:spcBef>
            <a:spcAft>
              <a:spcPct val="15000"/>
            </a:spcAft>
            <a:buFont typeface="+mj-lt"/>
            <a:buNone/>
          </a:pPr>
          <a:r>
            <a:rPr lang="en-US" sz="1600" kern="1200" dirty="0" err="1">
              <a:solidFill>
                <a:schemeClr val="lt1"/>
              </a:solidFill>
              <a:latin typeface="Calibri"/>
              <a:ea typeface="Calibri"/>
              <a:cs typeface="Calibri"/>
              <a:sym typeface="Calibri"/>
            </a:rPr>
            <a:t>Petascale</a:t>
          </a:r>
          <a:r>
            <a:rPr lang="en-US" sz="1600" kern="1200" dirty="0">
              <a:solidFill>
                <a:schemeClr val="lt1"/>
              </a:solidFill>
              <a:latin typeface="Calibri"/>
              <a:ea typeface="Calibri"/>
              <a:cs typeface="Calibri"/>
              <a:sym typeface="Calibri"/>
            </a:rPr>
            <a:t> </a:t>
          </a:r>
          <a:r>
            <a:rPr lang="en-US" sz="1600" i="1" kern="1200" dirty="0">
              <a:solidFill>
                <a:schemeClr val="lt1"/>
              </a:solidFill>
              <a:latin typeface="Calibri"/>
              <a:ea typeface="Calibri"/>
              <a:cs typeface="Calibri"/>
              <a:sym typeface="Calibri"/>
            </a:rPr>
            <a:t>chip</a:t>
          </a:r>
        </a:p>
        <a:p>
          <a:pPr marL="171450" lvl="1" indent="-171450" algn="l" defTabSz="711200">
            <a:lnSpc>
              <a:spcPct val="90000"/>
            </a:lnSpc>
            <a:spcBef>
              <a:spcPct val="0"/>
            </a:spcBef>
            <a:spcAft>
              <a:spcPct val="15000"/>
            </a:spcAft>
            <a:buFont typeface="+mj-lt"/>
            <a:buNone/>
          </a:pPr>
          <a:r>
            <a:rPr lang="en-US" sz="1600" kern="1200" dirty="0">
              <a:solidFill>
                <a:schemeClr val="lt1"/>
              </a:solidFill>
              <a:latin typeface="Calibri"/>
              <a:ea typeface="Calibri"/>
              <a:cs typeface="Calibri"/>
              <a:sym typeface="Calibri"/>
            </a:rPr>
            <a:t>1024-layers</a:t>
          </a:r>
        </a:p>
        <a:p>
          <a:pPr marL="171450" lvl="1" indent="-171450" algn="l" defTabSz="711200">
            <a:lnSpc>
              <a:spcPct val="90000"/>
            </a:lnSpc>
            <a:spcBef>
              <a:spcPct val="0"/>
            </a:spcBef>
            <a:spcAft>
              <a:spcPct val="15000"/>
            </a:spcAft>
            <a:buFont typeface="+mj-lt"/>
            <a:buNone/>
          </a:pPr>
          <a:r>
            <a:rPr lang="en-US" sz="1600" kern="1200" dirty="0">
              <a:solidFill>
                <a:schemeClr val="lt1"/>
              </a:solidFill>
              <a:latin typeface="Calibri"/>
              <a:ea typeface="Calibri"/>
              <a:cs typeface="Calibri"/>
              <a:sym typeface="Calibri"/>
            </a:rPr>
            <a:t>General / special HPC solution</a:t>
          </a:r>
        </a:p>
      </dsp:txBody>
      <dsp:txXfrm rot="10800000">
        <a:off x="6632970" y="1733548"/>
        <a:ext cx="1794294" cy="20599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A9EB83-6589-8C45-A16D-1412DA0A36A8}">
      <dsp:nvSpPr>
        <dsp:cNvPr id="0" name=""/>
        <dsp:cNvSpPr/>
      </dsp:nvSpPr>
      <dsp:spPr>
        <a:xfrm>
          <a:off x="0" y="0"/>
          <a:ext cx="8751002" cy="173354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2DC5AB-74EA-D643-8B87-76726B6F814B}">
      <dsp:nvSpPr>
        <dsp:cNvPr id="0" name=""/>
        <dsp:cNvSpPr/>
      </dsp:nvSpPr>
      <dsp:spPr>
        <a:xfrm>
          <a:off x="262530" y="231139"/>
          <a:ext cx="2570606" cy="1271268"/>
        </a:xfrm>
        <a:prstGeom prst="roundRect">
          <a:avLst>
            <a:gd name="adj" fmla="val 10000"/>
          </a:avLst>
        </a:prstGeom>
        <a:blipFill rotWithShape="1">
          <a:blip xmlns:r="http://schemas.openxmlformats.org/officeDocument/2006/relationships" r:embed="rId1"/>
          <a:srcRect/>
          <a:stretch>
            <a:fillRect t="-7000" b="-7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A466D338-5207-2B48-B2C3-96634408876C}">
      <dsp:nvSpPr>
        <dsp:cNvPr id="0" name=""/>
        <dsp:cNvSpPr/>
      </dsp:nvSpPr>
      <dsp:spPr>
        <a:xfrm rot="10800000">
          <a:off x="262530" y="1733548"/>
          <a:ext cx="2570606" cy="2118780"/>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146304" rIns="0" bIns="142240" numCol="1" spcCol="1270" anchor="t" anchorCtr="0">
          <a:noAutofit/>
        </a:bodyPr>
        <a:lstStyle/>
        <a:p>
          <a:pPr marL="0" lvl="0" indent="0" algn="ctr" defTabSz="889000" rtl="0">
            <a:lnSpc>
              <a:spcPct val="90000"/>
            </a:lnSpc>
            <a:spcBef>
              <a:spcPct val="0"/>
            </a:spcBef>
            <a:spcAft>
              <a:spcPct val="35000"/>
            </a:spcAft>
            <a:buNone/>
          </a:pPr>
          <a:r>
            <a:rPr lang="en-US" sz="2000" b="1" i="0" u="none" kern="1200" dirty="0"/>
            <a:t>Heterogeneous Architectures  </a:t>
          </a:r>
        </a:p>
        <a:p>
          <a:pPr marL="0" lvl="0" indent="0" algn="ctr" defTabSz="889000" rtl="0">
            <a:lnSpc>
              <a:spcPct val="90000"/>
            </a:lnSpc>
            <a:spcBef>
              <a:spcPct val="0"/>
            </a:spcBef>
            <a:spcAft>
              <a:spcPct val="35000"/>
            </a:spcAft>
            <a:buNone/>
          </a:pPr>
          <a:r>
            <a:rPr lang="en-US" sz="1800" b="0" i="1" u="none" kern="1200" dirty="0"/>
            <a:t>Specialized accelerators for performance / energy</a:t>
          </a:r>
          <a:endParaRPr lang="en-US" sz="2000" b="1" kern="1200" dirty="0"/>
        </a:p>
      </dsp:txBody>
      <dsp:txXfrm rot="10800000">
        <a:off x="327690" y="1733548"/>
        <a:ext cx="2440286" cy="2053620"/>
      </dsp:txXfrm>
    </dsp:sp>
    <dsp:sp modelId="{C88F77AF-1418-384A-9295-B5117BB1D5C6}">
      <dsp:nvSpPr>
        <dsp:cNvPr id="0" name=""/>
        <dsp:cNvSpPr/>
      </dsp:nvSpPr>
      <dsp:spPr>
        <a:xfrm>
          <a:off x="3090197" y="231139"/>
          <a:ext cx="2570606" cy="1271268"/>
        </a:xfrm>
        <a:prstGeom prst="roundRect">
          <a:avLst>
            <a:gd name="adj" fmla="val 10000"/>
          </a:avLst>
        </a:prstGeom>
        <a:blipFill rotWithShape="1">
          <a:blip xmlns:r="http://schemas.openxmlformats.org/officeDocument/2006/relationships" r:embed="rId2"/>
          <a:srcRect/>
          <a:stretch>
            <a:fillRect t="-28000" b="-28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662C7FB5-0536-6249-9828-57EC3E3107A3}">
      <dsp:nvSpPr>
        <dsp:cNvPr id="0" name=""/>
        <dsp:cNvSpPr/>
      </dsp:nvSpPr>
      <dsp:spPr>
        <a:xfrm rot="10800000">
          <a:off x="3090197" y="1733548"/>
          <a:ext cx="2570606" cy="2118780"/>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146304" rIns="91440" bIns="142240" numCol="1" spcCol="1270" anchor="t" anchorCtr="0">
          <a:noAutofit/>
        </a:bodyPr>
        <a:lstStyle/>
        <a:p>
          <a:pPr marL="0" lvl="0" indent="0" algn="ctr" defTabSz="889000">
            <a:lnSpc>
              <a:spcPct val="90000"/>
            </a:lnSpc>
            <a:spcBef>
              <a:spcPct val="0"/>
            </a:spcBef>
            <a:spcAft>
              <a:spcPct val="35000"/>
            </a:spcAft>
            <a:buFont typeface="+mj-lt"/>
            <a:buNone/>
          </a:pPr>
          <a:r>
            <a:rPr lang="en-US" sz="2000" b="1" i="0" u="none" kern="1200" dirty="0"/>
            <a:t>Post CMOS Devices/Materials</a:t>
          </a:r>
        </a:p>
        <a:p>
          <a:pPr marL="0" lvl="0" indent="0" algn="ctr" defTabSz="889000">
            <a:lnSpc>
              <a:spcPct val="90000"/>
            </a:lnSpc>
            <a:spcBef>
              <a:spcPct val="0"/>
            </a:spcBef>
            <a:spcAft>
              <a:spcPct val="35000"/>
            </a:spcAft>
            <a:buFont typeface="+mj-lt"/>
            <a:buNone/>
          </a:pPr>
          <a:r>
            <a:rPr lang="en-US" sz="1800" b="0" i="1" u="none" kern="1200" dirty="0"/>
            <a:t>Evaluate new devices using simulation across scales</a:t>
          </a:r>
          <a:endParaRPr lang="en-US" sz="1600" b="0" i="1" u="none" kern="1200" dirty="0"/>
        </a:p>
      </dsp:txBody>
      <dsp:txXfrm rot="10800000">
        <a:off x="3155357" y="1733548"/>
        <a:ext cx="2440286" cy="2053620"/>
      </dsp:txXfrm>
    </dsp:sp>
    <dsp:sp modelId="{E92AB52B-ABD7-3D46-A096-322FDACE13DF}">
      <dsp:nvSpPr>
        <dsp:cNvPr id="0" name=""/>
        <dsp:cNvSpPr/>
      </dsp:nvSpPr>
      <dsp:spPr>
        <a:xfrm>
          <a:off x="5917865" y="231139"/>
          <a:ext cx="2570606" cy="1271268"/>
        </a:xfrm>
        <a:prstGeom prst="roundRect">
          <a:avLst>
            <a:gd name="adj" fmla="val 10000"/>
          </a:avLst>
        </a:prstGeom>
        <a:blipFill rotWithShape="1">
          <a:blip xmlns:r="http://schemas.openxmlformats.org/officeDocument/2006/relationships" r:embed="rId3">
            <a:alphaModFix/>
          </a:blip>
          <a:srcRect/>
          <a:stretch>
            <a:fillRect t="-34000" b="-34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4633245-B18D-9A4C-A02A-DE1C962CABA2}">
      <dsp:nvSpPr>
        <dsp:cNvPr id="0" name=""/>
        <dsp:cNvSpPr/>
      </dsp:nvSpPr>
      <dsp:spPr>
        <a:xfrm rot="10800000">
          <a:off x="5917865" y="1733548"/>
          <a:ext cx="2570606" cy="2118780"/>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146304" rIns="91440" bIns="142240" numCol="1" spcCol="1270" anchor="t" anchorCtr="0">
          <a:noAutofit/>
        </a:bodyPr>
        <a:lstStyle/>
        <a:p>
          <a:pPr marL="0" lvl="0" indent="0" algn="ctr" defTabSz="889000">
            <a:lnSpc>
              <a:spcPct val="90000"/>
            </a:lnSpc>
            <a:spcBef>
              <a:spcPct val="0"/>
            </a:spcBef>
            <a:spcAft>
              <a:spcPct val="35000"/>
            </a:spcAft>
            <a:buFont typeface="+mj-lt"/>
            <a:buNone/>
          </a:pPr>
          <a:r>
            <a:rPr lang="en-US" sz="2000" b="1" i="0" u="none" kern="1200" dirty="0"/>
            <a:t>New Models of Computation</a:t>
          </a:r>
        </a:p>
        <a:p>
          <a:pPr marL="0" lvl="0" indent="0" algn="ctr" defTabSz="889000">
            <a:lnSpc>
              <a:spcPct val="90000"/>
            </a:lnSpc>
            <a:spcBef>
              <a:spcPct val="0"/>
            </a:spcBef>
            <a:spcAft>
              <a:spcPct val="35000"/>
            </a:spcAft>
            <a:buFont typeface="+mj-lt"/>
            <a:buNone/>
          </a:pPr>
          <a:r>
            <a:rPr lang="en-US" sz="1800" b="0" i="1" u="none" kern="1200" dirty="0"/>
            <a:t>Quantum algorithms, tools and testbeds, for science applications</a:t>
          </a:r>
          <a:endParaRPr lang="en-US" sz="1400" b="0" i="0" u="none" kern="1200" dirty="0"/>
        </a:p>
      </dsp:txBody>
      <dsp:txXfrm rot="10800000">
        <a:off x="5983025" y="1733548"/>
        <a:ext cx="2440286" cy="20536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A9EB83-6589-8C45-A16D-1412DA0A36A8}">
      <dsp:nvSpPr>
        <dsp:cNvPr id="0" name=""/>
        <dsp:cNvSpPr/>
      </dsp:nvSpPr>
      <dsp:spPr>
        <a:xfrm>
          <a:off x="0" y="0"/>
          <a:ext cx="8751002" cy="173354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2DC5AB-74EA-D643-8B87-76726B6F814B}">
      <dsp:nvSpPr>
        <dsp:cNvPr id="0" name=""/>
        <dsp:cNvSpPr/>
      </dsp:nvSpPr>
      <dsp:spPr>
        <a:xfrm>
          <a:off x="262530" y="231139"/>
          <a:ext cx="2570606" cy="1271268"/>
        </a:xfrm>
        <a:prstGeom prst="roundRect">
          <a:avLst>
            <a:gd name="adj" fmla="val 10000"/>
          </a:avLst>
        </a:prstGeom>
        <a:blipFill rotWithShape="1">
          <a:blip xmlns:r="http://schemas.openxmlformats.org/officeDocument/2006/relationships" r:embed="rId1"/>
          <a:srcRect/>
          <a:stretch>
            <a:fillRect t="-7000" b="-7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A466D338-5207-2B48-B2C3-96634408876C}">
      <dsp:nvSpPr>
        <dsp:cNvPr id="0" name=""/>
        <dsp:cNvSpPr/>
      </dsp:nvSpPr>
      <dsp:spPr>
        <a:xfrm rot="10800000">
          <a:off x="262530" y="1733548"/>
          <a:ext cx="2570606" cy="2118780"/>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146304" rIns="0" bIns="142240" numCol="1" spcCol="1270" anchor="t" anchorCtr="0">
          <a:noAutofit/>
        </a:bodyPr>
        <a:lstStyle/>
        <a:p>
          <a:pPr marL="0" lvl="0" indent="0" algn="ctr" defTabSz="889000" rtl="0">
            <a:lnSpc>
              <a:spcPct val="90000"/>
            </a:lnSpc>
            <a:spcBef>
              <a:spcPct val="0"/>
            </a:spcBef>
            <a:spcAft>
              <a:spcPct val="35000"/>
            </a:spcAft>
            <a:buNone/>
          </a:pPr>
          <a:r>
            <a:rPr lang="en-US" sz="2000" b="1" i="0" u="none" kern="1200" dirty="0"/>
            <a:t>Heterogeneous Architectures  </a:t>
          </a:r>
        </a:p>
        <a:p>
          <a:pPr marL="0" lvl="0" indent="0" algn="ctr" defTabSz="889000" rtl="0">
            <a:lnSpc>
              <a:spcPct val="90000"/>
            </a:lnSpc>
            <a:spcBef>
              <a:spcPct val="0"/>
            </a:spcBef>
            <a:spcAft>
              <a:spcPct val="35000"/>
            </a:spcAft>
            <a:buNone/>
          </a:pPr>
          <a:r>
            <a:rPr lang="en-US" sz="1800" b="0" i="1" u="none" kern="1200" dirty="0"/>
            <a:t>Specialized accelerators for performance / energy</a:t>
          </a:r>
          <a:endParaRPr lang="en-US" sz="2000" b="1" kern="1200" dirty="0"/>
        </a:p>
      </dsp:txBody>
      <dsp:txXfrm rot="10800000">
        <a:off x="327690" y="1733548"/>
        <a:ext cx="2440286" cy="2053620"/>
      </dsp:txXfrm>
    </dsp:sp>
    <dsp:sp modelId="{C88F77AF-1418-384A-9295-B5117BB1D5C6}">
      <dsp:nvSpPr>
        <dsp:cNvPr id="0" name=""/>
        <dsp:cNvSpPr/>
      </dsp:nvSpPr>
      <dsp:spPr>
        <a:xfrm>
          <a:off x="3090197" y="231139"/>
          <a:ext cx="2570606" cy="1271268"/>
        </a:xfrm>
        <a:prstGeom prst="roundRect">
          <a:avLst>
            <a:gd name="adj" fmla="val 10000"/>
          </a:avLst>
        </a:prstGeom>
        <a:blipFill rotWithShape="1">
          <a:blip xmlns:r="http://schemas.openxmlformats.org/officeDocument/2006/relationships" r:embed="rId2"/>
          <a:srcRect/>
          <a:stretch>
            <a:fillRect t="-28000" b="-28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662C7FB5-0536-6249-9828-57EC3E3107A3}">
      <dsp:nvSpPr>
        <dsp:cNvPr id="0" name=""/>
        <dsp:cNvSpPr/>
      </dsp:nvSpPr>
      <dsp:spPr>
        <a:xfrm rot="10800000">
          <a:off x="3090197" y="1733548"/>
          <a:ext cx="2570606" cy="2118780"/>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146304" rIns="91440" bIns="142240" numCol="1" spcCol="1270" anchor="t" anchorCtr="0">
          <a:noAutofit/>
        </a:bodyPr>
        <a:lstStyle/>
        <a:p>
          <a:pPr marL="0" lvl="0" indent="0" algn="ctr" defTabSz="889000">
            <a:lnSpc>
              <a:spcPct val="90000"/>
            </a:lnSpc>
            <a:spcBef>
              <a:spcPct val="0"/>
            </a:spcBef>
            <a:spcAft>
              <a:spcPct val="35000"/>
            </a:spcAft>
            <a:buFont typeface="+mj-lt"/>
            <a:buNone/>
          </a:pPr>
          <a:r>
            <a:rPr lang="en-US" sz="2000" b="1" i="0" u="none" kern="1200" dirty="0"/>
            <a:t>Post CMOS Devices/Materials</a:t>
          </a:r>
        </a:p>
        <a:p>
          <a:pPr marL="0" lvl="0" indent="0" algn="ctr" defTabSz="889000">
            <a:lnSpc>
              <a:spcPct val="90000"/>
            </a:lnSpc>
            <a:spcBef>
              <a:spcPct val="0"/>
            </a:spcBef>
            <a:spcAft>
              <a:spcPct val="35000"/>
            </a:spcAft>
            <a:buFont typeface="+mj-lt"/>
            <a:buNone/>
          </a:pPr>
          <a:r>
            <a:rPr lang="en-US" sz="1800" b="0" i="1" u="none" kern="1200" dirty="0"/>
            <a:t>Evaluate new devices using simulation across scales</a:t>
          </a:r>
          <a:endParaRPr lang="en-US" sz="1600" b="0" i="1" u="none" kern="1200" dirty="0"/>
        </a:p>
      </dsp:txBody>
      <dsp:txXfrm rot="10800000">
        <a:off x="3155357" y="1733548"/>
        <a:ext cx="2440286" cy="2053620"/>
      </dsp:txXfrm>
    </dsp:sp>
    <dsp:sp modelId="{E92AB52B-ABD7-3D46-A096-322FDACE13DF}">
      <dsp:nvSpPr>
        <dsp:cNvPr id="0" name=""/>
        <dsp:cNvSpPr/>
      </dsp:nvSpPr>
      <dsp:spPr>
        <a:xfrm>
          <a:off x="5917865" y="231139"/>
          <a:ext cx="2570606" cy="1271268"/>
        </a:xfrm>
        <a:prstGeom prst="roundRect">
          <a:avLst>
            <a:gd name="adj" fmla="val 10000"/>
          </a:avLst>
        </a:prstGeom>
        <a:blipFill rotWithShape="1">
          <a:blip xmlns:r="http://schemas.openxmlformats.org/officeDocument/2006/relationships" r:embed="rId3">
            <a:alphaModFix/>
          </a:blip>
          <a:srcRect/>
          <a:stretch>
            <a:fillRect t="-34000" b="-34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4633245-B18D-9A4C-A02A-DE1C962CABA2}">
      <dsp:nvSpPr>
        <dsp:cNvPr id="0" name=""/>
        <dsp:cNvSpPr/>
      </dsp:nvSpPr>
      <dsp:spPr>
        <a:xfrm rot="10800000">
          <a:off x="5917865" y="1733548"/>
          <a:ext cx="2570606" cy="2118780"/>
        </a:xfrm>
        <a:prstGeom prst="round2SameRect">
          <a:avLst>
            <a:gd name="adj1" fmla="val 10500"/>
            <a:gd name="adj2" fmla="val 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146304" rIns="91440" bIns="142240" numCol="1" spcCol="1270" anchor="t" anchorCtr="0">
          <a:noAutofit/>
        </a:bodyPr>
        <a:lstStyle/>
        <a:p>
          <a:pPr marL="0" lvl="0" indent="0" algn="ctr" defTabSz="889000">
            <a:lnSpc>
              <a:spcPct val="90000"/>
            </a:lnSpc>
            <a:spcBef>
              <a:spcPct val="0"/>
            </a:spcBef>
            <a:spcAft>
              <a:spcPct val="35000"/>
            </a:spcAft>
            <a:buFont typeface="+mj-lt"/>
            <a:buNone/>
          </a:pPr>
          <a:r>
            <a:rPr lang="en-US" sz="2000" b="1" i="0" u="none" kern="1200" dirty="0"/>
            <a:t>New Models of Computation</a:t>
          </a:r>
        </a:p>
        <a:p>
          <a:pPr marL="0" lvl="0" indent="0" algn="ctr" defTabSz="889000">
            <a:lnSpc>
              <a:spcPct val="90000"/>
            </a:lnSpc>
            <a:spcBef>
              <a:spcPct val="0"/>
            </a:spcBef>
            <a:spcAft>
              <a:spcPct val="35000"/>
            </a:spcAft>
            <a:buFont typeface="+mj-lt"/>
            <a:buNone/>
          </a:pPr>
          <a:r>
            <a:rPr lang="en-US" sz="1800" b="0" i="1" u="none" kern="1200" dirty="0"/>
            <a:t>Quantum algorithms, tools and testbeds, for science applications</a:t>
          </a:r>
          <a:endParaRPr lang="en-US" sz="1400" b="0" i="0" u="none" kern="1200" dirty="0"/>
        </a:p>
      </dsp:txBody>
      <dsp:txXfrm rot="10800000">
        <a:off x="5983025" y="1733548"/>
        <a:ext cx="2440286" cy="205362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g4bb9ce2a09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 name="Google Shape;39;g4bb9ce2a09_0_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 name="Google Shape;40;g4bb9ce2a09_0_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Thomas said he wouldn’t show this diagram</a:t>
            </a:r>
            <a:r>
              <a:rPr lang="is-IS" dirty="0"/>
              <a:t>….. OK.  I will then.</a:t>
            </a:r>
            <a:endParaRPr lang="en-US" dirty="0"/>
          </a:p>
          <a:p>
            <a:r>
              <a:rPr lang="en-US" dirty="0"/>
              <a:t>Well at least we’ve got Moore’s Law (lithography scaling)</a:t>
            </a:r>
          </a:p>
          <a:p>
            <a:r>
              <a:rPr lang="en-US" dirty="0"/>
              <a:t>But in 2025</a:t>
            </a:r>
            <a:r>
              <a:rPr lang="en-US" baseline="0" dirty="0"/>
              <a:t> we won’t have that any more, and our current play of doubling processor cores that gets us to </a:t>
            </a:r>
            <a:r>
              <a:rPr lang="en-US" baseline="0" dirty="0" err="1"/>
              <a:t>exascale</a:t>
            </a:r>
            <a:r>
              <a:rPr lang="en-US" baseline="0" dirty="0"/>
              <a:t> is no longer going to be available as a source of technology scaling.</a:t>
            </a:r>
          </a:p>
          <a:p>
            <a:endParaRPr lang="en-US" dirty="0"/>
          </a:p>
          <a:p>
            <a:r>
              <a:rPr lang="en-US" dirty="0"/>
              <a:t>Could</a:t>
            </a:r>
            <a:r>
              <a:rPr lang="en-US" baseline="0" dirty="0"/>
              <a:t> extend this if you build out in 3D!  But energy density is already at the limits, so you cant.</a:t>
            </a:r>
          </a:p>
          <a:p>
            <a:r>
              <a:rPr lang="en-US" baseline="0" dirty="0"/>
              <a:t>And data movement goes lower if you have photonics or if you have lower voltages</a:t>
            </a:r>
            <a:r>
              <a:rPr lang="is-IS" baseline="0" dirty="0"/>
              <a:t>….</a:t>
            </a:r>
            <a:endParaRPr lang="en-US" dirty="0"/>
          </a:p>
        </p:txBody>
      </p:sp>
      <p:sp>
        <p:nvSpPr>
          <p:cNvPr id="4" name="Slide Number Placeholder 3"/>
          <p:cNvSpPr>
            <a:spLocks noGrp="1"/>
          </p:cNvSpPr>
          <p:nvPr>
            <p:ph type="sldNum" sz="quarter" idx="10"/>
          </p:nvPr>
        </p:nvSpPr>
        <p:spPr/>
        <p:txBody>
          <a:bodyPr/>
          <a:lstStyle/>
          <a:p>
            <a:fld id="{6330B5BD-7596-2345-A46F-AB64B8F077F6}" type="slidenum">
              <a:rPr lang="en-US" smtClean="0"/>
              <a:t>4</a:t>
            </a:fld>
            <a:endParaRPr lang="en-US"/>
          </a:p>
        </p:txBody>
      </p:sp>
    </p:spTree>
    <p:extLst>
      <p:ext uri="{BB962C8B-B14F-4D97-AF65-F5344CB8AC3E}">
        <p14:creationId xmlns:p14="http://schemas.microsoft.com/office/powerpoint/2010/main" val="1044727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5" name="Shape 215"/>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dirty="0"/>
              <a:t>Note: need to work on the </a:t>
            </a:r>
            <a:endParaRPr dirty="0"/>
          </a:p>
        </p:txBody>
      </p:sp>
      <p:sp>
        <p:nvSpPr>
          <p:cNvPr id="216" name="Shape 216"/>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fontAlgn="base">
              <a:defRPr/>
            </a:pPr>
            <a:fld id="{00000000-1234-1234-1234-123412341234}" type="slidenum">
              <a:rPr lang="en-US">
                <a:solidFill>
                  <a:prstClr val="black"/>
                </a:solidFill>
                <a:latin typeface="Helvetica" pitchFamily="-65" charset="0"/>
              </a:rPr>
              <a:pPr fontAlgn="base">
                <a:defRPr/>
              </a:pPr>
              <a:t>5</a:t>
            </a:fld>
            <a:endParaRPr>
              <a:solidFill>
                <a:prstClr val="black"/>
              </a:solidFill>
              <a:latin typeface="Helvetica" pitchFamily="-65" charset="0"/>
            </a:endParaRPr>
          </a:p>
        </p:txBody>
      </p:sp>
    </p:spTree>
    <p:extLst>
      <p:ext uri="{BB962C8B-B14F-4D97-AF65-F5344CB8AC3E}">
        <p14:creationId xmlns:p14="http://schemas.microsoft.com/office/powerpoint/2010/main" val="2036707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4207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it is true that neural networks are proven to be </a:t>
            </a:r>
            <a:r>
              <a:rPr lang="en-US" dirty="0" err="1"/>
              <a:t>turing</a:t>
            </a:r>
            <a:r>
              <a:rPr lang="en-US" dirty="0"/>
              <a:t> complete</a:t>
            </a:r>
          </a:p>
          <a:p>
            <a:endParaRPr lang="en-US" dirty="0"/>
          </a:p>
          <a:p>
            <a:endParaRPr lang="en-US" dirty="0"/>
          </a:p>
          <a:p>
            <a:r>
              <a:rPr lang="en-US" dirty="0"/>
              <a:t>Cat locomotion is an amazing</a:t>
            </a:r>
            <a:r>
              <a:rPr lang="en-US" baseline="0" dirty="0"/>
              <a:t> thing</a:t>
            </a:r>
            <a:r>
              <a:rPr lang="mr-IN" baseline="0" dirty="0"/>
              <a:t>…</a:t>
            </a:r>
            <a:r>
              <a:rPr lang="en-US" baseline="0" dirty="0"/>
              <a:t> so is their ability to recognize images and play piano.</a:t>
            </a:r>
          </a:p>
          <a:p>
            <a:r>
              <a:rPr lang="en-US" baseline="0" dirty="0"/>
              <a:t>But </a:t>
            </a:r>
            <a:r>
              <a:rPr lang="en-US" dirty="0"/>
              <a:t>Cats suck at adding</a:t>
            </a:r>
          </a:p>
          <a:p>
            <a:r>
              <a:rPr lang="en-US" dirty="0"/>
              <a:t>They are not so good at solving PDEs</a:t>
            </a:r>
          </a:p>
          <a:p>
            <a:r>
              <a:rPr lang="en-US" dirty="0"/>
              <a:t>I</a:t>
            </a:r>
            <a:r>
              <a:rPr lang="en-US" baseline="0" dirty="0"/>
              <a:t> would not depend on my cat for </a:t>
            </a:r>
            <a:r>
              <a:rPr lang="en-US" baseline="0" dirty="0" err="1"/>
              <a:t>powerpoint</a:t>
            </a:r>
            <a:r>
              <a:rPr lang="en-US" baseline="0" dirty="0"/>
              <a:t>.  Quantum Excel (all are affected by lithography).  So lets dispense with the idea that if Moore’s law ends, these will replace digital!</a:t>
            </a:r>
            <a:endParaRPr lang="en-US" dirty="0"/>
          </a:p>
        </p:txBody>
      </p:sp>
      <p:sp>
        <p:nvSpPr>
          <p:cNvPr id="4" name="Slide Number Placeholder 3"/>
          <p:cNvSpPr>
            <a:spLocks noGrp="1"/>
          </p:cNvSpPr>
          <p:nvPr>
            <p:ph type="sldNum" sz="quarter" idx="10"/>
          </p:nvPr>
        </p:nvSpPr>
        <p:spPr/>
        <p:txBody>
          <a:bodyPr/>
          <a:lstStyle/>
          <a:p>
            <a:fld id="{872B99FE-0621-4447-904D-F9BAC5DEC96F}" type="slidenum">
              <a:rPr lang="en-US" smtClean="0"/>
              <a:t>7</a:t>
            </a:fld>
            <a:endParaRPr lang="en-US"/>
          </a:p>
        </p:txBody>
      </p:sp>
    </p:spTree>
    <p:extLst>
      <p:ext uri="{BB962C8B-B14F-4D97-AF65-F5344CB8AC3E}">
        <p14:creationId xmlns:p14="http://schemas.microsoft.com/office/powerpoint/2010/main" val="3194477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91193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Formerly</a:t>
            </a:r>
            <a:r>
              <a:rPr lang="en-US" baseline="0" dirty="0"/>
              <a:t> the device research community used individual transistor performance parameters</a:t>
            </a:r>
          </a:p>
          <a:p>
            <a:r>
              <a:rPr lang="en-US" baseline="0" dirty="0"/>
              <a:t>	&lt; don’t use pronoun&gt;</a:t>
            </a:r>
          </a:p>
          <a:p>
            <a:r>
              <a:rPr lang="en-US" baseline="0" dirty="0"/>
              <a:t>Moved to 32 bit adder and it was revolutionary</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872B99FE-0621-4447-904D-F9BAC5DEC96F}" type="slidenum">
              <a:rPr lang="en-US" smtClean="0"/>
              <a:t>10</a:t>
            </a:fld>
            <a:endParaRPr lang="en-US"/>
          </a:p>
        </p:txBody>
      </p:sp>
    </p:spTree>
    <p:extLst>
      <p:ext uri="{BB962C8B-B14F-4D97-AF65-F5344CB8AC3E}">
        <p14:creationId xmlns:p14="http://schemas.microsoft.com/office/powerpoint/2010/main" val="881921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rgbClr val="FF0000"/>
                </a:solidFill>
              </a:rPr>
              <a:t>There are two take-home messages here:  </a:t>
            </a:r>
          </a:p>
          <a:p>
            <a:r>
              <a:rPr lang="en-US" sz="1200" i="1" dirty="0">
                <a:solidFill>
                  <a:srgbClr val="FF0000"/>
                </a:solidFill>
              </a:rPr>
              <a:t>	1) there is no free lunch and no magic (nothing is waiting in the wings to replace CMOS)</a:t>
            </a:r>
          </a:p>
          <a:p>
            <a:r>
              <a:rPr lang="en-US" sz="1200" i="1" dirty="0">
                <a:solidFill>
                  <a:srgbClr val="FF0000"/>
                </a:solidFill>
              </a:rPr>
              <a:t>	2) The things that look promising will require you as a </a:t>
            </a:r>
            <a:r>
              <a:rPr lang="en-US" sz="1200" i="1" dirty="0" err="1">
                <a:solidFill>
                  <a:srgbClr val="FF0000"/>
                </a:solidFill>
              </a:rPr>
              <a:t>numberical</a:t>
            </a:r>
            <a:r>
              <a:rPr lang="en-US" sz="1200" i="1" dirty="0">
                <a:solidFill>
                  <a:srgbClr val="FF0000"/>
                </a:solidFill>
              </a:rPr>
              <a:t> algorithm designer to find another 100x parallelism just to break even</a:t>
            </a:r>
          </a:p>
          <a:p>
            <a:endParaRPr lang="en-US" sz="1200" i="1" dirty="0">
              <a:solidFill>
                <a:srgbClr val="FF0000"/>
              </a:solidFill>
            </a:endParaRPr>
          </a:p>
          <a:p>
            <a:r>
              <a:rPr lang="en-US" sz="1200" i="1" dirty="0">
                <a:solidFill>
                  <a:srgbClr val="FF0000"/>
                </a:solidFill>
              </a:rPr>
              <a:t>T-FETs improve energy, but increase latency</a:t>
            </a:r>
          </a:p>
          <a:p>
            <a:r>
              <a:rPr lang="en-US" sz="1200" i="1" dirty="0">
                <a:solidFill>
                  <a:srgbClr val="FF0000"/>
                </a:solidFill>
              </a:rPr>
              <a:t>Can scientific calculations increase parallelism to benefit?</a:t>
            </a:r>
          </a:p>
          <a:p>
            <a:r>
              <a:rPr lang="en-US" sz="1200" i="1" dirty="0">
                <a:solidFill>
                  <a:srgbClr val="FF0000"/>
                </a:solidFill>
              </a:rPr>
              <a:t>   - How much and what kind of parallelism?</a:t>
            </a:r>
            <a:endParaRPr lang="en-US" dirty="0"/>
          </a:p>
          <a:p>
            <a:endParaRPr lang="en-US" dirty="0"/>
          </a:p>
          <a:p>
            <a:r>
              <a:rPr lang="en-US" dirty="0"/>
              <a:t>Bottom plot says that we can gain big time in energy delay with </a:t>
            </a:r>
            <a:r>
              <a:rPr lang="en-US" dirty="0" err="1"/>
              <a:t>tfets</a:t>
            </a:r>
            <a:r>
              <a:rPr lang="en-US" dirty="0"/>
              <a:t> by sacrificing performance.</a:t>
            </a:r>
            <a:r>
              <a:rPr lang="en-US" baseline="0" dirty="0"/>
              <a:t> How to take maximum advantage of such technologies (that sacrifice single core performance).</a:t>
            </a:r>
          </a:p>
          <a:p>
            <a:endParaRPr lang="en-US" baseline="0" dirty="0"/>
          </a:p>
          <a:p>
            <a:r>
              <a:rPr lang="en-US" baseline="0" dirty="0"/>
              <a:t>Many of them push energy delay to slower delay. So more parallelism. How general can we make the advantage? Use John’s diagram for higher delay. Assess this diagram for algorithms that are of scientific importance.</a:t>
            </a:r>
            <a:endParaRPr lang="en-US" dirty="0"/>
          </a:p>
          <a:p>
            <a:endParaRPr lang="en-US" dirty="0"/>
          </a:p>
          <a:p>
            <a:r>
              <a:rPr lang="en-US" dirty="0"/>
              <a:t>Metrics are: How much does it localize bandwidth density, force you towards higher parallelism.</a:t>
            </a:r>
            <a:r>
              <a:rPr lang="en-US" baseline="0" dirty="0"/>
              <a:t> We could use extreme parallelizable algorithms as limit. Very parallel architectures.</a:t>
            </a:r>
            <a:endParaRPr lang="en-US" dirty="0"/>
          </a:p>
        </p:txBody>
      </p:sp>
      <p:sp>
        <p:nvSpPr>
          <p:cNvPr id="4" name="Slide Number Placeholder 3"/>
          <p:cNvSpPr>
            <a:spLocks noGrp="1"/>
          </p:cNvSpPr>
          <p:nvPr>
            <p:ph type="sldNum" sz="quarter" idx="10"/>
          </p:nvPr>
        </p:nvSpPr>
        <p:spPr/>
        <p:txBody>
          <a:bodyPr/>
          <a:lstStyle/>
          <a:p>
            <a:fld id="{872B99FE-0621-4447-904D-F9BAC5DEC96F}" type="slidenum">
              <a:rPr lang="en-US" smtClean="0"/>
              <a:t>12</a:t>
            </a:fld>
            <a:endParaRPr lang="en-US"/>
          </a:p>
        </p:txBody>
      </p:sp>
    </p:spTree>
    <p:extLst>
      <p:ext uri="{BB962C8B-B14F-4D97-AF65-F5344CB8AC3E}">
        <p14:creationId xmlns:p14="http://schemas.microsoft.com/office/powerpoint/2010/main" val="962657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Physics is difficult, but at least it </a:t>
            </a:r>
            <a:r>
              <a:rPr lang="en-US" dirty="0" err="1"/>
              <a:t>appies</a:t>
            </a:r>
            <a:r>
              <a:rPr lang="en-US" dirty="0"/>
              <a:t> to us equally</a:t>
            </a:r>
          </a:p>
          <a:p>
            <a:r>
              <a:rPr lang="en-US" dirty="0"/>
              <a:t>Really at physical limits for off-chip IO power, and physics limits our choices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8584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can do each of these individual things, but not end to end</a:t>
            </a:r>
          </a:p>
          <a:p>
            <a:r>
              <a:rPr lang="en-US" dirty="0"/>
              <a:t>We can evaluate a device, but no systematic way of understanding its value in the context of a system</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156D034F-BB3B-5E49-9ECB-E686DC180225}" type="slidenum">
              <a:rPr kumimoji="0" lang="en-US" sz="1800" b="0" i="0" u="none" strike="noStrike" kern="1200" cap="none" spc="0" normalizeH="0" baseline="0" noProof="0" smtClean="0">
                <a:ln>
                  <a:noFill/>
                </a:ln>
                <a:solidFill>
                  <a:prstClr val="black"/>
                </a:solidFill>
                <a:effectLst/>
                <a:uLnTx/>
                <a:uFillTx/>
                <a:latin typeface="Calibri"/>
                <a:ea typeface="ＭＳ Ｐゴシック" charset="0"/>
                <a:cs typeface="Calibri"/>
              </a:rPr>
              <a:pPr marL="0" marR="0" lvl="0" indent="0" algn="l" defTabSz="914400" rtl="0" eaLnBrk="0" fontAlgn="base" latinLnBrk="0" hangingPunct="0">
                <a:lnSpc>
                  <a:spcPct val="100000"/>
                </a:lnSpc>
                <a:spcBef>
                  <a:spcPct val="0"/>
                </a:spcBef>
                <a:spcAft>
                  <a:spcPct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Calibri"/>
              <a:ea typeface="ＭＳ Ｐゴシック" charset="0"/>
              <a:cs typeface="Calibri"/>
            </a:endParaRPr>
          </a:p>
        </p:txBody>
      </p:sp>
    </p:spTree>
    <p:extLst>
      <p:ext uri="{BB962C8B-B14F-4D97-AF65-F5344CB8AC3E}">
        <p14:creationId xmlns:p14="http://schemas.microsoft.com/office/powerpoint/2010/main" val="2421764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30,000 atoms; coarse-graining; boundary-conditions; 10,000 nodes scaling….slow – one junction 1 day. </a:t>
            </a:r>
          </a:p>
          <a:p>
            <a:r>
              <a:rPr lang="en-US" dirty="0"/>
              <a:t>Junction electronic properties and heat dissipations</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156D034F-BB3B-5E49-9ECB-E686DC180225}" type="slidenum">
              <a:rPr kumimoji="0" lang="en-US" sz="1800" b="0" i="0" u="none" strike="noStrike" kern="1200" cap="none" spc="0" normalizeH="0" baseline="0" noProof="0" smtClean="0">
                <a:ln>
                  <a:noFill/>
                </a:ln>
                <a:solidFill>
                  <a:prstClr val="black"/>
                </a:solidFill>
                <a:effectLst/>
                <a:uLnTx/>
                <a:uFillTx/>
                <a:latin typeface="Calibri"/>
                <a:ea typeface="ＭＳ Ｐゴシック" charset="0"/>
                <a:cs typeface="Calibri"/>
              </a:rPr>
              <a:pPr marL="0" marR="0" lvl="0" indent="0" algn="l" defTabSz="914400" rtl="0" eaLnBrk="0" fontAlgn="base" latinLnBrk="0" hangingPunct="0">
                <a:lnSpc>
                  <a:spcPct val="100000"/>
                </a:lnSpc>
                <a:spcBef>
                  <a:spcPct val="0"/>
                </a:spcBef>
                <a:spcAft>
                  <a:spcPct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Calibri"/>
              <a:ea typeface="ＭＳ Ｐゴシック" charset="0"/>
              <a:cs typeface="Calibri"/>
            </a:endParaRPr>
          </a:p>
        </p:txBody>
      </p:sp>
    </p:spTree>
    <p:extLst>
      <p:ext uri="{BB962C8B-B14F-4D97-AF65-F5344CB8AC3E}">
        <p14:creationId xmlns:p14="http://schemas.microsoft.com/office/powerpoint/2010/main" val="965111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magnetoelectric/ferroelectric devices:  Because of Boltzmann’s </a:t>
            </a:r>
            <a:r>
              <a:rPr lang="en-US" dirty="0" err="1"/>
              <a:t>Tyrrany</a:t>
            </a:r>
            <a:endParaRPr lang="en-US" dirty="0"/>
          </a:p>
          <a:p>
            <a:r>
              <a:rPr lang="en-US" dirty="0"/>
              <a:t>I don’t mean </a:t>
            </a:r>
            <a:r>
              <a:rPr lang="en-US" dirty="0" err="1"/>
              <a:t>Boltzman</a:t>
            </a:r>
            <a:r>
              <a:rPr lang="en-US" dirty="0"/>
              <a:t> has come back from the grave to terrorize us.</a:t>
            </a:r>
          </a:p>
          <a:p>
            <a:r>
              <a:rPr lang="en-US" dirty="0"/>
              <a:t>Its that as you know, electrons don’t like each other very much. (fundamental limit to current approach to switching transistors</a:t>
            </a:r>
          </a:p>
          <a:p>
            <a:r>
              <a:rPr lang="en-US" dirty="0"/>
              <a:t>Stuck at 60mV/decade slope to turn the </a:t>
            </a:r>
            <a:r>
              <a:rPr lang="en-US" dirty="0" err="1"/>
              <a:t>transisoto</a:t>
            </a:r>
            <a:r>
              <a:rPr lang="en-US" dirty="0"/>
              <a:t> on and off.</a:t>
            </a:r>
          </a:p>
          <a:p>
            <a:r>
              <a:rPr lang="en-US" dirty="0"/>
              <a:t>Maybe if we are successful, you won’t have to find another 100x parallelism…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26676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47742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90583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9" name="Shape 229"/>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230" name="Shape 230"/>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4572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
                  <a:srgbClr val="000000"/>
                </a:buClr>
                <a:buSzTx/>
                <a:buFont typeface="Arial"/>
                <a:buNone/>
                <a:tabLst/>
                <a:defRPr/>
              </a:pPr>
              <a:t>20</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5726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Norm </a:t>
            </a:r>
            <a:r>
              <a:rPr lang="en-US" dirty="0" err="1"/>
              <a:t>Jouppi</a:t>
            </a:r>
            <a:endParaRPr lang="en-US" dirty="0"/>
          </a:p>
          <a:p>
            <a:r>
              <a:rPr lang="en-US" dirty="0"/>
              <a:t>5</a:t>
            </a:r>
            <a:r>
              <a:rPr lang="en-US" baseline="0" dirty="0"/>
              <a:t> TF double precision for matrix multiply (if its operating at 100% efficiency)</a:t>
            </a:r>
          </a:p>
          <a:p>
            <a:r>
              <a:rPr lang="en-US" baseline="0" dirty="0"/>
              <a:t>21 TF half-precision for ML</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4D2BF5-F86D-C646-A876-FC75AACE3B4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6841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8" name="Shape 188"/>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US" dirty="0"/>
              <a:t>When faced with end of Dennard scaling, the solution was more parallelism</a:t>
            </a:r>
          </a:p>
          <a:p>
            <a:pPr marL="0" lvl="0" indent="0" rtl="0">
              <a:spcBef>
                <a:spcPts val="0"/>
              </a:spcBef>
              <a:spcAft>
                <a:spcPts val="0"/>
              </a:spcAft>
              <a:buNone/>
            </a:pPr>
            <a:r>
              <a:rPr lang="en-US" dirty="0"/>
              <a:t>We said we didn’t like that.  But in the absence of </a:t>
            </a:r>
            <a:r>
              <a:rPr lang="en-US" dirty="0" err="1"/>
              <a:t>alterantives</a:t>
            </a:r>
            <a:r>
              <a:rPr lang="en-US" dirty="0"/>
              <a:t>, its what industry did.  (and dawn of accelerators)</a:t>
            </a:r>
            <a:endParaRPr dirty="0"/>
          </a:p>
        </p:txBody>
      </p:sp>
    </p:spTree>
    <p:extLst>
      <p:ext uri="{BB962C8B-B14F-4D97-AF65-F5344CB8AC3E}">
        <p14:creationId xmlns:p14="http://schemas.microsoft.com/office/powerpoint/2010/main" val="37059414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Forward Reference the NERSC Strategy </a:t>
            </a:r>
            <a:r>
              <a:rPr lang="en-US" dirty="0">
                <a:sym typeface="Wingdings" pitchFamily="2" charset="2"/>
              </a:rPr>
              <a:t>  For NERSC </a:t>
            </a:r>
          </a:p>
          <a:p>
            <a:r>
              <a:rPr lang="en-US" dirty="0">
                <a:sym typeface="Wingdings" pitchFamily="2" charset="2"/>
              </a:rPr>
              <a:t>	Overlay Nick’s naming convention with this one</a:t>
            </a:r>
          </a:p>
          <a:p>
            <a:r>
              <a:rPr lang="en-US" dirty="0">
                <a:sym typeface="Wingdings" pitchFamily="2" charset="2"/>
              </a:rPr>
              <a:t>And also the </a:t>
            </a:r>
            <a:r>
              <a:rPr lang="en-US" dirty="0" err="1">
                <a:sym typeface="Wingdings" pitchFamily="2" charset="2"/>
              </a:rPr>
              <a:t>superfacility</a:t>
            </a:r>
            <a:r>
              <a:rPr lang="en-US" dirty="0">
                <a:sym typeface="Wingdings" pitchFamily="2" charset="2"/>
              </a:rPr>
              <a:t>.</a:t>
            </a:r>
          </a:p>
          <a:p>
            <a:r>
              <a:rPr lang="en-US" dirty="0"/>
              <a:t>Hardware Generators (why it will be affordable)  </a:t>
            </a:r>
            <a:r>
              <a:rPr lang="en-US" dirty="0">
                <a:sym typeface="Wingdings" pitchFamily="2" charset="2"/>
              </a:rPr>
              <a:t> </a:t>
            </a:r>
            <a:r>
              <a:rPr lang="en-US" dirty="0" err="1">
                <a:sym typeface="Wingdings" pitchFamily="2" charset="2"/>
              </a:rPr>
              <a:t>SystemArchitect</a:t>
            </a:r>
            <a:r>
              <a:rPr lang="en-US" dirty="0">
                <a:sym typeface="Wingdings" pitchFamily="2" charset="2"/>
              </a:rPr>
              <a:t> and lowering &lt; show the toolkits  and hardware generators &gt;</a:t>
            </a:r>
            <a:endParaRPr lang="en-US" dirty="0"/>
          </a:p>
          <a:p>
            <a:endParaRPr lang="en-US" dirty="0"/>
          </a:p>
          <a:p>
            <a:r>
              <a:rPr lang="en-US" dirty="0"/>
              <a:t>Introduce 3 paths forward -&gt; reference what Kathy said</a:t>
            </a:r>
          </a:p>
          <a:p>
            <a:pPr lvl="1"/>
            <a:r>
              <a:rPr lang="en-US" dirty="0"/>
              <a:t>HW influence </a:t>
            </a:r>
            <a:r>
              <a:rPr lang="en-US" dirty="0" err="1"/>
              <a:t>Alg</a:t>
            </a:r>
            <a:endParaRPr lang="en-US" dirty="0"/>
          </a:p>
          <a:p>
            <a:pPr lvl="1"/>
            <a:r>
              <a:rPr lang="en-US" dirty="0" err="1"/>
              <a:t>Alg</a:t>
            </a:r>
            <a:r>
              <a:rPr lang="en-US" dirty="0"/>
              <a:t> influence HW</a:t>
            </a:r>
          </a:p>
          <a:p>
            <a:pPr lvl="1"/>
            <a:r>
              <a:rPr lang="en-US" dirty="0"/>
              <a:t>Meet in the middle &lt; it is likely to be a bit of both &gt;</a:t>
            </a:r>
          </a:p>
          <a:p>
            <a:r>
              <a:rPr lang="en-US" dirty="0"/>
              <a:t>Some concluding slide about SW role</a:t>
            </a:r>
          </a:p>
          <a:p>
            <a:pPr lvl="1"/>
            <a:r>
              <a:rPr lang="en-US" dirty="0"/>
              <a:t>DSLs and other language constructs to make accelerators accessible to DOE science &lt; make something up &gt;</a:t>
            </a:r>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5870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Refactor ==</a:t>
            </a:r>
            <a:r>
              <a:rPr lang="en-US" baseline="0" dirty="0"/>
              <a:t> porting without dramatic change of the algorithm structure.</a:t>
            </a:r>
          </a:p>
          <a:p>
            <a:r>
              <a:rPr lang="en-US" baseline="0" dirty="0" err="1"/>
              <a:t>SuperLU</a:t>
            </a:r>
            <a:r>
              <a:rPr lang="en-US" baseline="0" dirty="0"/>
              <a:t> is a sparse LU based direct solver.  Performance varies a lot with input matrix </a:t>
            </a:r>
            <a:r>
              <a:rPr lang="en-US" baseline="0" dirty="0" err="1"/>
              <a:t>sparsity</a:t>
            </a:r>
            <a:r>
              <a:rPr lang="en-US" baseline="0" dirty="0"/>
              <a:t> pattern. That’s why I gave a range of speedup numbers.</a:t>
            </a:r>
          </a:p>
          <a:p>
            <a:endParaRPr lang="en-US" baseline="0" dirty="0"/>
          </a:p>
          <a:p>
            <a:pPr lvl="1"/>
            <a:r>
              <a:rPr lang="en-US" dirty="0"/>
              <a:t>Divide expensive Schur-complement update between CPUs &amp; GPUs </a:t>
            </a:r>
            <a:r>
              <a:rPr lang="en-US" dirty="0">
                <a:sym typeface="Wingdings"/>
              </a:rPr>
              <a:t> 3x speedup (2014 - 2015)</a:t>
            </a:r>
          </a:p>
          <a:p>
            <a:pPr lvl="1"/>
            <a:r>
              <a:rPr lang="en-US" dirty="0">
                <a:sym typeface="Wingdings"/>
              </a:rPr>
              <a:t>Extensive vectorization on KNL node  80% speedup (2017)</a:t>
            </a:r>
          </a:p>
          <a:p>
            <a:pPr lvl="1"/>
            <a:endParaRPr lang="en-US" dirty="0">
              <a:sym typeface="Wingdings"/>
            </a:endParaRPr>
          </a:p>
          <a:p>
            <a:r>
              <a:rPr lang="en-US" sz="2400" dirty="0">
                <a:sym typeface="Wingdings"/>
              </a:rPr>
              <a:t>Re-design algorithm: 3D communication-avoiding</a:t>
            </a:r>
          </a:p>
          <a:p>
            <a:pPr lvl="1"/>
            <a:r>
              <a:rPr lang="en-US" dirty="0">
                <a:sym typeface="Wingdings"/>
              </a:rPr>
              <a:t>27x speedup, strong scales to 4096 Titan nodes with 4096 GPUs (2018)</a:t>
            </a:r>
            <a:endParaRPr lang="en-US" dirty="0"/>
          </a:p>
          <a:p>
            <a:pPr lvl="1"/>
            <a:endParaRPr lang="en-US" dirty="0">
              <a:sym typeface="Wingdings"/>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0966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3919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DAG-based methods are unable to hit memory bandwidth peak because of the overhead as you get to finer granularity DAGs</a:t>
            </a:r>
          </a:p>
          <a:p>
            <a:r>
              <a:rPr lang="en-US" dirty="0"/>
              <a:t>It is also the case that these message queues can be used to accelerate general DAG-based methods</a:t>
            </a:r>
          </a:p>
          <a:p>
            <a:r>
              <a:rPr lang="en-US" dirty="0"/>
              <a:t>Such as using fast multipole methods</a:t>
            </a:r>
          </a:p>
        </p:txBody>
      </p:sp>
      <p:sp>
        <p:nvSpPr>
          <p:cNvPr id="4" name="Slide Number Placeholder 3"/>
          <p:cNvSpPr>
            <a:spLocks noGrp="1"/>
          </p:cNvSpPr>
          <p:nvPr>
            <p:ph type="sldNum" sz="quarter" idx="5"/>
          </p:nvPr>
        </p:nvSpPr>
        <p:spPr/>
        <p:txBody>
          <a:bodyPr/>
          <a:lstStyle/>
          <a:p>
            <a:fld id="{7DAF1EAC-B5B6-A246-BC51-3379BD884BFF}" type="slidenum">
              <a:rPr lang="en-US" smtClean="0"/>
              <a:t>28</a:t>
            </a:fld>
            <a:endParaRPr lang="en-US"/>
          </a:p>
        </p:txBody>
      </p:sp>
    </p:spTree>
    <p:extLst>
      <p:ext uri="{BB962C8B-B14F-4D97-AF65-F5344CB8AC3E}">
        <p14:creationId xmlns:p14="http://schemas.microsoft.com/office/powerpoint/2010/main" val="1867813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F1EAC-B5B6-A246-BC51-3379BD884B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727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Note this is configurable:  so its not just a fixed FFT… its acceleration of the core elements of an FFT (with some configurability)</a:t>
            </a:r>
          </a:p>
          <a:p>
            <a:r>
              <a:rPr lang="en-US" b="1" dirty="0"/>
              <a:t>That should give you a sense of why current architectures are so gloriously inefficient (how much waste there is)</a:t>
            </a:r>
          </a:p>
          <a:p>
            <a:r>
              <a:rPr lang="en-US" b="1" dirty="0"/>
              <a:t>Apply the apple SOC style to design of HPC chips (compute-intensive kernels are </a:t>
            </a:r>
            <a:r>
              <a:rPr lang="en-US" b="1" dirty="0" err="1"/>
              <a:t>acutaly</a:t>
            </a:r>
            <a:r>
              <a:rPr lang="en-US" b="1" dirty="0"/>
              <a:t> the worst case)</a:t>
            </a:r>
          </a:p>
          <a:p>
            <a:r>
              <a:rPr lang="en-US" b="1" dirty="0"/>
              <a:t>For memory intensive, I can use on 1mm of chip to saturate all available memory bandwidth (600x more efficient than a GPU… shooting fish in barrel)</a:t>
            </a:r>
          </a:p>
          <a:p>
            <a:r>
              <a:rPr lang="en-US" b="1" dirty="0"/>
              <a:t>Could say to vendor : We know that even if we do crazy Tiling and DAG stuff like Jack and David Keyes, we still call Blas at lowest level</a:t>
            </a:r>
          </a:p>
          <a:p>
            <a:endParaRPr lang="en-US" b="1" dirty="0"/>
          </a:p>
          <a:p>
            <a:r>
              <a:rPr lang="en-US" b="1" dirty="0"/>
              <a:t>If we limit ourselves to 100 GB/s of off-chip memory bandwidth</a:t>
            </a:r>
          </a:p>
          <a:p>
            <a:pPr lvl="1"/>
            <a:r>
              <a:rPr lang="en-US" dirty="0"/>
              <a:t>As FFT size grows, so does the Flop/byte ratio</a:t>
            </a:r>
          </a:p>
          <a:p>
            <a:pPr lvl="1"/>
            <a:r>
              <a:rPr lang="en-US" dirty="0"/>
              <a:t>So large FFT can support 1.5TFLOPs worth of FPUs</a:t>
            </a:r>
          </a:p>
          <a:p>
            <a:pPr lvl="1"/>
            <a:r>
              <a:rPr lang="en-US" dirty="0"/>
              <a:t>And those FPUs consume just 9mm^2</a:t>
            </a:r>
          </a:p>
          <a:p>
            <a:pPr lvl="1"/>
            <a:r>
              <a:rPr lang="en-US" dirty="0"/>
              <a:t>Fitting all data on chip is 22mm^2 of SRAM</a:t>
            </a:r>
          </a:p>
          <a:p>
            <a:pPr lvl="1"/>
            <a:r>
              <a:rPr lang="en-US" dirty="0"/>
              <a:t>But if you go off-chip (100GB/s), you only need 0.007mm^2 of SRAM for registers because temporal recurrences are captured by FPU pipeline stages!</a:t>
            </a:r>
            <a:endParaRPr lang="en-US" b="1" dirty="0"/>
          </a:p>
          <a:p>
            <a:r>
              <a:rPr lang="en-US" b="1" dirty="0"/>
              <a:t>For 1TB/sec of off-chip bandwidth, you can support 15TF of FPUs at 90mm^2 of area</a:t>
            </a:r>
          </a:p>
          <a:p>
            <a:pPr lvl="1"/>
            <a:r>
              <a:rPr lang="en-US" dirty="0"/>
              <a:t>10x higher performance density than NVIDIA V100GPU (&gt;20x better perf/watt)</a:t>
            </a:r>
          </a:p>
          <a:p>
            <a:pPr lvl="1"/>
            <a:r>
              <a:rPr lang="en-US" dirty="0"/>
              <a:t>22.5x the performance density of KNL</a:t>
            </a:r>
          </a:p>
        </p:txBody>
      </p:sp>
      <p:sp>
        <p:nvSpPr>
          <p:cNvPr id="4" name="Slide Number Placeholder 3"/>
          <p:cNvSpPr>
            <a:spLocks noGrp="1"/>
          </p:cNvSpPr>
          <p:nvPr>
            <p:ph type="sldNum" sz="quarter" idx="5"/>
          </p:nvPr>
        </p:nvSpPr>
        <p:spPr/>
        <p:txBody>
          <a:bodyPr/>
          <a:lstStyle/>
          <a:p>
            <a:fld id="{7DAF1EAC-B5B6-A246-BC51-3379BD884BFF}" type="slidenum">
              <a:rPr lang="en-US" smtClean="0"/>
              <a:t>30</a:t>
            </a:fld>
            <a:endParaRPr lang="en-US"/>
          </a:p>
        </p:txBody>
      </p:sp>
    </p:spTree>
    <p:extLst>
      <p:ext uri="{BB962C8B-B14F-4D97-AF65-F5344CB8AC3E}">
        <p14:creationId xmlns:p14="http://schemas.microsoft.com/office/powerpoint/2010/main" val="3131482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F1EAC-B5B6-A246-BC51-3379BD884BFF}" type="slidenum">
              <a:rPr lang="en-US" smtClean="0"/>
              <a:t>32</a:t>
            </a:fld>
            <a:endParaRPr lang="en-US"/>
          </a:p>
        </p:txBody>
      </p:sp>
    </p:spTree>
    <p:extLst>
      <p:ext uri="{BB962C8B-B14F-4D97-AF65-F5344CB8AC3E}">
        <p14:creationId xmlns:p14="http://schemas.microsoft.com/office/powerpoint/2010/main" val="4287722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Baseline</a:t>
            </a:r>
          </a:p>
          <a:p>
            <a:r>
              <a:rPr lang="en-US" dirty="0"/>
              <a:t>Potential benefit</a:t>
            </a:r>
          </a:p>
          <a:p>
            <a:r>
              <a:rPr lang="en-US" dirty="0"/>
              <a:t>Is it ready yet?  (we got this performance on this application… fully synthesized design and its ready to program)</a:t>
            </a:r>
          </a:p>
        </p:txBody>
      </p:sp>
      <p:sp>
        <p:nvSpPr>
          <p:cNvPr id="4" name="Slide Number Placeholder 3"/>
          <p:cNvSpPr>
            <a:spLocks noGrp="1"/>
          </p:cNvSpPr>
          <p:nvPr>
            <p:ph type="sldNum" sz="quarter" idx="5"/>
          </p:nvPr>
        </p:nvSpPr>
        <p:spPr/>
        <p:txBody>
          <a:bodyPr/>
          <a:lstStyle/>
          <a:p>
            <a:fld id="{7DAF1EAC-B5B6-A246-BC51-3379BD884BFF}" type="slidenum">
              <a:rPr lang="en-US" smtClean="0"/>
              <a:t>33</a:t>
            </a:fld>
            <a:endParaRPr lang="en-US"/>
          </a:p>
        </p:txBody>
      </p:sp>
    </p:spTree>
    <p:extLst>
      <p:ext uri="{BB962C8B-B14F-4D97-AF65-F5344CB8AC3E}">
        <p14:creationId xmlns:p14="http://schemas.microsoft.com/office/powerpoint/2010/main" val="22542794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 be &lt; change to 3 bullets &gt;</a:t>
            </a:r>
          </a:p>
          <a:p>
            <a:r>
              <a:rPr lang="en-US" dirty="0"/>
              <a:t>	Selected DFT code for 3 characteristics</a:t>
            </a:r>
          </a:p>
          <a:p>
            <a:r>
              <a:rPr lang="en-US" dirty="0"/>
              <a:t>	1) It’s a huge part of the workload</a:t>
            </a:r>
          </a:p>
          <a:p>
            <a:r>
              <a:rPr lang="en-US" dirty="0"/>
              <a:t>	2) It’s a mature code (doesn’t change often)</a:t>
            </a:r>
          </a:p>
          <a:p>
            <a:r>
              <a:rPr lang="en-US" dirty="0"/>
              <a:t>	3) LS3DF formulation avoids communication and scales O(N)</a:t>
            </a:r>
          </a:p>
          <a:p>
            <a:endParaRPr lang="en-US" dirty="0"/>
          </a:p>
          <a:p>
            <a:pPr lvl="1"/>
            <a:r>
              <a:rPr lang="en-US" sz="1500" dirty="0">
                <a:solidFill>
                  <a:schemeClr val="tx1"/>
                </a:solidFill>
              </a:rPr>
              <a:t>Current algorithmic formulation designed to address limits of current SIMD &amp; SIMT requirements</a:t>
            </a:r>
          </a:p>
          <a:p>
            <a:pPr lvl="1"/>
            <a:r>
              <a:rPr lang="en-US" sz="1500" dirty="0">
                <a:solidFill>
                  <a:schemeClr val="tx1"/>
                </a:solidFill>
              </a:rPr>
              <a:t>Must revisit many key algorithm design decisions to make best use of hardware specialization</a:t>
            </a:r>
          </a:p>
          <a:p>
            <a:r>
              <a:rPr lang="en-US" sz="1500" b="1" dirty="0">
                <a:solidFill>
                  <a:srgbClr val="0070C0"/>
                </a:solidFill>
              </a:rPr>
              <a:t>Opportunities</a:t>
            </a:r>
          </a:p>
          <a:p>
            <a:pPr lvl="1"/>
            <a:r>
              <a:rPr lang="en-US" sz="1500" dirty="0">
                <a:solidFill>
                  <a:srgbClr val="0070C0"/>
                </a:solidFill>
              </a:rPr>
              <a:t>O(N) (LS3DF) algorithmic alternative maximizes spatial locality</a:t>
            </a:r>
          </a:p>
          <a:p>
            <a:pPr lvl="1"/>
            <a:r>
              <a:rPr lang="en-US" sz="1500" dirty="0">
                <a:solidFill>
                  <a:srgbClr val="0070C0"/>
                </a:solidFill>
              </a:rPr>
              <a:t>FFT accelerator generator (SPIRAL)</a:t>
            </a:r>
          </a:p>
          <a:p>
            <a:pPr lvl="1"/>
            <a:r>
              <a:rPr lang="en-US" sz="1500" dirty="0">
                <a:solidFill>
                  <a:srgbClr val="0070C0"/>
                </a:solidFill>
              </a:rPr>
              <a:t>Roll back from “all bands” formulation</a:t>
            </a:r>
          </a:p>
          <a:p>
            <a:pPr lvl="1"/>
            <a:endParaRPr lang="en-US" sz="1500" dirty="0">
              <a:solidFill>
                <a:srgbClr val="0070C0"/>
              </a:solidFill>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74447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Take-aways</a:t>
            </a:r>
          </a:p>
          <a:p>
            <a:r>
              <a:rPr lang="en-US" dirty="0"/>
              <a:t>	Increase the FLOP density for BLAS and FFT (Spiral)</a:t>
            </a:r>
          </a:p>
          <a:p>
            <a:r>
              <a:rPr lang="en-US" dirty="0"/>
              <a:t>	Minimize data movement (entirely within chip)</a:t>
            </a:r>
          </a:p>
          <a:p>
            <a:r>
              <a:rPr lang="en-US" dirty="0"/>
              <a:t>	And scale with compute rather than adding memory</a:t>
            </a:r>
          </a:p>
          <a:p>
            <a:r>
              <a:rPr lang="en-US" dirty="0"/>
              <a:t>	</a:t>
            </a:r>
          </a:p>
          <a:p>
            <a:r>
              <a:rPr lang="en-US" dirty="0"/>
              <a:t>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98161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certain company ever delivers the </a:t>
            </a:r>
            <a:r>
              <a:rPr lang="en-US" dirty="0" err="1"/>
              <a:t>Stratix</a:t>
            </a:r>
            <a:r>
              <a:rPr lang="en-US" dirty="0"/>
              <a:t> 10 FPGAs that they promised various DOE labs last year.</a:t>
            </a:r>
          </a:p>
          <a:p>
            <a:r>
              <a:rPr lang="en-US" dirty="0"/>
              <a:t>Maybe we could have a program where we prove out </a:t>
            </a:r>
            <a:r>
              <a:rPr lang="en-US" dirty="0" err="1"/>
              <a:t>accel</a:t>
            </a:r>
            <a:r>
              <a:rPr lang="en-US" dirty="0"/>
              <a:t> concepts with sufficiently </a:t>
            </a:r>
            <a:r>
              <a:rPr lang="en-US"/>
              <a:t>broad impact, can go to ASIC later.</a:t>
            </a:r>
            <a:endParaRPr lang="en-US" dirty="0"/>
          </a:p>
        </p:txBody>
      </p:sp>
      <p:sp>
        <p:nvSpPr>
          <p:cNvPr id="4" name="Slide Number Placeholder 3"/>
          <p:cNvSpPr>
            <a:spLocks noGrp="1"/>
          </p:cNvSpPr>
          <p:nvPr>
            <p:ph type="sldNum" sz="quarter" idx="10"/>
          </p:nvPr>
        </p:nvSpPr>
        <p:spPr/>
        <p:txBody>
          <a:bodyPr/>
          <a:lstStyle/>
          <a:p>
            <a:fld id="{F4A6DD1E-07AB-4857-BE57-82B520EA68A7}" type="slidenum">
              <a:rPr lang="en-US" smtClean="0"/>
              <a:pPr/>
              <a:t>37</a:t>
            </a:fld>
            <a:endParaRPr lang="en-US"/>
          </a:p>
        </p:txBody>
      </p:sp>
    </p:spTree>
    <p:extLst>
      <p:ext uri="{BB962C8B-B14F-4D97-AF65-F5344CB8AC3E}">
        <p14:creationId xmlns:p14="http://schemas.microsoft.com/office/powerpoint/2010/main" val="3733402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38  </a:t>
            </a:r>
            <a:r>
              <a:rPr lang="en-US" dirty="0">
                <a:sym typeface="Wingdings" pitchFamily="2" charset="2"/>
              </a:rPr>
              <a:t>  Sherry Li and Sam have been working with us.</a:t>
            </a:r>
          </a:p>
          <a:p>
            <a:r>
              <a:rPr lang="en-US" dirty="0"/>
              <a:t>Forward Reference to Dave Donofrio Presentation on </a:t>
            </a:r>
            <a:r>
              <a:rPr lang="en-US" dirty="0" err="1"/>
              <a:t>CryoEM</a:t>
            </a: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t>1) “</a:t>
            </a:r>
            <a:r>
              <a:rPr lang="en-US" sz="1200" b="0" i="0" u="none" strike="noStrike" cap="none" dirty="0">
                <a:solidFill>
                  <a:schemeClr val="dk1"/>
                </a:solidFill>
                <a:effectLst/>
                <a:latin typeface="Calibri"/>
                <a:ea typeface="Calibri"/>
                <a:cs typeface="Calibri"/>
                <a:sym typeface="Calibri"/>
              </a:rPr>
              <a:t>Nvidia Responds to Google TPU Benchmarking” in </a:t>
            </a:r>
            <a:r>
              <a:rPr lang="en-US" sz="1200" b="0" i="0" u="none" strike="noStrike" cap="none" dirty="0" err="1">
                <a:solidFill>
                  <a:schemeClr val="dk1"/>
                </a:solidFill>
                <a:effectLst/>
                <a:latin typeface="Calibri"/>
                <a:ea typeface="Calibri"/>
                <a:cs typeface="Calibri"/>
                <a:sym typeface="Calibri"/>
              </a:rPr>
              <a:t>HPCWire</a:t>
            </a:r>
            <a:r>
              <a:rPr lang="en-US" sz="1200" b="0" i="0" u="none" strike="noStrike" cap="none" dirty="0">
                <a:solidFill>
                  <a:schemeClr val="dk1"/>
                </a:solidFill>
                <a:effectLst/>
                <a:latin typeface="Calibri"/>
                <a:ea typeface="Calibri"/>
                <a:cs typeface="Calibri"/>
                <a:sym typeface="Calibri"/>
              </a:rPr>
              <a:t>, April 10, 2017.</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r>
              <a:rPr lang="en-US" sz="1200" b="0" i="1" u="none" strike="noStrike" cap="none" dirty="0">
                <a:solidFill>
                  <a:schemeClr val="dk1"/>
                </a:solidFill>
                <a:effectLst/>
                <a:latin typeface="Calibri"/>
                <a:ea typeface="Calibri"/>
                <a:cs typeface="Calibri"/>
                <a:sym typeface="Calibri"/>
              </a:rPr>
              <a:t>2) Scientists engineered a new magnetic ferroelectric at the atomic-scale. A false-colored electron microscopy image shows alternating lutetium (yellow) and iron (blue) atomic planes. An extra plane of iron atoms was inserted every ten repeats, substantially changing the magnetic properties. </a:t>
            </a:r>
            <a:r>
              <a:rPr lang="en-US" sz="1200" b="0" i="0" u="none" strike="noStrike" cap="none" dirty="0">
                <a:solidFill>
                  <a:schemeClr val="dk1"/>
                </a:solidFill>
                <a:effectLst/>
                <a:latin typeface="Calibri"/>
                <a:ea typeface="Calibri"/>
                <a:cs typeface="Calibri"/>
                <a:sym typeface="Calibri"/>
              </a:rPr>
              <a:t>A major path to reducing energy consumption in digital electronics involves such </a:t>
            </a:r>
            <a:r>
              <a:rPr lang="en-US" sz="1200" b="0" i="0" u="none" strike="noStrike" cap="none" dirty="0" err="1">
                <a:solidFill>
                  <a:schemeClr val="dk1"/>
                </a:solidFill>
                <a:effectLst/>
                <a:latin typeface="Calibri"/>
                <a:ea typeface="Calibri"/>
                <a:cs typeface="Calibri"/>
                <a:sym typeface="Calibri"/>
              </a:rPr>
              <a:t>ferroic</a:t>
            </a:r>
            <a:r>
              <a:rPr lang="en-US" sz="1200" b="0" i="0" u="none" strike="noStrike" cap="none" dirty="0">
                <a:solidFill>
                  <a:schemeClr val="dk1"/>
                </a:solidFill>
                <a:effectLst/>
                <a:latin typeface="Calibri"/>
                <a:ea typeface="Calibri"/>
                <a:cs typeface="Calibri"/>
                <a:sym typeface="Calibri"/>
              </a:rPr>
              <a:t> materials. </a:t>
            </a:r>
            <a:r>
              <a:rPr lang="en-US" sz="1200" b="0" i="0" u="none" strike="noStrike" cap="none" dirty="0" err="1">
                <a:solidFill>
                  <a:schemeClr val="dk1"/>
                </a:solidFill>
                <a:effectLst/>
                <a:latin typeface="Calibri"/>
                <a:ea typeface="Calibri"/>
                <a:cs typeface="Calibri"/>
                <a:sym typeface="Calibri"/>
              </a:rPr>
              <a:t>Ramamoorthy</a:t>
            </a:r>
            <a:r>
              <a:rPr lang="en-US" sz="1200" b="0" i="0" u="none" strike="noStrike" cap="none" dirty="0">
                <a:solidFill>
                  <a:schemeClr val="dk1"/>
                </a:solidFill>
                <a:effectLst/>
                <a:latin typeface="Calibri"/>
                <a:ea typeface="Calibri"/>
                <a:cs typeface="Calibri"/>
                <a:sym typeface="Calibri"/>
              </a:rPr>
              <a:t> Ramesh</a:t>
            </a:r>
          </a:p>
          <a:p>
            <a:endParaRPr lang="en-US" sz="1200" b="0" i="0" u="none" strike="noStrike" cap="none" dirty="0">
              <a:solidFill>
                <a:schemeClr val="dk1"/>
              </a:solidFill>
              <a:effectLst/>
              <a:latin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3. This multi-qubit chip from Irfan Siddiqi’s Lab at UC </a:t>
            </a:r>
            <a:r>
              <a:rPr lang="en-US" sz="1200" b="0" i="0" u="none" strike="noStrike" cap="none" dirty="0" err="1">
                <a:solidFill>
                  <a:schemeClr val="dk1"/>
                </a:solidFill>
                <a:effectLst/>
                <a:latin typeface="Calibri"/>
                <a:ea typeface="Calibri"/>
                <a:cs typeface="Calibri"/>
                <a:sym typeface="Calibri"/>
              </a:rPr>
              <a:t>Berkleey</a:t>
            </a:r>
            <a:r>
              <a:rPr lang="en-US" sz="1200" b="0" i="0" u="none" strike="noStrike" cap="none" dirty="0">
                <a:solidFill>
                  <a:schemeClr val="dk1"/>
                </a:solidFill>
                <a:effectLst/>
                <a:latin typeface="Calibri"/>
                <a:ea typeface="Calibri"/>
                <a:cs typeface="Calibri"/>
                <a:sym typeface="Calibri"/>
              </a:rPr>
              <a:t> has five superconducting </a:t>
            </a:r>
            <a:r>
              <a:rPr lang="en-US" sz="1200" b="0" i="0" u="none" strike="noStrike" cap="none" dirty="0" err="1">
                <a:solidFill>
                  <a:schemeClr val="dk1"/>
                </a:solidFill>
                <a:effectLst/>
                <a:latin typeface="Calibri"/>
                <a:ea typeface="Calibri"/>
                <a:cs typeface="Calibri"/>
                <a:sym typeface="Calibri"/>
              </a:rPr>
              <a:t>transmon</a:t>
            </a:r>
            <a:r>
              <a:rPr lang="en-US" sz="1200" b="0" i="0" u="none" strike="noStrike" cap="none" dirty="0">
                <a:solidFill>
                  <a:schemeClr val="dk1"/>
                </a:solidFill>
                <a:effectLst/>
                <a:latin typeface="Calibri"/>
                <a:ea typeface="Calibri"/>
                <a:cs typeface="Calibri"/>
                <a:sym typeface="Calibri"/>
              </a:rPr>
              <a:t> qubits and associated readout resonators. When cooled to absolute zero, such a device can compute things like quantum simulations of advanced materials. </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75570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t>1) “</a:t>
            </a:r>
            <a:r>
              <a:rPr lang="en-US" sz="1200" b="0" i="0" u="none" strike="noStrike" cap="none" dirty="0">
                <a:solidFill>
                  <a:schemeClr val="dk1"/>
                </a:solidFill>
                <a:effectLst/>
                <a:latin typeface="Calibri"/>
                <a:ea typeface="Calibri"/>
                <a:cs typeface="Calibri"/>
                <a:sym typeface="Calibri"/>
              </a:rPr>
              <a:t>Nvidia Responds to Google TPU Benchmarking” in </a:t>
            </a:r>
            <a:r>
              <a:rPr lang="en-US" sz="1200" b="0" i="0" u="none" strike="noStrike" cap="none" dirty="0" err="1">
                <a:solidFill>
                  <a:schemeClr val="dk1"/>
                </a:solidFill>
                <a:effectLst/>
                <a:latin typeface="Calibri"/>
                <a:ea typeface="Calibri"/>
                <a:cs typeface="Calibri"/>
                <a:sym typeface="Calibri"/>
              </a:rPr>
              <a:t>HPCWire</a:t>
            </a:r>
            <a:r>
              <a:rPr lang="en-US" sz="1200" b="0" i="0" u="none" strike="noStrike" cap="none" dirty="0">
                <a:solidFill>
                  <a:schemeClr val="dk1"/>
                </a:solidFill>
                <a:effectLst/>
                <a:latin typeface="Calibri"/>
                <a:ea typeface="Calibri"/>
                <a:cs typeface="Calibri"/>
                <a:sym typeface="Calibri"/>
              </a:rPr>
              <a:t>, April 10, 2017.</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r>
              <a:rPr lang="en-US" sz="1200" b="0" i="1" u="none" strike="noStrike" cap="none" dirty="0">
                <a:solidFill>
                  <a:schemeClr val="dk1"/>
                </a:solidFill>
                <a:effectLst/>
                <a:latin typeface="Calibri"/>
                <a:ea typeface="Calibri"/>
                <a:cs typeface="Calibri"/>
                <a:sym typeface="Calibri"/>
              </a:rPr>
              <a:t>2) Scientists engineered a new magnetic ferroelectric at the atomic-scale. A false-colored electron microscopy image shows alternating lutetium (yellow) and iron (blue) atomic planes. An extra plane of iron atoms was inserted every ten repeats, substantially changing the magnetic properties. </a:t>
            </a:r>
            <a:r>
              <a:rPr lang="en-US" sz="1200" b="0" i="0" u="none" strike="noStrike" cap="none" dirty="0">
                <a:solidFill>
                  <a:schemeClr val="dk1"/>
                </a:solidFill>
                <a:effectLst/>
                <a:latin typeface="Calibri"/>
                <a:ea typeface="Calibri"/>
                <a:cs typeface="Calibri"/>
                <a:sym typeface="Calibri"/>
              </a:rPr>
              <a:t>A major path to reducing energy consumption in digital electronics involves such </a:t>
            </a:r>
            <a:r>
              <a:rPr lang="en-US" sz="1200" b="0" i="0" u="none" strike="noStrike" cap="none" dirty="0" err="1">
                <a:solidFill>
                  <a:schemeClr val="dk1"/>
                </a:solidFill>
                <a:effectLst/>
                <a:latin typeface="Calibri"/>
                <a:ea typeface="Calibri"/>
                <a:cs typeface="Calibri"/>
                <a:sym typeface="Calibri"/>
              </a:rPr>
              <a:t>ferroic</a:t>
            </a:r>
            <a:r>
              <a:rPr lang="en-US" sz="1200" b="0" i="0" u="none" strike="noStrike" cap="none" dirty="0">
                <a:solidFill>
                  <a:schemeClr val="dk1"/>
                </a:solidFill>
                <a:effectLst/>
                <a:latin typeface="Calibri"/>
                <a:ea typeface="Calibri"/>
                <a:cs typeface="Calibri"/>
                <a:sym typeface="Calibri"/>
              </a:rPr>
              <a:t> materials. </a:t>
            </a:r>
            <a:r>
              <a:rPr lang="en-US" sz="1200" b="0" i="0" u="none" strike="noStrike" cap="none" dirty="0" err="1">
                <a:solidFill>
                  <a:schemeClr val="dk1"/>
                </a:solidFill>
                <a:effectLst/>
                <a:latin typeface="Calibri"/>
                <a:ea typeface="Calibri"/>
                <a:cs typeface="Calibri"/>
                <a:sym typeface="Calibri"/>
              </a:rPr>
              <a:t>Ramamoorthy</a:t>
            </a:r>
            <a:r>
              <a:rPr lang="en-US" sz="1200" b="0" i="0" u="none" strike="noStrike" cap="none" dirty="0">
                <a:solidFill>
                  <a:schemeClr val="dk1"/>
                </a:solidFill>
                <a:effectLst/>
                <a:latin typeface="Calibri"/>
                <a:ea typeface="Calibri"/>
                <a:cs typeface="Calibri"/>
                <a:sym typeface="Calibri"/>
              </a:rPr>
              <a:t> Ramesh</a:t>
            </a:r>
          </a:p>
          <a:p>
            <a:endParaRPr lang="en-US" sz="1200" b="0" i="0" u="none" strike="noStrike" cap="none" dirty="0">
              <a:solidFill>
                <a:schemeClr val="dk1"/>
              </a:solidFill>
              <a:effectLst/>
              <a:latin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3. This multi-qubit chip from Irfan Siddiqi’s Lab at UC </a:t>
            </a:r>
            <a:r>
              <a:rPr lang="en-US" sz="1200" b="0" i="0" u="none" strike="noStrike" cap="none" dirty="0" err="1">
                <a:solidFill>
                  <a:schemeClr val="dk1"/>
                </a:solidFill>
                <a:effectLst/>
                <a:latin typeface="Calibri"/>
                <a:ea typeface="Calibri"/>
                <a:cs typeface="Calibri"/>
                <a:sym typeface="Calibri"/>
              </a:rPr>
              <a:t>Berkleey</a:t>
            </a:r>
            <a:r>
              <a:rPr lang="en-US" sz="1200" b="0" i="0" u="none" strike="noStrike" cap="none" dirty="0">
                <a:solidFill>
                  <a:schemeClr val="dk1"/>
                </a:solidFill>
                <a:effectLst/>
                <a:latin typeface="Calibri"/>
                <a:ea typeface="Calibri"/>
                <a:cs typeface="Calibri"/>
                <a:sym typeface="Calibri"/>
              </a:rPr>
              <a:t> has five superconducting </a:t>
            </a:r>
            <a:r>
              <a:rPr lang="en-US" sz="1200" b="0" i="0" u="none" strike="noStrike" cap="none" dirty="0" err="1">
                <a:solidFill>
                  <a:schemeClr val="dk1"/>
                </a:solidFill>
                <a:effectLst/>
                <a:latin typeface="Calibri"/>
                <a:ea typeface="Calibri"/>
                <a:cs typeface="Calibri"/>
                <a:sym typeface="Calibri"/>
              </a:rPr>
              <a:t>transmon</a:t>
            </a:r>
            <a:r>
              <a:rPr lang="en-US" sz="1200" b="0" i="0" u="none" strike="noStrike" cap="none" dirty="0">
                <a:solidFill>
                  <a:schemeClr val="dk1"/>
                </a:solidFill>
                <a:effectLst/>
                <a:latin typeface="Calibri"/>
                <a:ea typeface="Calibri"/>
                <a:cs typeface="Calibri"/>
                <a:sym typeface="Calibri"/>
              </a:rPr>
              <a:t> qubits and associated readout resonators. When cooled to absolute zero, such a device can compute things like quantum simulations of advanced materials. </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867208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F1EAC-B5B6-A246-BC51-3379BD884BFF}" type="slidenum">
              <a:rPr lang="en-US" smtClean="0"/>
              <a:t>44</a:t>
            </a:fld>
            <a:endParaRPr lang="en-US"/>
          </a:p>
        </p:txBody>
      </p:sp>
    </p:spTree>
    <p:extLst>
      <p:ext uri="{BB962C8B-B14F-4D97-AF65-F5344CB8AC3E}">
        <p14:creationId xmlns:p14="http://schemas.microsoft.com/office/powerpoint/2010/main" val="34692706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7DAF1EAC-B5B6-A246-BC51-3379BD884B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45</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20037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7DAF1EAC-B5B6-A246-BC51-3379BD884BF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47</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959128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LDRD Investments</a:t>
            </a:r>
          </a:p>
          <a:p>
            <a:r>
              <a:rPr lang="en-US" dirty="0"/>
              <a:t>Microelectronics BRN</a:t>
            </a:r>
          </a:p>
          <a:p>
            <a:r>
              <a:rPr lang="en-US" dirty="0"/>
              <a:t>Add one concrete example</a:t>
            </a:r>
          </a:p>
          <a:p>
            <a:pPr>
              <a:buFont typeface="Arial" panose="020B0604020202020204" pitchFamily="34" charset="0"/>
              <a:buChar char="•"/>
            </a:pPr>
            <a:r>
              <a:rPr lang="en-US" dirty="0"/>
              <a:t>MESO</a:t>
            </a:r>
          </a:p>
          <a:p>
            <a:pPr>
              <a:buFont typeface="Arial" panose="020B0604020202020204" pitchFamily="34" charset="0"/>
              <a:buChar char="•"/>
            </a:pPr>
            <a:r>
              <a:rPr lang="en-US" dirty="0"/>
              <a:t>VTA</a:t>
            </a:r>
          </a:p>
          <a:p>
            <a:pPr>
              <a:buFont typeface="Arial" panose="020B0604020202020204" pitchFamily="34" charset="0"/>
              <a:buChar char="•"/>
            </a:pPr>
            <a:r>
              <a:rPr lang="en-US" dirty="0" err="1"/>
              <a:t>SpinFPGA</a:t>
            </a:r>
            <a:endParaRPr lang="en-US" dirty="0"/>
          </a:p>
          <a:p>
            <a:pPr>
              <a:buFont typeface="Arial" panose="020B0604020202020204" pitchFamily="34" charset="0"/>
              <a:buChar char="•"/>
            </a:pPr>
            <a:r>
              <a:rPr lang="en-US" dirty="0"/>
              <a:t>Virtual Fluid</a:t>
            </a:r>
          </a:p>
          <a:p>
            <a:pPr marL="228600" indent="0">
              <a:buFont typeface="Arial" panose="020B0604020202020204" pitchFamily="34" charset="0"/>
              <a:buNone/>
            </a:pPr>
            <a:r>
              <a:rPr lang="en-US" dirty="0"/>
              <a:t>Continuing Digital Computing Performance Scaling Past Moore’s Law</a:t>
            </a:r>
          </a:p>
          <a:p>
            <a:pPr marL="228600" indent="0">
              <a:buFont typeface="Arial" panose="020B0604020202020204" pitchFamily="34" charset="0"/>
              <a:buNone/>
            </a:pPr>
            <a:r>
              <a:rPr lang="en-US" dirty="0"/>
              <a:t>Microelectronics BRN (dates)</a:t>
            </a:r>
          </a:p>
          <a:p>
            <a:pPr marL="228600" indent="0">
              <a:buFont typeface="Arial" panose="020B0604020202020204" pitchFamily="34" charset="0"/>
              <a:buNone/>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24365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we need to do this?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76438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156D034F-BB3B-5E49-9ECB-E686DC180225}" type="slidenum">
              <a:rPr kumimoji="0" lang="en-US" sz="1800" b="0" i="0" u="none" strike="noStrike" kern="1200" cap="none" spc="0" normalizeH="0" baseline="0" noProof="0" smtClean="0">
                <a:ln>
                  <a:noFill/>
                </a:ln>
                <a:solidFill>
                  <a:prstClr val="black"/>
                </a:solidFill>
                <a:effectLst/>
                <a:uLnTx/>
                <a:uFillTx/>
                <a:latin typeface="Calibri"/>
                <a:ea typeface="ＭＳ Ｐゴシック" charset="0"/>
                <a:cs typeface="Calibri"/>
              </a:rPr>
              <a:pPr marL="0" marR="0" lvl="0" indent="0" algn="l" defTabSz="914400" rtl="0" eaLnBrk="0" fontAlgn="base" latinLnBrk="0" hangingPunct="0">
                <a:lnSpc>
                  <a:spcPct val="100000"/>
                </a:lnSpc>
                <a:spcBef>
                  <a:spcPct val="0"/>
                </a:spcBef>
                <a:spcAft>
                  <a:spcPct val="0"/>
                </a:spcAft>
                <a:buClrTx/>
                <a:buSzTx/>
                <a:buFontTx/>
                <a:buNone/>
                <a:tabLst/>
                <a:defRPr/>
              </a:pPr>
              <a:t>51</a:t>
            </a:fld>
            <a:endParaRPr kumimoji="0" lang="en-US" sz="1800" b="0" i="0" u="none" strike="noStrike" kern="1200" cap="none" spc="0" normalizeH="0" baseline="0" noProof="0">
              <a:ln>
                <a:noFill/>
              </a:ln>
              <a:solidFill>
                <a:prstClr val="black"/>
              </a:solidFill>
              <a:effectLst/>
              <a:uLnTx/>
              <a:uFillTx/>
              <a:latin typeface="Calibri"/>
              <a:ea typeface="ＭＳ Ｐゴシック" charset="0"/>
              <a:cs typeface="Calibri"/>
            </a:endParaRPr>
          </a:p>
        </p:txBody>
      </p:sp>
    </p:spTree>
    <p:extLst>
      <p:ext uri="{BB962C8B-B14F-4D97-AF65-F5344CB8AC3E}">
        <p14:creationId xmlns:p14="http://schemas.microsoft.com/office/powerpoint/2010/main" val="9509153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30,000 atoms; coarse-graining; boundary-conditions; 10,000 nodes scaling….slow – one junction 1 day. </a:t>
            </a:r>
          </a:p>
          <a:p>
            <a:r>
              <a:rPr lang="en-US" dirty="0"/>
              <a:t>Junction electronic properties and heat dissipations</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156D034F-BB3B-5E49-9ECB-E686DC180225}" type="slidenum">
              <a:rPr kumimoji="0" lang="en-US" sz="1800" b="0" i="0" u="none" strike="noStrike" kern="1200" cap="none" spc="0" normalizeH="0" baseline="0" noProof="0" smtClean="0">
                <a:ln>
                  <a:noFill/>
                </a:ln>
                <a:solidFill>
                  <a:prstClr val="black"/>
                </a:solidFill>
                <a:effectLst/>
                <a:uLnTx/>
                <a:uFillTx/>
                <a:latin typeface="Calibri"/>
                <a:ea typeface="ＭＳ Ｐゴシック" charset="0"/>
                <a:cs typeface="Calibri"/>
              </a:rPr>
              <a:pPr marL="0" marR="0" lvl="0" indent="0" algn="l" defTabSz="914400" rtl="0" eaLnBrk="0" fontAlgn="base" latinLnBrk="0" hangingPunct="0">
                <a:lnSpc>
                  <a:spcPct val="100000"/>
                </a:lnSpc>
                <a:spcBef>
                  <a:spcPct val="0"/>
                </a:spcBef>
                <a:spcAft>
                  <a:spcPct val="0"/>
                </a:spcAft>
                <a:buClrTx/>
                <a:buSzTx/>
                <a:buFontTx/>
                <a:buNone/>
                <a:tabLst/>
                <a:defRPr/>
              </a:pPr>
              <a:t>52</a:t>
            </a:fld>
            <a:endParaRPr kumimoji="0" lang="en-US" sz="1800" b="0" i="0" u="none" strike="noStrike" kern="1200" cap="none" spc="0" normalizeH="0" baseline="0" noProof="0">
              <a:ln>
                <a:noFill/>
              </a:ln>
              <a:solidFill>
                <a:prstClr val="black"/>
              </a:solidFill>
              <a:effectLst/>
              <a:uLnTx/>
              <a:uFillTx/>
              <a:latin typeface="Calibri"/>
              <a:ea typeface="ＭＳ Ｐゴシック" charset="0"/>
              <a:cs typeface="Calibri"/>
            </a:endParaRPr>
          </a:p>
        </p:txBody>
      </p:sp>
    </p:spTree>
    <p:extLst>
      <p:ext uri="{BB962C8B-B14F-4D97-AF65-F5344CB8AC3E}">
        <p14:creationId xmlns:p14="http://schemas.microsoft.com/office/powerpoint/2010/main" val="27928605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t>1) “</a:t>
            </a:r>
            <a:r>
              <a:rPr lang="en-US" sz="1200" b="0" i="0" u="none" strike="noStrike" cap="none" dirty="0">
                <a:solidFill>
                  <a:schemeClr val="dk1"/>
                </a:solidFill>
                <a:effectLst/>
                <a:latin typeface="Calibri"/>
                <a:ea typeface="Calibri"/>
                <a:cs typeface="Calibri"/>
                <a:sym typeface="Calibri"/>
              </a:rPr>
              <a:t>Nvidia Responds to Google TPU Benchmarking” in </a:t>
            </a:r>
            <a:r>
              <a:rPr lang="en-US" sz="1200" b="0" i="0" u="none" strike="noStrike" cap="none" dirty="0" err="1">
                <a:solidFill>
                  <a:schemeClr val="dk1"/>
                </a:solidFill>
                <a:effectLst/>
                <a:latin typeface="Calibri"/>
                <a:ea typeface="Calibri"/>
                <a:cs typeface="Calibri"/>
                <a:sym typeface="Calibri"/>
              </a:rPr>
              <a:t>HPCWire</a:t>
            </a:r>
            <a:r>
              <a:rPr lang="en-US" sz="1200" b="0" i="0" u="none" strike="noStrike" cap="none" dirty="0">
                <a:solidFill>
                  <a:schemeClr val="dk1"/>
                </a:solidFill>
                <a:effectLst/>
                <a:latin typeface="Calibri"/>
                <a:ea typeface="Calibri"/>
                <a:cs typeface="Calibri"/>
                <a:sym typeface="Calibri"/>
              </a:rPr>
              <a:t>, April 10, 2017.</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r>
              <a:rPr lang="en-US" sz="1200" b="0" i="1" u="none" strike="noStrike" cap="none" dirty="0">
                <a:solidFill>
                  <a:schemeClr val="dk1"/>
                </a:solidFill>
                <a:effectLst/>
                <a:latin typeface="Calibri"/>
                <a:ea typeface="Calibri"/>
                <a:cs typeface="Calibri"/>
                <a:sym typeface="Calibri"/>
              </a:rPr>
              <a:t>2) Scientists engineered a new magnetic ferroelectric at the atomic-scale. A false-colored electron microscopy image shows alternating lutetium (yellow) and iron (blue) atomic planes. An extra plane of iron atoms was inserted every ten repeats, substantially changing the magnetic properties. </a:t>
            </a:r>
            <a:r>
              <a:rPr lang="en-US" sz="1200" b="0" i="0" u="none" strike="noStrike" cap="none" dirty="0">
                <a:solidFill>
                  <a:schemeClr val="dk1"/>
                </a:solidFill>
                <a:effectLst/>
                <a:latin typeface="Calibri"/>
                <a:ea typeface="Calibri"/>
                <a:cs typeface="Calibri"/>
                <a:sym typeface="Calibri"/>
              </a:rPr>
              <a:t>A major path to reducing energy consumption in digital electronics involves such </a:t>
            </a:r>
            <a:r>
              <a:rPr lang="en-US" sz="1200" b="0" i="0" u="none" strike="noStrike" cap="none" dirty="0" err="1">
                <a:solidFill>
                  <a:schemeClr val="dk1"/>
                </a:solidFill>
                <a:effectLst/>
                <a:latin typeface="Calibri"/>
                <a:ea typeface="Calibri"/>
                <a:cs typeface="Calibri"/>
                <a:sym typeface="Calibri"/>
              </a:rPr>
              <a:t>ferroic</a:t>
            </a:r>
            <a:r>
              <a:rPr lang="en-US" sz="1200" b="0" i="0" u="none" strike="noStrike" cap="none" dirty="0">
                <a:solidFill>
                  <a:schemeClr val="dk1"/>
                </a:solidFill>
                <a:effectLst/>
                <a:latin typeface="Calibri"/>
                <a:ea typeface="Calibri"/>
                <a:cs typeface="Calibri"/>
                <a:sym typeface="Calibri"/>
              </a:rPr>
              <a:t> materials. </a:t>
            </a:r>
            <a:r>
              <a:rPr lang="en-US" sz="1200" b="0" i="0" u="none" strike="noStrike" cap="none" dirty="0" err="1">
                <a:solidFill>
                  <a:schemeClr val="dk1"/>
                </a:solidFill>
                <a:effectLst/>
                <a:latin typeface="Calibri"/>
                <a:ea typeface="Calibri"/>
                <a:cs typeface="Calibri"/>
                <a:sym typeface="Calibri"/>
              </a:rPr>
              <a:t>Ramamoorthy</a:t>
            </a:r>
            <a:r>
              <a:rPr lang="en-US" sz="1200" b="0" i="0" u="none" strike="noStrike" cap="none" dirty="0">
                <a:solidFill>
                  <a:schemeClr val="dk1"/>
                </a:solidFill>
                <a:effectLst/>
                <a:latin typeface="Calibri"/>
                <a:ea typeface="Calibri"/>
                <a:cs typeface="Calibri"/>
                <a:sym typeface="Calibri"/>
              </a:rPr>
              <a:t> Ramesh</a:t>
            </a:r>
          </a:p>
          <a:p>
            <a:endParaRPr lang="en-US" sz="1200" b="0" i="0" u="none" strike="noStrike" cap="none" dirty="0">
              <a:solidFill>
                <a:schemeClr val="dk1"/>
              </a:solidFill>
              <a:effectLst/>
              <a:latin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3. This multi-qubit chip from Irfan Siddiqi’s Lab at UC </a:t>
            </a:r>
            <a:r>
              <a:rPr lang="en-US" sz="1200" b="0" i="0" u="none" strike="noStrike" cap="none" dirty="0" err="1">
                <a:solidFill>
                  <a:schemeClr val="dk1"/>
                </a:solidFill>
                <a:effectLst/>
                <a:latin typeface="Calibri"/>
                <a:ea typeface="Calibri"/>
                <a:cs typeface="Calibri"/>
                <a:sym typeface="Calibri"/>
              </a:rPr>
              <a:t>Berkleey</a:t>
            </a:r>
            <a:r>
              <a:rPr lang="en-US" sz="1200" b="0" i="0" u="none" strike="noStrike" cap="none" dirty="0">
                <a:solidFill>
                  <a:schemeClr val="dk1"/>
                </a:solidFill>
                <a:effectLst/>
                <a:latin typeface="Calibri"/>
                <a:ea typeface="Calibri"/>
                <a:cs typeface="Calibri"/>
                <a:sym typeface="Calibri"/>
              </a:rPr>
              <a:t> has five superconducting </a:t>
            </a:r>
            <a:r>
              <a:rPr lang="en-US" sz="1200" b="0" i="0" u="none" strike="noStrike" cap="none" dirty="0" err="1">
                <a:solidFill>
                  <a:schemeClr val="dk1"/>
                </a:solidFill>
                <a:effectLst/>
                <a:latin typeface="Calibri"/>
                <a:ea typeface="Calibri"/>
                <a:cs typeface="Calibri"/>
                <a:sym typeface="Calibri"/>
              </a:rPr>
              <a:t>transmon</a:t>
            </a:r>
            <a:r>
              <a:rPr lang="en-US" sz="1200" b="0" i="0" u="none" strike="noStrike" cap="none" dirty="0">
                <a:solidFill>
                  <a:schemeClr val="dk1"/>
                </a:solidFill>
                <a:effectLst/>
                <a:latin typeface="Calibri"/>
                <a:ea typeface="Calibri"/>
                <a:cs typeface="Calibri"/>
                <a:sym typeface="Calibri"/>
              </a:rPr>
              <a:t> qubits and associated readout resonators. When cooled to absolute zero, such a device can compute things like quantum simulations of advanced materials. </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77784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I – Base RISC-V ISA</a:t>
            </a:r>
          </a:p>
          <a:p>
            <a:pPr marL="0" marR="0" lvl="0" indent="0" algn="l" defTabSz="457200" rtl="0" eaLnBrk="1" fontAlgn="auto" latinLnBrk="0" hangingPunct="1">
              <a:lnSpc>
                <a:spcPct val="100000"/>
              </a:lnSpc>
              <a:spcBef>
                <a:spcPts val="0"/>
              </a:spcBef>
              <a:spcAft>
                <a:spcPts val="0"/>
              </a:spcAft>
              <a:buFontTx/>
              <a:buNone/>
              <a:defRPr>
                <a:uFillTx/>
              </a:defRPr>
            </a:pPr>
            <a:r>
              <a:rPr lang="en-US" dirty="0">
                <a:uFillTx/>
              </a:rPr>
              <a:t>M – RISC-V </a:t>
            </a:r>
            <a:r>
              <a:rPr lang="en-US" sz="1200" kern="1200" dirty="0">
                <a:solidFill>
                  <a:schemeClr val="tx1"/>
                </a:solidFill>
                <a:effectLst/>
                <a:uFillTx/>
                <a:latin typeface="+mn-lt"/>
                <a:ea typeface="+mn-ea"/>
                <a:cs typeface="+mn-cs"/>
              </a:rPr>
              <a:t>Standard Extension for Integer Multiplication and Division </a:t>
            </a:r>
            <a:endParaRPr lang="en-US" dirty="0">
              <a:uFillTx/>
            </a:endParaRPr>
          </a:p>
          <a:p>
            <a:pPr marL="0" marR="0" lvl="0" indent="0" algn="l" defTabSz="457200" rtl="0" eaLnBrk="1" fontAlgn="auto" latinLnBrk="0" hangingPunct="1">
              <a:lnSpc>
                <a:spcPct val="100000"/>
              </a:lnSpc>
              <a:spcBef>
                <a:spcPts val="0"/>
              </a:spcBef>
              <a:spcAft>
                <a:spcPts val="0"/>
              </a:spcAft>
              <a:buFontTx/>
              <a:buNone/>
              <a:defRPr>
                <a:uFillTx/>
              </a:defRPr>
            </a:pPr>
            <a:r>
              <a:rPr lang="en-US" dirty="0">
                <a:uFillTx/>
              </a:rPr>
              <a:t>C – RISC-V </a:t>
            </a:r>
            <a:r>
              <a:rPr lang="en-US" sz="1200" kern="1200" dirty="0">
                <a:solidFill>
                  <a:schemeClr val="tx1"/>
                </a:solidFill>
                <a:effectLst/>
                <a:uFillTx/>
                <a:latin typeface="+mn-lt"/>
                <a:ea typeface="+mn-ea"/>
                <a:cs typeface="+mn-cs"/>
              </a:rPr>
              <a:t>Standard Extension for Compressed Instructions </a:t>
            </a:r>
            <a:endParaRPr lang="en-US" dirty="0">
              <a:uFillTx/>
            </a:endParaRPr>
          </a:p>
        </p:txBody>
      </p:sp>
      <p:sp>
        <p:nvSpPr>
          <p:cNvPr id="4" name="Slide Number Placeholder 3"/>
          <p:cNvSpPr>
            <a:spLocks noGrp="1"/>
          </p:cNvSpPr>
          <p:nvPr>
            <p:ph type="sldNum" sz="quarter" idx="5"/>
          </p:nvPr>
        </p:nvSpPr>
        <p:spPr/>
        <p:txBody>
          <a:bodyPr/>
          <a:lstStyle/>
          <a:p>
            <a:fld id="{A67DB824-4ED6-124D-A8AC-1BDBCDB88734}" type="slidenum">
              <a:rPr lang="en-US" smtClean="0">
                <a:uFillTx/>
              </a:rPr>
              <a:t>60</a:t>
            </a:fld>
            <a:endParaRPr lang="en-US">
              <a:uFillTx/>
            </a:endParaRPr>
          </a:p>
        </p:txBody>
      </p:sp>
    </p:spTree>
    <p:extLst>
      <p:ext uri="{BB962C8B-B14F-4D97-AF65-F5344CB8AC3E}">
        <p14:creationId xmlns:p14="http://schemas.microsoft.com/office/powerpoint/2010/main" val="36706733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F1EAC-B5B6-A246-BC51-3379BD884BFF}" type="slidenum">
              <a:rPr lang="en-US" smtClean="0">
                <a:uFillTx/>
              </a:rPr>
              <a:t>61</a:t>
            </a:fld>
            <a:endParaRPr lang="en-US">
              <a:uFillTx/>
            </a:endParaRPr>
          </a:p>
        </p:txBody>
      </p:sp>
    </p:spTree>
    <p:extLst>
      <p:ext uri="{BB962C8B-B14F-4D97-AF65-F5344CB8AC3E}">
        <p14:creationId xmlns:p14="http://schemas.microsoft.com/office/powerpoint/2010/main" val="35898472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517551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1"/>
        <p:cNvGrpSpPr/>
        <p:nvPr/>
      </p:nvGrpSpPr>
      <p:grpSpPr>
        <a:xfrm>
          <a:off x="0" y="0"/>
          <a:ext cx="0" cy="0"/>
          <a:chOff x="0" y="0"/>
          <a:chExt cx="0" cy="0"/>
        </a:xfrm>
      </p:grpSpPr>
      <p:pic>
        <p:nvPicPr>
          <p:cNvPr id="32" name="Google Shape;32;p5"/>
          <p:cNvPicPr preferRelativeResize="0"/>
          <p:nvPr/>
        </p:nvPicPr>
        <p:blipFill>
          <a:blip r:embed="rId2">
            <a:alphaModFix/>
          </a:blip>
          <a:stretch>
            <a:fillRect/>
          </a:stretch>
        </p:blipFill>
        <p:spPr>
          <a:xfrm>
            <a:off x="0" y="-21225"/>
            <a:ext cx="9144000" cy="4728752"/>
          </a:xfrm>
          <a:prstGeom prst="rect">
            <a:avLst/>
          </a:prstGeom>
          <a:noFill/>
          <a:ln>
            <a:noFill/>
          </a:ln>
        </p:spPr>
      </p:pic>
      <p:sp>
        <p:nvSpPr>
          <p:cNvPr id="33" name="Google Shape;33;p5"/>
          <p:cNvSpPr txBox="1">
            <a:spLocks noGrp="1"/>
          </p:cNvSpPr>
          <p:nvPr>
            <p:ph type="ctrTitle"/>
          </p:nvPr>
        </p:nvSpPr>
        <p:spPr>
          <a:xfrm>
            <a:off x="760050" y="124307"/>
            <a:ext cx="7772400" cy="1102500"/>
          </a:xfrm>
          <a:prstGeom prst="rect">
            <a:avLst/>
          </a:prstGeom>
          <a:noFill/>
          <a:ln>
            <a:noFill/>
          </a:ln>
        </p:spPr>
        <p:txBody>
          <a:bodyPr spcFirstLastPara="1" wrap="square" lIns="91425" tIns="0" rIns="91425" bIns="0" anchor="ctr" anchorCtr="0"/>
          <a:lstStyle>
            <a:lvl1pPr marR="0" lvl="0" algn="ctr" rtl="0">
              <a:spcBef>
                <a:spcPts val="0"/>
              </a:spcBef>
              <a:spcAft>
                <a:spcPts val="0"/>
              </a:spcAft>
              <a:buClr>
                <a:srgbClr val="FFFFFF"/>
              </a:buClr>
              <a:buSzPts val="3600"/>
              <a:buFont typeface="Calibri"/>
              <a:buNone/>
              <a:defRPr sz="3600" b="1" i="0" u="none" strike="noStrike" cap="none">
                <a:solidFill>
                  <a:srgbClr val="FFFFFF"/>
                </a:solidFill>
                <a:latin typeface="Calibri"/>
                <a:ea typeface="Calibri"/>
                <a:cs typeface="Calibri"/>
                <a:sym typeface="Calibri"/>
              </a:defRPr>
            </a:lvl1pPr>
            <a:lvl2pPr lvl="1">
              <a:spcBef>
                <a:spcPts val="0"/>
              </a:spcBef>
              <a:spcAft>
                <a:spcPts val="0"/>
              </a:spcAft>
              <a:buClr>
                <a:srgbClr val="FFFFFF"/>
              </a:buClr>
              <a:buSzPts val="1400"/>
              <a:buNone/>
              <a:defRPr sz="1800">
                <a:solidFill>
                  <a:srgbClr val="FFFFFF"/>
                </a:solidFill>
              </a:defRPr>
            </a:lvl2pPr>
            <a:lvl3pPr lvl="2">
              <a:spcBef>
                <a:spcPts val="0"/>
              </a:spcBef>
              <a:spcAft>
                <a:spcPts val="0"/>
              </a:spcAft>
              <a:buClr>
                <a:srgbClr val="FFFFFF"/>
              </a:buClr>
              <a:buSzPts val="1400"/>
              <a:buNone/>
              <a:defRPr sz="1800">
                <a:solidFill>
                  <a:srgbClr val="FFFFFF"/>
                </a:solidFill>
              </a:defRPr>
            </a:lvl3pPr>
            <a:lvl4pPr lvl="3">
              <a:spcBef>
                <a:spcPts val="0"/>
              </a:spcBef>
              <a:spcAft>
                <a:spcPts val="0"/>
              </a:spcAft>
              <a:buClr>
                <a:srgbClr val="FFFFFF"/>
              </a:buClr>
              <a:buSzPts val="1400"/>
              <a:buNone/>
              <a:defRPr sz="1800">
                <a:solidFill>
                  <a:srgbClr val="FFFFFF"/>
                </a:solidFill>
              </a:defRPr>
            </a:lvl4pPr>
            <a:lvl5pPr lvl="4">
              <a:spcBef>
                <a:spcPts val="0"/>
              </a:spcBef>
              <a:spcAft>
                <a:spcPts val="0"/>
              </a:spcAft>
              <a:buClr>
                <a:srgbClr val="FFFFFF"/>
              </a:buClr>
              <a:buSzPts val="1400"/>
              <a:buNone/>
              <a:defRPr sz="1800">
                <a:solidFill>
                  <a:srgbClr val="FFFFFF"/>
                </a:solidFill>
              </a:defRPr>
            </a:lvl5pPr>
            <a:lvl6pPr lvl="5">
              <a:spcBef>
                <a:spcPts val="0"/>
              </a:spcBef>
              <a:spcAft>
                <a:spcPts val="0"/>
              </a:spcAft>
              <a:buClr>
                <a:srgbClr val="FFFFFF"/>
              </a:buClr>
              <a:buSzPts val="1400"/>
              <a:buNone/>
              <a:defRPr sz="1800">
                <a:solidFill>
                  <a:srgbClr val="FFFFFF"/>
                </a:solidFill>
              </a:defRPr>
            </a:lvl6pPr>
            <a:lvl7pPr lvl="6">
              <a:spcBef>
                <a:spcPts val="0"/>
              </a:spcBef>
              <a:spcAft>
                <a:spcPts val="0"/>
              </a:spcAft>
              <a:buClr>
                <a:srgbClr val="FFFFFF"/>
              </a:buClr>
              <a:buSzPts val="1400"/>
              <a:buNone/>
              <a:defRPr sz="1800">
                <a:solidFill>
                  <a:srgbClr val="FFFFFF"/>
                </a:solidFill>
              </a:defRPr>
            </a:lvl7pPr>
            <a:lvl8pPr lvl="7">
              <a:spcBef>
                <a:spcPts val="0"/>
              </a:spcBef>
              <a:spcAft>
                <a:spcPts val="0"/>
              </a:spcAft>
              <a:buClr>
                <a:srgbClr val="FFFFFF"/>
              </a:buClr>
              <a:buSzPts val="1400"/>
              <a:buNone/>
              <a:defRPr sz="1800">
                <a:solidFill>
                  <a:srgbClr val="FFFFFF"/>
                </a:solidFill>
              </a:defRPr>
            </a:lvl8pPr>
            <a:lvl9pPr lvl="8">
              <a:spcBef>
                <a:spcPts val="0"/>
              </a:spcBef>
              <a:spcAft>
                <a:spcPts val="0"/>
              </a:spcAft>
              <a:buClr>
                <a:srgbClr val="FFFFFF"/>
              </a:buClr>
              <a:buSzPts val="1400"/>
              <a:buNone/>
              <a:defRPr sz="1800">
                <a:solidFill>
                  <a:srgbClr val="FFFFFF"/>
                </a:solidFill>
              </a:defRPr>
            </a:lvl9pPr>
          </a:lstStyle>
          <a:p>
            <a:endParaRPr/>
          </a:p>
        </p:txBody>
      </p:sp>
      <p:sp>
        <p:nvSpPr>
          <p:cNvPr id="34" name="Google Shape;34;p5"/>
          <p:cNvSpPr txBox="1">
            <a:spLocks noGrp="1"/>
          </p:cNvSpPr>
          <p:nvPr>
            <p:ph type="subTitle" idx="1"/>
          </p:nvPr>
        </p:nvSpPr>
        <p:spPr>
          <a:xfrm>
            <a:off x="838200" y="1224263"/>
            <a:ext cx="7772400" cy="920100"/>
          </a:xfrm>
          <a:prstGeom prst="rect">
            <a:avLst/>
          </a:prstGeom>
          <a:noFill/>
          <a:ln>
            <a:noFill/>
          </a:ln>
        </p:spPr>
        <p:txBody>
          <a:bodyPr spcFirstLastPara="1" wrap="square" lIns="91425" tIns="45700" rIns="91425" bIns="45700" anchor="t" anchorCtr="0"/>
          <a:lstStyle>
            <a:lvl1pPr marR="0" lvl="0" algn="ctr" rtl="0">
              <a:spcBef>
                <a:spcPts val="560"/>
              </a:spcBef>
              <a:spcAft>
                <a:spcPts val="0"/>
              </a:spcAft>
              <a:buClr>
                <a:srgbClr val="FFFFFF"/>
              </a:buClr>
              <a:buSzPts val="2800"/>
              <a:buFont typeface="Arial"/>
              <a:buNone/>
              <a:defRPr sz="2800" b="1" i="0" u="none" strike="noStrike" cap="none">
                <a:solidFill>
                  <a:srgbClr val="FFFFFF"/>
                </a:solidFill>
                <a:latin typeface="Calibri"/>
                <a:ea typeface="Calibri"/>
                <a:cs typeface="Calibri"/>
                <a:sym typeface="Calibri"/>
              </a:defRPr>
            </a:lvl1pPr>
            <a:lvl2pPr marR="0" lvl="1" algn="ctr" rtl="0">
              <a:spcBef>
                <a:spcPts val="480"/>
              </a:spcBef>
              <a:spcAft>
                <a:spcPts val="0"/>
              </a:spcAft>
              <a:buClr>
                <a:srgbClr val="FFFFFF"/>
              </a:buClr>
              <a:buSzPts val="2400"/>
              <a:buFont typeface="Arial"/>
              <a:buNone/>
              <a:defRPr sz="2400" b="0" i="0" u="none" strike="noStrike" cap="none">
                <a:solidFill>
                  <a:srgbClr val="FFFFFF"/>
                </a:solidFill>
                <a:latin typeface="Calibri"/>
                <a:ea typeface="Calibri"/>
                <a:cs typeface="Calibri"/>
                <a:sym typeface="Calibri"/>
              </a:defRPr>
            </a:lvl2pPr>
            <a:lvl3pPr marR="0" lvl="2" algn="ctr" rtl="0">
              <a:spcBef>
                <a:spcPts val="400"/>
              </a:spcBef>
              <a:spcAft>
                <a:spcPts val="0"/>
              </a:spcAft>
              <a:buClr>
                <a:srgbClr val="FFFFFF"/>
              </a:buClr>
              <a:buSzPts val="2000"/>
              <a:buFont typeface="Arial"/>
              <a:buNone/>
              <a:defRPr sz="2000" b="0" i="0" u="none" strike="noStrike" cap="none">
                <a:solidFill>
                  <a:srgbClr val="FFFFFF"/>
                </a:solidFill>
                <a:latin typeface="Calibri"/>
                <a:ea typeface="Calibri"/>
                <a:cs typeface="Calibri"/>
                <a:sym typeface="Calibri"/>
              </a:defRPr>
            </a:lvl3pPr>
            <a:lvl4pPr marR="0" lvl="3" algn="ctr" rtl="0">
              <a:spcBef>
                <a:spcPts val="400"/>
              </a:spcBef>
              <a:spcAft>
                <a:spcPts val="0"/>
              </a:spcAft>
              <a:buClr>
                <a:srgbClr val="FFFFFF"/>
              </a:buClr>
              <a:buSzPts val="2000"/>
              <a:buFont typeface="Arial"/>
              <a:buNone/>
              <a:defRPr sz="2000" b="0" i="0" u="none" strike="noStrike" cap="none">
                <a:solidFill>
                  <a:srgbClr val="FFFFFF"/>
                </a:solidFill>
                <a:latin typeface="Calibri"/>
                <a:ea typeface="Calibri"/>
                <a:cs typeface="Calibri"/>
                <a:sym typeface="Calibri"/>
              </a:defRPr>
            </a:lvl4pPr>
            <a:lvl5pPr marR="0" lvl="4" algn="ctr" rtl="0">
              <a:spcBef>
                <a:spcPts val="400"/>
              </a:spcBef>
              <a:spcAft>
                <a:spcPts val="0"/>
              </a:spcAft>
              <a:buClr>
                <a:srgbClr val="FFFFFF"/>
              </a:buClr>
              <a:buSzPts val="2000"/>
              <a:buFont typeface="Arial"/>
              <a:buNone/>
              <a:defRPr sz="2000" b="0" i="0" u="none" strike="noStrike" cap="none">
                <a:solidFill>
                  <a:srgbClr val="FFFFFF"/>
                </a:solidFill>
                <a:latin typeface="Calibri"/>
                <a:ea typeface="Calibri"/>
                <a:cs typeface="Calibri"/>
                <a:sym typeface="Calibri"/>
              </a:defRPr>
            </a:lvl5pPr>
            <a:lvl6pPr marR="0" lvl="5" algn="ctr" rtl="0">
              <a:spcBef>
                <a:spcPts val="400"/>
              </a:spcBef>
              <a:spcAft>
                <a:spcPts val="0"/>
              </a:spcAft>
              <a:buClr>
                <a:srgbClr val="FFFFFF"/>
              </a:buClr>
              <a:buSzPts val="2000"/>
              <a:buFont typeface="Arial"/>
              <a:buNone/>
              <a:defRPr sz="2000" b="0" i="0" u="none" strike="noStrike" cap="none">
                <a:solidFill>
                  <a:srgbClr val="FFFFFF"/>
                </a:solidFill>
                <a:latin typeface="Calibri"/>
                <a:ea typeface="Calibri"/>
                <a:cs typeface="Calibri"/>
                <a:sym typeface="Calibri"/>
              </a:defRPr>
            </a:lvl6pPr>
            <a:lvl7pPr marR="0" lvl="6" algn="ctr" rtl="0">
              <a:spcBef>
                <a:spcPts val="400"/>
              </a:spcBef>
              <a:spcAft>
                <a:spcPts val="0"/>
              </a:spcAft>
              <a:buClr>
                <a:srgbClr val="FFFFFF"/>
              </a:buClr>
              <a:buSzPts val="2000"/>
              <a:buFont typeface="Arial"/>
              <a:buNone/>
              <a:defRPr sz="2000" b="0" i="0" u="none" strike="noStrike" cap="none">
                <a:solidFill>
                  <a:srgbClr val="FFFFFF"/>
                </a:solidFill>
                <a:latin typeface="Calibri"/>
                <a:ea typeface="Calibri"/>
                <a:cs typeface="Calibri"/>
                <a:sym typeface="Calibri"/>
              </a:defRPr>
            </a:lvl7pPr>
            <a:lvl8pPr marR="0" lvl="7" algn="ctr" rtl="0">
              <a:spcBef>
                <a:spcPts val="400"/>
              </a:spcBef>
              <a:spcAft>
                <a:spcPts val="0"/>
              </a:spcAft>
              <a:buClr>
                <a:srgbClr val="FFFFFF"/>
              </a:buClr>
              <a:buSzPts val="2000"/>
              <a:buFont typeface="Arial"/>
              <a:buNone/>
              <a:defRPr sz="2000" b="0" i="0" u="none" strike="noStrike" cap="none">
                <a:solidFill>
                  <a:srgbClr val="FFFFFF"/>
                </a:solidFill>
                <a:latin typeface="Calibri"/>
                <a:ea typeface="Calibri"/>
                <a:cs typeface="Calibri"/>
                <a:sym typeface="Calibri"/>
              </a:defRPr>
            </a:lvl8pPr>
            <a:lvl9pPr marR="0" lvl="8" algn="ctr" rtl="0">
              <a:spcBef>
                <a:spcPts val="400"/>
              </a:spcBef>
              <a:spcAft>
                <a:spcPts val="0"/>
              </a:spcAft>
              <a:buClr>
                <a:srgbClr val="FFFFFF"/>
              </a:buClr>
              <a:buSzPts val="2000"/>
              <a:buFont typeface="Arial"/>
              <a:buNone/>
              <a:defRPr sz="2000" b="0" i="0" u="none" strike="noStrike" cap="none">
                <a:solidFill>
                  <a:srgbClr val="FFFFFF"/>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4116656" y="4776606"/>
            <a:ext cx="925708"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a:solidFill>
                  <a:schemeClr val="lt1"/>
                </a:solidFill>
                <a:latin typeface="Calibri"/>
                <a:ea typeface="Calibri"/>
                <a:cs typeface="Calibri"/>
                <a:sym typeface="Calibri"/>
              </a:defRPr>
            </a:lvl1pPr>
            <a:lvl2pPr marL="0" marR="0" lvl="1" indent="0" algn="ctr" rtl="0">
              <a:spcBef>
                <a:spcPts val="0"/>
              </a:spcBef>
              <a:buNone/>
              <a:defRPr sz="1200">
                <a:solidFill>
                  <a:schemeClr val="lt1"/>
                </a:solidFill>
                <a:latin typeface="Calibri"/>
                <a:ea typeface="Calibri"/>
                <a:cs typeface="Calibri"/>
                <a:sym typeface="Calibri"/>
              </a:defRPr>
            </a:lvl2pPr>
            <a:lvl3pPr marL="0" marR="0" lvl="2" indent="0" algn="ctr" rtl="0">
              <a:spcBef>
                <a:spcPts val="0"/>
              </a:spcBef>
              <a:buNone/>
              <a:defRPr sz="1200">
                <a:solidFill>
                  <a:schemeClr val="lt1"/>
                </a:solidFill>
                <a:latin typeface="Calibri"/>
                <a:ea typeface="Calibri"/>
                <a:cs typeface="Calibri"/>
                <a:sym typeface="Calibri"/>
              </a:defRPr>
            </a:lvl3pPr>
            <a:lvl4pPr marL="0" marR="0" lvl="3" indent="0" algn="ctr" rtl="0">
              <a:spcBef>
                <a:spcPts val="0"/>
              </a:spcBef>
              <a:buNone/>
              <a:defRPr sz="1200">
                <a:solidFill>
                  <a:schemeClr val="lt1"/>
                </a:solidFill>
                <a:latin typeface="Calibri"/>
                <a:ea typeface="Calibri"/>
                <a:cs typeface="Calibri"/>
                <a:sym typeface="Calibri"/>
              </a:defRPr>
            </a:lvl4pPr>
            <a:lvl5pPr marL="0" marR="0" lvl="4" indent="0" algn="ctr" rtl="0">
              <a:spcBef>
                <a:spcPts val="0"/>
              </a:spcBef>
              <a:buNone/>
              <a:defRPr sz="1200">
                <a:solidFill>
                  <a:schemeClr val="lt1"/>
                </a:solidFill>
                <a:latin typeface="Calibri"/>
                <a:ea typeface="Calibri"/>
                <a:cs typeface="Calibri"/>
                <a:sym typeface="Calibri"/>
              </a:defRPr>
            </a:lvl5pPr>
            <a:lvl6pPr marL="0" marR="0" lvl="5" indent="0" algn="ctr" rtl="0">
              <a:spcBef>
                <a:spcPts val="0"/>
              </a:spcBef>
              <a:buNone/>
              <a:defRPr sz="1200">
                <a:solidFill>
                  <a:schemeClr val="lt1"/>
                </a:solidFill>
                <a:latin typeface="Calibri"/>
                <a:ea typeface="Calibri"/>
                <a:cs typeface="Calibri"/>
                <a:sym typeface="Calibri"/>
              </a:defRPr>
            </a:lvl6pPr>
            <a:lvl7pPr marL="0" marR="0" lvl="6" indent="0" algn="ctr" rtl="0">
              <a:spcBef>
                <a:spcPts val="0"/>
              </a:spcBef>
              <a:buNone/>
              <a:defRPr sz="1200">
                <a:solidFill>
                  <a:schemeClr val="lt1"/>
                </a:solidFill>
                <a:latin typeface="Calibri"/>
                <a:ea typeface="Calibri"/>
                <a:cs typeface="Calibri"/>
                <a:sym typeface="Calibri"/>
              </a:defRPr>
            </a:lvl7pPr>
            <a:lvl8pPr marL="0" marR="0" lvl="7" indent="0" algn="ctr" rtl="0">
              <a:spcBef>
                <a:spcPts val="0"/>
              </a:spcBef>
              <a:buNone/>
              <a:defRPr sz="1200">
                <a:solidFill>
                  <a:schemeClr val="lt1"/>
                </a:solidFill>
                <a:latin typeface="Calibri"/>
                <a:ea typeface="Calibri"/>
                <a:cs typeface="Calibri"/>
                <a:sym typeface="Calibri"/>
              </a:defRPr>
            </a:lvl8pPr>
            <a:lvl9pPr marL="0" marR="0" lvl="8" indent="0" algn="ctr" rtl="0">
              <a:spcBef>
                <a:spcPts val="0"/>
              </a:spcBef>
              <a:buNone/>
              <a:defRPr sz="1200">
                <a:solidFill>
                  <a:schemeClr val="lt1"/>
                </a:solidFill>
                <a:latin typeface="Calibri"/>
                <a:ea typeface="Calibri"/>
                <a:cs typeface="Calibri"/>
                <a:sym typeface="Calibri"/>
              </a:defRPr>
            </a:lvl9pPr>
          </a:lstStyle>
          <a:p>
            <a:pPr marL="0" lvl="0" indent="0" algn="ctr" rtl="0">
              <a:spcBef>
                <a:spcPts val="0"/>
              </a:spcBef>
              <a:spcAft>
                <a:spcPts val="0"/>
              </a:spcAft>
              <a:buNone/>
            </a:pPr>
            <a:r>
              <a:rPr lang="en-US"/>
              <a:t>- </a:t>
            </a:r>
            <a:fld id="{00000000-1234-1234-1234-123412341234}" type="slidenum">
              <a:rPr lang="en-US"/>
              <a:t>‹#›</a:t>
            </a:fld>
            <a:r>
              <a:rPr lang="en-US"/>
              <a:t> -</a:t>
            </a:r>
            <a:endParaRPr/>
          </a:p>
        </p:txBody>
      </p:sp>
      <p:sp>
        <p:nvSpPr>
          <p:cNvPr id="36" name="Google Shape;36;p5"/>
          <p:cNvSpPr txBox="1">
            <a:spLocks noGrp="1"/>
          </p:cNvSpPr>
          <p:nvPr>
            <p:ph type="ftr" idx="11"/>
          </p:nvPr>
        </p:nvSpPr>
        <p:spPr>
          <a:xfrm>
            <a:off x="5855300" y="4776606"/>
            <a:ext cx="2864157" cy="273844"/>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452C9-EBD9-3E40-98E1-F2EE5F7DF6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1AF092-54BA-4544-BC71-016F5250D6DC}"/>
              </a:ext>
            </a:extLst>
          </p:cNvPr>
          <p:cNvSpPr>
            <a:spLocks noGrp="1"/>
          </p:cNvSpPr>
          <p:nvPr>
            <p:ph type="dt" sz="half" idx="10"/>
          </p:nvPr>
        </p:nvSpPr>
        <p:spPr>
          <a:xfrm>
            <a:off x="628650" y="4767265"/>
            <a:ext cx="2057400" cy="273844"/>
          </a:xfrm>
          <a:prstGeom prst="rect">
            <a:avLst/>
          </a:prstGeom>
        </p:spPr>
        <p:txBody>
          <a:bodyPr/>
          <a:lstStyle/>
          <a:p>
            <a:fld id="{CA443299-C367-B44B-852E-8FA23A2E9554}" type="datetimeFigureOut">
              <a:rPr lang="en-US" sz="1350" smtClean="0">
                <a:latin typeface="Helvetica"/>
                <a:ea typeface="Helvetica"/>
                <a:cs typeface="Helvetica"/>
              </a:rPr>
              <a:pPr/>
              <a:t>4/6/19</a:t>
            </a:fld>
            <a:endParaRPr lang="en-US" sz="1350">
              <a:latin typeface="Helvetica"/>
              <a:ea typeface="Helvetica"/>
              <a:cs typeface="Helvetica"/>
            </a:endParaRPr>
          </a:p>
        </p:txBody>
      </p:sp>
      <p:sp>
        <p:nvSpPr>
          <p:cNvPr id="4" name="Footer Placeholder 3">
            <a:extLst>
              <a:ext uri="{FF2B5EF4-FFF2-40B4-BE49-F238E27FC236}">
                <a16:creationId xmlns:a16="http://schemas.microsoft.com/office/drawing/2014/main" id="{1BEEF796-0C89-7745-B88E-99E1AE18E797}"/>
              </a:ext>
            </a:extLst>
          </p:cNvPr>
          <p:cNvSpPr>
            <a:spLocks noGrp="1"/>
          </p:cNvSpPr>
          <p:nvPr>
            <p:ph type="ftr" sz="quarter" idx="11"/>
          </p:nvPr>
        </p:nvSpPr>
        <p:spPr>
          <a:xfrm>
            <a:off x="3028950" y="4767265"/>
            <a:ext cx="3086100" cy="273844"/>
          </a:xfrm>
          <a:prstGeom prst="rect">
            <a:avLst/>
          </a:prstGeom>
        </p:spPr>
        <p:txBody>
          <a:bodyPr/>
          <a:lstStyle/>
          <a:p>
            <a:endParaRPr lang="en-US" sz="1350">
              <a:solidFill>
                <a:srgbClr val="000000"/>
              </a:solidFill>
              <a:latin typeface="Helvetica"/>
              <a:ea typeface="Helvetica"/>
              <a:cs typeface="Helvetica"/>
            </a:endParaRPr>
          </a:p>
        </p:txBody>
      </p:sp>
      <p:sp>
        <p:nvSpPr>
          <p:cNvPr id="5" name="Slide Number Placeholder 4">
            <a:extLst>
              <a:ext uri="{FF2B5EF4-FFF2-40B4-BE49-F238E27FC236}">
                <a16:creationId xmlns:a16="http://schemas.microsoft.com/office/drawing/2014/main" id="{44FF1F85-4C92-274F-8999-5AED09CF7FAF}"/>
              </a:ext>
            </a:extLst>
          </p:cNvPr>
          <p:cNvSpPr>
            <a:spLocks noGrp="1"/>
          </p:cNvSpPr>
          <p:nvPr>
            <p:ph type="sldNum" sz="quarter" idx="12"/>
          </p:nvPr>
        </p:nvSpPr>
        <p:spPr>
          <a:xfrm>
            <a:off x="8716259" y="4811786"/>
            <a:ext cx="280408" cy="207749"/>
          </a:xfrm>
        </p:spPr>
        <p:txBody>
          <a:bodyPr/>
          <a:lstStyle/>
          <a:p>
            <a:fld id="{D8BA31C0-C4EC-EC4F-8529-897935C3CE92}" type="slidenum">
              <a:rPr lang="en-US" smtClean="0">
                <a:latin typeface="Helvetica"/>
                <a:ea typeface="Helvetica"/>
                <a:cs typeface="Helvetica"/>
              </a:rPr>
              <a:pPr/>
              <a:t>‹#›</a:t>
            </a:fld>
            <a:endParaRPr lang="en-US">
              <a:latin typeface="Helvetica"/>
              <a:ea typeface="Helvetica"/>
              <a:cs typeface="Helvetica"/>
            </a:endParaRPr>
          </a:p>
        </p:txBody>
      </p:sp>
    </p:spTree>
    <p:extLst>
      <p:ext uri="{BB962C8B-B14F-4D97-AF65-F5344CB8AC3E}">
        <p14:creationId xmlns:p14="http://schemas.microsoft.com/office/powerpoint/2010/main" val="3958123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452C9-EBD9-3E40-98E1-F2EE5F7DF614}"/>
              </a:ext>
            </a:extLst>
          </p:cNvPr>
          <p:cNvSpPr>
            <a:spLocks noGrp="1"/>
          </p:cNvSpPr>
          <p:nvPr>
            <p:ph type="title" hasCustomPrompt="1"/>
          </p:nvPr>
        </p:nvSpPr>
        <p:spPr>
          <a:xfrm>
            <a:off x="273257" y="2306924"/>
            <a:ext cx="8326458" cy="493613"/>
          </a:xfrm>
        </p:spPr>
        <p:txBody>
          <a:bodyPr/>
          <a:lstStyle>
            <a:lvl1pPr algn="ctr">
              <a:defRPr>
                <a:solidFill>
                  <a:srgbClr val="0070C0"/>
                </a:solidFill>
              </a:defRPr>
            </a:lvl1pPr>
          </a:lstStyle>
          <a:p>
            <a:r>
              <a:rPr lang="en-US" dirty="0"/>
              <a:t>Click to edit section title</a:t>
            </a:r>
          </a:p>
        </p:txBody>
      </p:sp>
      <p:sp>
        <p:nvSpPr>
          <p:cNvPr id="3" name="Date Placeholder 2">
            <a:extLst>
              <a:ext uri="{FF2B5EF4-FFF2-40B4-BE49-F238E27FC236}">
                <a16:creationId xmlns:a16="http://schemas.microsoft.com/office/drawing/2014/main" id="{AE1AF092-54BA-4544-BC71-016F5250D6DC}"/>
              </a:ext>
            </a:extLst>
          </p:cNvPr>
          <p:cNvSpPr>
            <a:spLocks noGrp="1"/>
          </p:cNvSpPr>
          <p:nvPr>
            <p:ph type="dt" sz="half" idx="10"/>
          </p:nvPr>
        </p:nvSpPr>
        <p:spPr>
          <a:xfrm>
            <a:off x="628650" y="4767265"/>
            <a:ext cx="2057400" cy="273844"/>
          </a:xfrm>
          <a:prstGeom prst="rect">
            <a:avLst/>
          </a:prstGeom>
        </p:spPr>
        <p:txBody>
          <a:bodyPr/>
          <a:lstStyle/>
          <a:p>
            <a:fld id="{CA443299-C367-B44B-852E-8FA23A2E9554}" type="datetimeFigureOut">
              <a:rPr lang="en-US" sz="1350" smtClean="0">
                <a:latin typeface="Helvetica"/>
                <a:ea typeface="Helvetica"/>
                <a:cs typeface="Helvetica"/>
              </a:rPr>
              <a:pPr/>
              <a:t>4/6/19</a:t>
            </a:fld>
            <a:endParaRPr lang="en-US" sz="1350">
              <a:latin typeface="Helvetica"/>
              <a:ea typeface="Helvetica"/>
              <a:cs typeface="Helvetica"/>
            </a:endParaRPr>
          </a:p>
        </p:txBody>
      </p:sp>
      <p:sp>
        <p:nvSpPr>
          <p:cNvPr id="4" name="Footer Placeholder 3">
            <a:extLst>
              <a:ext uri="{FF2B5EF4-FFF2-40B4-BE49-F238E27FC236}">
                <a16:creationId xmlns:a16="http://schemas.microsoft.com/office/drawing/2014/main" id="{1BEEF796-0C89-7745-B88E-99E1AE18E797}"/>
              </a:ext>
            </a:extLst>
          </p:cNvPr>
          <p:cNvSpPr>
            <a:spLocks noGrp="1"/>
          </p:cNvSpPr>
          <p:nvPr>
            <p:ph type="ftr" sz="quarter" idx="11"/>
          </p:nvPr>
        </p:nvSpPr>
        <p:spPr>
          <a:xfrm>
            <a:off x="3028950" y="4767265"/>
            <a:ext cx="3086100" cy="273844"/>
          </a:xfrm>
          <a:prstGeom prst="rect">
            <a:avLst/>
          </a:prstGeom>
        </p:spPr>
        <p:txBody>
          <a:bodyPr/>
          <a:lstStyle/>
          <a:p>
            <a:endParaRPr lang="en-US" sz="1350">
              <a:solidFill>
                <a:srgbClr val="000000"/>
              </a:solidFill>
              <a:latin typeface="Helvetica"/>
              <a:ea typeface="Helvetica"/>
              <a:cs typeface="Helvetica"/>
            </a:endParaRPr>
          </a:p>
        </p:txBody>
      </p:sp>
      <p:sp>
        <p:nvSpPr>
          <p:cNvPr id="5" name="Slide Number Placeholder 4">
            <a:extLst>
              <a:ext uri="{FF2B5EF4-FFF2-40B4-BE49-F238E27FC236}">
                <a16:creationId xmlns:a16="http://schemas.microsoft.com/office/drawing/2014/main" id="{44FF1F85-4C92-274F-8999-5AED09CF7FAF}"/>
              </a:ext>
            </a:extLst>
          </p:cNvPr>
          <p:cNvSpPr>
            <a:spLocks noGrp="1"/>
          </p:cNvSpPr>
          <p:nvPr>
            <p:ph type="sldNum" sz="quarter" idx="12"/>
          </p:nvPr>
        </p:nvSpPr>
        <p:spPr>
          <a:xfrm>
            <a:off x="8716259" y="4811786"/>
            <a:ext cx="280408" cy="207749"/>
          </a:xfrm>
        </p:spPr>
        <p:txBody>
          <a:bodyPr/>
          <a:lstStyle/>
          <a:p>
            <a:fld id="{D8BA31C0-C4EC-EC4F-8529-897935C3CE92}" type="slidenum">
              <a:rPr lang="en-US" smtClean="0">
                <a:latin typeface="Helvetica"/>
                <a:ea typeface="Helvetica"/>
                <a:cs typeface="Helvetica"/>
              </a:rPr>
              <a:pPr/>
              <a:t>‹#›</a:t>
            </a:fld>
            <a:endParaRPr lang="en-US">
              <a:latin typeface="Helvetica"/>
              <a:ea typeface="Helvetica"/>
              <a:cs typeface="Helvetica"/>
            </a:endParaRPr>
          </a:p>
        </p:txBody>
      </p:sp>
      <p:sp>
        <p:nvSpPr>
          <p:cNvPr id="7" name="Sous-titre 2">
            <a:extLst>
              <a:ext uri="{FF2B5EF4-FFF2-40B4-BE49-F238E27FC236}">
                <a16:creationId xmlns:a16="http://schemas.microsoft.com/office/drawing/2014/main" id="{EDFC24DC-0361-DB4E-A521-3362DFBE8CBF}"/>
              </a:ext>
            </a:extLst>
          </p:cNvPr>
          <p:cNvSpPr>
            <a:spLocks noGrp="1"/>
          </p:cNvSpPr>
          <p:nvPr>
            <p:ph type="subTitle" idx="1"/>
          </p:nvPr>
        </p:nvSpPr>
        <p:spPr>
          <a:xfrm>
            <a:off x="1371600" y="2914650"/>
            <a:ext cx="6400800" cy="1146362"/>
          </a:xfrm>
        </p:spPr>
        <p:txBody>
          <a:bodyPr/>
          <a:lstStyle>
            <a:lvl1pPr marL="0" indent="0" algn="ctr">
              <a:buNone/>
              <a:defRPr b="0" i="1"/>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fr-FR" dirty="0"/>
              <a:t>Cliquez pour modifier le style des sous-titres du masque</a:t>
            </a:r>
            <a:endParaRPr lang="en-US" dirty="0"/>
          </a:p>
        </p:txBody>
      </p:sp>
    </p:spTree>
    <p:extLst>
      <p:ext uri="{BB962C8B-B14F-4D97-AF65-F5344CB8AC3E}">
        <p14:creationId xmlns:p14="http://schemas.microsoft.com/office/powerpoint/2010/main" val="796468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2" name="Title Text"/>
          <p:cNvSpPr txBox="1">
            <a:spLocks noGrp="1"/>
          </p:cNvSpPr>
          <p:nvPr>
            <p:ph type="title"/>
          </p:nvPr>
        </p:nvSpPr>
        <p:spPr>
          <a:prstGeom prst="rect">
            <a:avLst/>
          </a:prstGeom>
        </p:spPr>
        <p:txBody>
          <a:bodyPr/>
          <a:lstStyle/>
          <a:p>
            <a:r>
              <a:t>Title Text</a:t>
            </a:r>
          </a:p>
        </p:txBody>
      </p:sp>
      <p:sp>
        <p:nvSpPr>
          <p:cNvPr id="23" name="Body Level One…"/>
          <p:cNvSpPr txBox="1">
            <a:spLocks noGrp="1"/>
          </p:cNvSpPr>
          <p:nvPr>
            <p:ph type="body" sz="quarter" idx="1"/>
          </p:nvPr>
        </p:nvSpPr>
        <p:spPr>
          <a:xfrm>
            <a:off x="360342" y="765093"/>
            <a:ext cx="8326458" cy="3821421"/>
          </a:xfrm>
          <a:prstGeom prst="rect">
            <a:avLst/>
          </a:prstGeom>
        </p:spPr>
        <p:txBody>
          <a:bodyPr>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24" name="Slide Number"/>
          <p:cNvSpPr txBox="1">
            <a:spLocks noGrp="1"/>
          </p:cNvSpPr>
          <p:nvPr>
            <p:ph type="sldNum" sz="quarter" idx="2"/>
          </p:nvPr>
        </p:nvSpPr>
        <p:spPr>
          <a:xfrm>
            <a:off x="8831223" y="4873769"/>
            <a:ext cx="273270" cy="207749"/>
          </a:xfrm>
          <a:prstGeom prst="rect">
            <a:avLst/>
          </a:prstGeom>
        </p:spPr>
        <p:txBody>
          <a:bodyPr/>
          <a:lstStyle>
            <a:lvl1pPr algn="ctr">
              <a:defRPr/>
            </a:lvl1pPr>
          </a:lstStyle>
          <a:p>
            <a:fld id="{86CB4B4D-7CA3-9044-876B-883B54F8677D}" type="slidenum">
              <a:rPr lang="uk-UA" smtClean="0">
                <a:latin typeface="Calibri"/>
                <a:ea typeface="Calibri"/>
                <a:cs typeface="Calibri"/>
              </a:rPr>
              <a:pPr/>
              <a:t>‹#›</a:t>
            </a:fld>
            <a:endParaRPr lang="uk-UA" dirty="0">
              <a:latin typeface="Calibri"/>
              <a:ea typeface="Calibri"/>
              <a:cs typeface="Calibri"/>
            </a:endParaRPr>
          </a:p>
        </p:txBody>
      </p:sp>
    </p:spTree>
    <p:extLst>
      <p:ext uri="{BB962C8B-B14F-4D97-AF65-F5344CB8AC3E}">
        <p14:creationId xmlns:p14="http://schemas.microsoft.com/office/powerpoint/2010/main" val="860455618"/>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1_Title and Content">
    <p:spTree>
      <p:nvGrpSpPr>
        <p:cNvPr id="1" name="Shape 18"/>
        <p:cNvGrpSpPr/>
        <p:nvPr/>
      </p:nvGrpSpPr>
      <p:grpSpPr>
        <a:xfrm>
          <a:off x="0" y="0"/>
          <a:ext cx="0" cy="0"/>
          <a:chOff x="0" y="0"/>
          <a:chExt cx="0" cy="0"/>
        </a:xfrm>
      </p:grpSpPr>
      <p:sp>
        <p:nvSpPr>
          <p:cNvPr id="19" name="Google Shape;19;p2"/>
          <p:cNvSpPr txBox="1">
            <a:spLocks noGrp="1"/>
          </p:cNvSpPr>
          <p:nvPr>
            <p:ph type="title"/>
          </p:nvPr>
        </p:nvSpPr>
        <p:spPr>
          <a:xfrm>
            <a:off x="360342" y="115267"/>
            <a:ext cx="8326458" cy="493613"/>
          </a:xfrm>
          <a:prstGeom prst="rect">
            <a:avLst/>
          </a:prstGeom>
          <a:noFill/>
          <a:ln>
            <a:noFill/>
          </a:ln>
        </p:spPr>
        <p:txBody>
          <a:bodyPr spcFirstLastPara="1" wrap="square" lIns="91425" tIns="0" rIns="91425" bIns="0" anchor="b" anchorCtr="0"/>
          <a:lstStyle>
            <a:lvl1pPr marR="0" lvl="0" algn="l" rtl="0">
              <a:spcBef>
                <a:spcPts val="0"/>
              </a:spcBef>
              <a:spcAft>
                <a:spcPts val="0"/>
              </a:spcAft>
              <a:buClr>
                <a:srgbClr val="FFFFFF"/>
              </a:buClr>
              <a:buSzPts val="3200"/>
              <a:buFont typeface="Calibri"/>
              <a:buNone/>
              <a:defRPr sz="3200" b="1" i="0" u="none" strike="noStrike" cap="none">
                <a:solidFill>
                  <a:srgbClr val="FFFFF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 name="Google Shape;20;p2"/>
          <p:cNvSpPr txBox="1">
            <a:spLocks noGrp="1"/>
          </p:cNvSpPr>
          <p:nvPr>
            <p:ph type="body" idx="1"/>
          </p:nvPr>
        </p:nvSpPr>
        <p:spPr>
          <a:xfrm>
            <a:off x="457200" y="971552"/>
            <a:ext cx="8229600" cy="362307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1"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1" name="Google Shape;21;p2"/>
          <p:cNvSpPr txBox="1">
            <a:spLocks noGrp="1"/>
          </p:cNvSpPr>
          <p:nvPr>
            <p:ph type="sldNum" idx="12"/>
          </p:nvPr>
        </p:nvSpPr>
        <p:spPr>
          <a:xfrm>
            <a:off x="4116656" y="4776606"/>
            <a:ext cx="925708"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b="0" i="0" u="none" strike="noStrike" cap="none">
                <a:solidFill>
                  <a:schemeClr val="lt1"/>
                </a:solidFill>
                <a:latin typeface="Calibri"/>
                <a:ea typeface="Calibri"/>
                <a:cs typeface="Calibri"/>
                <a:sym typeface="Calibri"/>
              </a:defRPr>
            </a:lvl1pPr>
            <a:lvl2pPr marL="0" marR="0" lvl="1" indent="0" algn="ctr" rtl="0">
              <a:spcBef>
                <a:spcPts val="0"/>
              </a:spcBef>
              <a:buNone/>
              <a:defRPr sz="1200" b="0" i="0" u="none" strike="noStrike" cap="none">
                <a:solidFill>
                  <a:schemeClr val="lt1"/>
                </a:solidFill>
                <a:latin typeface="Calibri"/>
                <a:ea typeface="Calibri"/>
                <a:cs typeface="Calibri"/>
                <a:sym typeface="Calibri"/>
              </a:defRPr>
            </a:lvl2pPr>
            <a:lvl3pPr marL="0" marR="0" lvl="2" indent="0" algn="ctr" rtl="0">
              <a:spcBef>
                <a:spcPts val="0"/>
              </a:spcBef>
              <a:buNone/>
              <a:defRPr sz="1200" b="0" i="0" u="none" strike="noStrike" cap="none">
                <a:solidFill>
                  <a:schemeClr val="lt1"/>
                </a:solidFill>
                <a:latin typeface="Calibri"/>
                <a:ea typeface="Calibri"/>
                <a:cs typeface="Calibri"/>
                <a:sym typeface="Calibri"/>
              </a:defRPr>
            </a:lvl3pPr>
            <a:lvl4pPr marL="0" marR="0" lvl="3" indent="0" algn="ctr" rtl="0">
              <a:spcBef>
                <a:spcPts val="0"/>
              </a:spcBef>
              <a:buNone/>
              <a:defRPr sz="1200" b="0" i="0" u="none" strike="noStrike" cap="none">
                <a:solidFill>
                  <a:schemeClr val="lt1"/>
                </a:solidFill>
                <a:latin typeface="Calibri"/>
                <a:ea typeface="Calibri"/>
                <a:cs typeface="Calibri"/>
                <a:sym typeface="Calibri"/>
              </a:defRPr>
            </a:lvl4pPr>
            <a:lvl5pPr marL="0" marR="0" lvl="4" indent="0" algn="ctr" rtl="0">
              <a:spcBef>
                <a:spcPts val="0"/>
              </a:spcBef>
              <a:buNone/>
              <a:defRPr sz="1200" b="0" i="0" u="none" strike="noStrike" cap="none">
                <a:solidFill>
                  <a:schemeClr val="lt1"/>
                </a:solidFill>
                <a:latin typeface="Calibri"/>
                <a:ea typeface="Calibri"/>
                <a:cs typeface="Calibri"/>
                <a:sym typeface="Calibri"/>
              </a:defRPr>
            </a:lvl5pPr>
            <a:lvl6pPr marL="0" marR="0" lvl="5" indent="0" algn="ctr" rtl="0">
              <a:spcBef>
                <a:spcPts val="0"/>
              </a:spcBef>
              <a:buNone/>
              <a:defRPr sz="1200" b="0" i="0" u="none" strike="noStrike" cap="none">
                <a:solidFill>
                  <a:schemeClr val="lt1"/>
                </a:solidFill>
                <a:latin typeface="Calibri"/>
                <a:ea typeface="Calibri"/>
                <a:cs typeface="Calibri"/>
                <a:sym typeface="Calibri"/>
              </a:defRPr>
            </a:lvl6pPr>
            <a:lvl7pPr marL="0" marR="0" lvl="6" indent="0" algn="ctr" rtl="0">
              <a:spcBef>
                <a:spcPts val="0"/>
              </a:spcBef>
              <a:buNone/>
              <a:defRPr sz="1200" b="0" i="0" u="none" strike="noStrike" cap="none">
                <a:solidFill>
                  <a:schemeClr val="lt1"/>
                </a:solidFill>
                <a:latin typeface="Calibri"/>
                <a:ea typeface="Calibri"/>
                <a:cs typeface="Calibri"/>
                <a:sym typeface="Calibri"/>
              </a:defRPr>
            </a:lvl7pPr>
            <a:lvl8pPr marL="0" marR="0" lvl="7" indent="0" algn="ctr" rtl="0">
              <a:spcBef>
                <a:spcPts val="0"/>
              </a:spcBef>
              <a:buNone/>
              <a:defRPr sz="1200" b="0" i="0" u="none" strike="noStrike" cap="none">
                <a:solidFill>
                  <a:schemeClr val="lt1"/>
                </a:solidFill>
                <a:latin typeface="Calibri"/>
                <a:ea typeface="Calibri"/>
                <a:cs typeface="Calibri"/>
                <a:sym typeface="Calibri"/>
              </a:defRPr>
            </a:lvl8pPr>
            <a:lvl9pPr marL="0" marR="0" lvl="8" indent="0" algn="ctr" rtl="0">
              <a:spcBef>
                <a:spcPts val="0"/>
              </a:spcBef>
              <a:buNone/>
              <a:defRPr sz="1200" b="0"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r>
              <a:rPr lang="en-US"/>
              <a:t>- </a:t>
            </a:r>
            <a:fld id="{00000000-1234-1234-1234-123412341234}" type="slidenum">
              <a:rPr lang="en-US"/>
              <a:t>‹#›</a:t>
            </a:fld>
            <a:r>
              <a:rPr lang="en-US"/>
              <a:t> -</a:t>
            </a:r>
            <a:endParaRPr/>
          </a:p>
        </p:txBody>
      </p:sp>
      <p:sp>
        <p:nvSpPr>
          <p:cNvPr id="22" name="Google Shape;22;p2"/>
          <p:cNvSpPr txBox="1">
            <a:spLocks noGrp="1"/>
          </p:cNvSpPr>
          <p:nvPr>
            <p:ph type="ftr" idx="11"/>
          </p:nvPr>
        </p:nvSpPr>
        <p:spPr>
          <a:xfrm>
            <a:off x="5855300" y="4776606"/>
            <a:ext cx="2864157" cy="273844"/>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805368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18"/>
        <p:cNvGrpSpPr/>
        <p:nvPr/>
      </p:nvGrpSpPr>
      <p:grpSpPr>
        <a:xfrm>
          <a:off x="0" y="0"/>
          <a:ext cx="0" cy="0"/>
          <a:chOff x="0" y="0"/>
          <a:chExt cx="0" cy="0"/>
        </a:xfrm>
      </p:grpSpPr>
      <p:sp>
        <p:nvSpPr>
          <p:cNvPr id="19" name="Google Shape;19;p2"/>
          <p:cNvSpPr txBox="1">
            <a:spLocks noGrp="1"/>
          </p:cNvSpPr>
          <p:nvPr>
            <p:ph type="title"/>
          </p:nvPr>
        </p:nvSpPr>
        <p:spPr>
          <a:xfrm>
            <a:off x="360342" y="115267"/>
            <a:ext cx="8326458" cy="493613"/>
          </a:xfrm>
          <a:prstGeom prst="rect">
            <a:avLst/>
          </a:prstGeom>
          <a:noFill/>
          <a:ln>
            <a:noFill/>
          </a:ln>
        </p:spPr>
        <p:txBody>
          <a:bodyPr spcFirstLastPara="1" wrap="square" lIns="91425" tIns="0" rIns="91425" bIns="0" anchor="b" anchorCtr="0"/>
          <a:lstStyle>
            <a:lvl1pPr marR="0" lvl="0" algn="l" rtl="0">
              <a:spcBef>
                <a:spcPts val="0"/>
              </a:spcBef>
              <a:spcAft>
                <a:spcPts val="0"/>
              </a:spcAft>
              <a:buClr>
                <a:srgbClr val="FFFFFF"/>
              </a:buClr>
              <a:buSzPts val="3200"/>
              <a:buFont typeface="Calibri"/>
              <a:buNone/>
              <a:defRPr sz="3200" b="1" i="0" u="none" strike="noStrike" cap="none">
                <a:solidFill>
                  <a:srgbClr val="FFFFF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 name="Google Shape;20;p2"/>
          <p:cNvSpPr txBox="1">
            <a:spLocks noGrp="1"/>
          </p:cNvSpPr>
          <p:nvPr>
            <p:ph type="body" idx="1"/>
          </p:nvPr>
        </p:nvSpPr>
        <p:spPr>
          <a:xfrm>
            <a:off x="786384" y="953263"/>
            <a:ext cx="3657600" cy="3657600"/>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1"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21" name="Google Shape;21;p2"/>
          <p:cNvSpPr txBox="1">
            <a:spLocks noGrp="1"/>
          </p:cNvSpPr>
          <p:nvPr>
            <p:ph type="sldNum" idx="12"/>
          </p:nvPr>
        </p:nvSpPr>
        <p:spPr>
          <a:xfrm>
            <a:off x="4116656" y="4776606"/>
            <a:ext cx="925708"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b="0" i="0" u="none" strike="noStrike" cap="none">
                <a:solidFill>
                  <a:schemeClr val="lt1"/>
                </a:solidFill>
                <a:latin typeface="Calibri"/>
                <a:ea typeface="Calibri"/>
                <a:cs typeface="Calibri"/>
                <a:sym typeface="Calibri"/>
              </a:defRPr>
            </a:lvl1pPr>
            <a:lvl2pPr marL="0" marR="0" lvl="1" indent="0" algn="ctr" rtl="0">
              <a:spcBef>
                <a:spcPts val="0"/>
              </a:spcBef>
              <a:buNone/>
              <a:defRPr sz="1200" b="0" i="0" u="none" strike="noStrike" cap="none">
                <a:solidFill>
                  <a:schemeClr val="lt1"/>
                </a:solidFill>
                <a:latin typeface="Calibri"/>
                <a:ea typeface="Calibri"/>
                <a:cs typeface="Calibri"/>
                <a:sym typeface="Calibri"/>
              </a:defRPr>
            </a:lvl2pPr>
            <a:lvl3pPr marL="0" marR="0" lvl="2" indent="0" algn="ctr" rtl="0">
              <a:spcBef>
                <a:spcPts val="0"/>
              </a:spcBef>
              <a:buNone/>
              <a:defRPr sz="1200" b="0" i="0" u="none" strike="noStrike" cap="none">
                <a:solidFill>
                  <a:schemeClr val="lt1"/>
                </a:solidFill>
                <a:latin typeface="Calibri"/>
                <a:ea typeface="Calibri"/>
                <a:cs typeface="Calibri"/>
                <a:sym typeface="Calibri"/>
              </a:defRPr>
            </a:lvl3pPr>
            <a:lvl4pPr marL="0" marR="0" lvl="3" indent="0" algn="ctr" rtl="0">
              <a:spcBef>
                <a:spcPts val="0"/>
              </a:spcBef>
              <a:buNone/>
              <a:defRPr sz="1200" b="0" i="0" u="none" strike="noStrike" cap="none">
                <a:solidFill>
                  <a:schemeClr val="lt1"/>
                </a:solidFill>
                <a:latin typeface="Calibri"/>
                <a:ea typeface="Calibri"/>
                <a:cs typeface="Calibri"/>
                <a:sym typeface="Calibri"/>
              </a:defRPr>
            </a:lvl4pPr>
            <a:lvl5pPr marL="0" marR="0" lvl="4" indent="0" algn="ctr" rtl="0">
              <a:spcBef>
                <a:spcPts val="0"/>
              </a:spcBef>
              <a:buNone/>
              <a:defRPr sz="1200" b="0" i="0" u="none" strike="noStrike" cap="none">
                <a:solidFill>
                  <a:schemeClr val="lt1"/>
                </a:solidFill>
                <a:latin typeface="Calibri"/>
                <a:ea typeface="Calibri"/>
                <a:cs typeface="Calibri"/>
                <a:sym typeface="Calibri"/>
              </a:defRPr>
            </a:lvl5pPr>
            <a:lvl6pPr marL="0" marR="0" lvl="5" indent="0" algn="ctr" rtl="0">
              <a:spcBef>
                <a:spcPts val="0"/>
              </a:spcBef>
              <a:buNone/>
              <a:defRPr sz="1200" b="0" i="0" u="none" strike="noStrike" cap="none">
                <a:solidFill>
                  <a:schemeClr val="lt1"/>
                </a:solidFill>
                <a:latin typeface="Calibri"/>
                <a:ea typeface="Calibri"/>
                <a:cs typeface="Calibri"/>
                <a:sym typeface="Calibri"/>
              </a:defRPr>
            </a:lvl6pPr>
            <a:lvl7pPr marL="0" marR="0" lvl="6" indent="0" algn="ctr" rtl="0">
              <a:spcBef>
                <a:spcPts val="0"/>
              </a:spcBef>
              <a:buNone/>
              <a:defRPr sz="1200" b="0" i="0" u="none" strike="noStrike" cap="none">
                <a:solidFill>
                  <a:schemeClr val="lt1"/>
                </a:solidFill>
                <a:latin typeface="Calibri"/>
                <a:ea typeface="Calibri"/>
                <a:cs typeface="Calibri"/>
                <a:sym typeface="Calibri"/>
              </a:defRPr>
            </a:lvl7pPr>
            <a:lvl8pPr marL="0" marR="0" lvl="7" indent="0" algn="ctr" rtl="0">
              <a:spcBef>
                <a:spcPts val="0"/>
              </a:spcBef>
              <a:buNone/>
              <a:defRPr sz="1200" b="0" i="0" u="none" strike="noStrike" cap="none">
                <a:solidFill>
                  <a:schemeClr val="lt1"/>
                </a:solidFill>
                <a:latin typeface="Calibri"/>
                <a:ea typeface="Calibri"/>
                <a:cs typeface="Calibri"/>
                <a:sym typeface="Calibri"/>
              </a:defRPr>
            </a:lvl8pPr>
            <a:lvl9pPr marL="0" marR="0" lvl="8" indent="0" algn="ctr" rtl="0">
              <a:spcBef>
                <a:spcPts val="0"/>
              </a:spcBef>
              <a:buNone/>
              <a:defRPr sz="1200" b="0"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r>
              <a:rPr lang="en-US"/>
              <a:t>- </a:t>
            </a:r>
            <a:fld id="{00000000-1234-1234-1234-123412341234}" type="slidenum">
              <a:rPr lang="en-US"/>
              <a:t>‹#›</a:t>
            </a:fld>
            <a:r>
              <a:rPr lang="en-US"/>
              <a:t> -</a:t>
            </a:r>
            <a:endParaRPr/>
          </a:p>
        </p:txBody>
      </p:sp>
      <p:sp>
        <p:nvSpPr>
          <p:cNvPr id="22" name="Google Shape;22;p2"/>
          <p:cNvSpPr txBox="1">
            <a:spLocks noGrp="1"/>
          </p:cNvSpPr>
          <p:nvPr>
            <p:ph type="ftr" idx="11"/>
          </p:nvPr>
        </p:nvSpPr>
        <p:spPr>
          <a:xfrm>
            <a:off x="5855300" y="4776606"/>
            <a:ext cx="2864157" cy="273844"/>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 name="Google Shape;26;p3">
            <a:extLst>
              <a:ext uri="{FF2B5EF4-FFF2-40B4-BE49-F238E27FC236}">
                <a16:creationId xmlns:a16="http://schemas.microsoft.com/office/drawing/2014/main" id="{807835BB-442B-A740-BA92-319DEA1335D8}"/>
              </a:ext>
            </a:extLst>
          </p:cNvPr>
          <p:cNvSpPr txBox="1">
            <a:spLocks noGrp="1"/>
          </p:cNvSpPr>
          <p:nvPr>
            <p:ph type="body" idx="2"/>
          </p:nvPr>
        </p:nvSpPr>
        <p:spPr>
          <a:xfrm>
            <a:off x="4757928" y="963649"/>
            <a:ext cx="3657600" cy="3657600"/>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1"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973396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 To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Slide Number Placeholder 3"/>
          <p:cNvSpPr>
            <a:spLocks noGrp="1"/>
          </p:cNvSpPr>
          <p:nvPr>
            <p:ph type="sldNum" sz="quarter" idx="10"/>
          </p:nvPr>
        </p:nvSpPr>
        <p:spPr/>
        <p:txBody>
          <a:bodyPr/>
          <a:lstStyle>
            <a:lvl1pPr>
              <a:defRPr/>
            </a:lvl1pPr>
          </a:lstStyle>
          <a:p>
            <a:fld id="{69233210-FD1D-4643-A408-4B2BDEE02D8B}" type="slidenum">
              <a:rPr lang="en-US"/>
              <a:pPr/>
              <a:t>‹#›</a:t>
            </a:fld>
            <a:endParaRPr lang="en-US"/>
          </a:p>
        </p:txBody>
      </p:sp>
      <p:sp>
        <p:nvSpPr>
          <p:cNvPr id="9" name="Text Placeholder 15"/>
          <p:cNvSpPr>
            <a:spLocks noGrp="1"/>
          </p:cNvSpPr>
          <p:nvPr>
            <p:ph type="body" sz="quarter" idx="11"/>
          </p:nvPr>
        </p:nvSpPr>
        <p:spPr>
          <a:xfrm>
            <a:off x="179388" y="603504"/>
            <a:ext cx="8786812" cy="548640"/>
          </a:xfrm>
        </p:spPr>
        <p:txBody>
          <a:bodyPr anchor="t" anchorCtr="0"/>
          <a:lstStyle>
            <a:lvl1pPr marL="0" indent="0">
              <a:lnSpc>
                <a:spcPct val="90000"/>
              </a:lnSpc>
              <a:spcBef>
                <a:spcPts val="0"/>
              </a:spcBef>
              <a:buFontTx/>
              <a:buNone/>
              <a:defRPr lang="en-US" sz="2025" b="0" i="0" kern="1200" dirty="0">
                <a:solidFill>
                  <a:srgbClr val="9A9A9A"/>
                </a:solidFill>
                <a:latin typeface="+mn-lt"/>
                <a:ea typeface="ＭＳ Ｐゴシック" charset="0"/>
                <a:cs typeface="Helvetica Neue Light" charset="0"/>
                <a:sym typeface="Helvetica Neue Bold Condensed" charset="0"/>
              </a:defRPr>
            </a:lvl1pPr>
          </a:lstStyle>
          <a:p>
            <a:pPr lvl="0"/>
            <a:r>
              <a:rPr lang="en-US"/>
              <a:t>Click to edit Master text styles</a:t>
            </a:r>
          </a:p>
        </p:txBody>
      </p:sp>
    </p:spTree>
    <p:extLst>
      <p:ext uri="{BB962C8B-B14F-4D97-AF65-F5344CB8AC3E}">
        <p14:creationId xmlns:p14="http://schemas.microsoft.com/office/powerpoint/2010/main" val="220334270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lvl1pPr>
          </a:lstStyle>
          <a:p>
            <a:fld id="{BB342D3F-0964-674F-886D-75E26F7BF682}" type="slidenum">
              <a:rPr lang="en-US"/>
              <a:pPr/>
              <a:t>‹#›</a:t>
            </a:fld>
            <a:endParaRPr lang="en-US"/>
          </a:p>
        </p:txBody>
      </p:sp>
    </p:spTree>
    <p:extLst>
      <p:ext uri="{BB962C8B-B14F-4D97-AF65-F5344CB8AC3E}">
        <p14:creationId xmlns:p14="http://schemas.microsoft.com/office/powerpoint/2010/main" val="206250368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a:effectLst>
                  <a:outerShdw blurRad="38100" dist="38100" dir="2700000" algn="tl">
                    <a:srgbClr val="000000">
                      <a:alpha val="43137"/>
                    </a:srgbClr>
                  </a:outerShdw>
                </a:effectLst>
                <a:latin typeface="+mn-lt"/>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8F7F0FD8-C4D8-4FC8-ACE5-C8022F3C3BAB}" type="slidenum">
              <a:rPr lang="en-US" smtClean="0"/>
              <a:pPr/>
              <a:t>‹#›</a:t>
            </a:fld>
            <a:endParaRPr lang="en-US"/>
          </a:p>
        </p:txBody>
      </p:sp>
    </p:spTree>
    <p:extLst>
      <p:ext uri="{BB962C8B-B14F-4D97-AF65-F5344CB8AC3E}">
        <p14:creationId xmlns:p14="http://schemas.microsoft.com/office/powerpoint/2010/main" val="2028293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51B89-F224-E14C-8F93-DD3CFDCE39AB}"/>
              </a:ext>
            </a:extLst>
          </p:cNvPr>
          <p:cNvSpPr>
            <a:spLocks noGrp="1"/>
          </p:cNvSpPr>
          <p:nvPr>
            <p:ph type="title"/>
          </p:nvPr>
        </p:nvSpPr>
        <p:spPr/>
        <p:txBody>
          <a:bodyPr numCol="1"/>
          <a:lstStyle/>
          <a:p>
            <a:r>
              <a:rPr lang="en-US"/>
              <a:t>Click to edit Master title style</a:t>
            </a:r>
          </a:p>
        </p:txBody>
      </p:sp>
      <p:sp>
        <p:nvSpPr>
          <p:cNvPr id="3" name="Content Placeholder 2">
            <a:extLst>
              <a:ext uri="{FF2B5EF4-FFF2-40B4-BE49-F238E27FC236}">
                <a16:creationId xmlns:a16="http://schemas.microsoft.com/office/drawing/2014/main" id="{F7914821-2DFB-7540-869C-6815CF8E7C68}"/>
              </a:ext>
            </a:extLst>
          </p:cNvPr>
          <p:cNvSpPr>
            <a:spLocks noGrp="1"/>
          </p:cNvSpPr>
          <p:nvPr>
            <p:ph sz="half" idx="1"/>
          </p:nvPr>
        </p:nvSpPr>
        <p:spPr>
          <a:xfrm>
            <a:off x="628650" y="1369219"/>
            <a:ext cx="3886200" cy="3263504"/>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C530AD-6499-BD4E-8A7D-C7797A9226FF}"/>
              </a:ext>
            </a:extLst>
          </p:cNvPr>
          <p:cNvSpPr>
            <a:spLocks noGrp="1"/>
          </p:cNvSpPr>
          <p:nvPr>
            <p:ph sz="half" idx="2"/>
          </p:nvPr>
        </p:nvSpPr>
        <p:spPr>
          <a:xfrm>
            <a:off x="4629150" y="1369219"/>
            <a:ext cx="3886200" cy="3263504"/>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1E6D17-1F1F-F140-9E24-6142CDCABA48}"/>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6" name="Footer Placeholder 5">
            <a:extLst>
              <a:ext uri="{FF2B5EF4-FFF2-40B4-BE49-F238E27FC236}">
                <a16:creationId xmlns:a16="http://schemas.microsoft.com/office/drawing/2014/main" id="{0EE83B60-D06E-154B-A04F-BCCD1BD8CA6B}"/>
              </a:ext>
            </a:extLst>
          </p:cNvPr>
          <p:cNvSpPr>
            <a:spLocks noGrp="1"/>
          </p:cNvSpPr>
          <p:nvPr>
            <p:ph type="ftr" sz="quarter" idx="11"/>
          </p:nvPr>
        </p:nvSpPr>
        <p:spPr/>
        <p:txBody>
          <a:bodyPr numCol="1"/>
          <a:lstStyle/>
          <a:p>
            <a:endParaRPr lang="en-US"/>
          </a:p>
        </p:txBody>
      </p:sp>
      <p:sp>
        <p:nvSpPr>
          <p:cNvPr id="7" name="Slide Number Placeholder 6">
            <a:extLst>
              <a:ext uri="{FF2B5EF4-FFF2-40B4-BE49-F238E27FC236}">
                <a16:creationId xmlns:a16="http://schemas.microsoft.com/office/drawing/2014/main" id="{18197DCD-96BA-BE46-BDDA-1ACC69A57936}"/>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2762461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mp; Bullets">
    <p:spTree>
      <p:nvGrpSpPr>
        <p:cNvPr id="1" name=""/>
        <p:cNvGrpSpPr/>
        <p:nvPr/>
      </p:nvGrpSpPr>
      <p:grpSpPr>
        <a:xfrm>
          <a:off x="0" y="0"/>
          <a:ext cx="0" cy="0"/>
          <a:chOff x="0" y="0"/>
          <a:chExt cx="0" cy="0"/>
        </a:xfrm>
      </p:grpSpPr>
      <p:sp>
        <p:nvSpPr>
          <p:cNvPr id="2" name="Title 1"/>
          <p:cNvSpPr>
            <a:spLocks noGrp="1"/>
          </p:cNvSpPr>
          <p:nvPr>
            <p:ph type="title"/>
          </p:nvPr>
        </p:nvSpPr>
        <p:spPr>
          <a:xfrm>
            <a:off x="628650" y="19435"/>
            <a:ext cx="7886700" cy="603980"/>
          </a:xfrm>
        </p:spPr>
        <p:txBody>
          <a:bodyPr/>
          <a:lstStyle>
            <a:lvl1pPr>
              <a:defRPr>
                <a:solidFill>
                  <a:schemeClr val="tx1"/>
                </a:solidFill>
                <a:uFillTx/>
              </a:defRPr>
            </a:lvl1pPr>
          </a:lstStyle>
          <a:p>
            <a:r>
              <a:rPr lang="en-US">
                <a:uFillTx/>
              </a:rPr>
              <a:t>Click to edit Master title style</a:t>
            </a:r>
            <a:endParaRPr lang="en-US" dirty="0">
              <a:uFillTx/>
            </a:endParaRPr>
          </a:p>
        </p:txBody>
      </p:sp>
      <p:sp>
        <p:nvSpPr>
          <p:cNvPr id="3" name="Content Placeholder 2"/>
          <p:cNvSpPr>
            <a:spLocks noGrp="1"/>
          </p:cNvSpPr>
          <p:nvPr>
            <p:ph idx="1"/>
          </p:nvPr>
        </p:nvSpPr>
        <p:spPr>
          <a:xfrm>
            <a:off x="178596" y="1152144"/>
            <a:ext cx="8786813" cy="3648456"/>
          </a:xfrm>
        </p:spPr>
        <p:txBody>
          <a:bodyPr/>
          <a:lstStyle>
            <a:lvl1pPr>
              <a:defRPr>
                <a:solidFill>
                  <a:schemeClr val="tx1"/>
                </a:solidFill>
                <a:uFillTx/>
              </a:defRPr>
            </a:lvl1pPr>
            <a:lvl2pPr>
              <a:defRPr>
                <a:solidFill>
                  <a:schemeClr val="accent1"/>
                </a:solidFill>
                <a:uFillTx/>
              </a:defRPr>
            </a:lvl2pPr>
            <a:lvl3pPr>
              <a:defRPr>
                <a:solidFill>
                  <a:schemeClr val="accent1"/>
                </a:solidFill>
                <a:uFillTx/>
              </a:defRPr>
            </a:lvl3pPr>
            <a:lvl4pPr>
              <a:defRPr>
                <a:solidFill>
                  <a:schemeClr val="accent1"/>
                </a:solidFill>
                <a:uFillTx/>
              </a:defRPr>
            </a:lvl4pPr>
            <a:lvl5pPr>
              <a:defRPr>
                <a:solidFill>
                  <a:schemeClr val="accent1"/>
                </a:solidFill>
                <a:uFillTx/>
              </a:defRPr>
            </a:lvl5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US" dirty="0">
              <a:uFillTx/>
            </a:endParaRPr>
          </a:p>
        </p:txBody>
      </p:sp>
      <p:sp>
        <p:nvSpPr>
          <p:cNvPr id="4" name="Slide Number Placeholder 3"/>
          <p:cNvSpPr>
            <a:spLocks noGrp="1"/>
          </p:cNvSpPr>
          <p:nvPr>
            <p:ph type="sldNum" sz="quarter" idx="10"/>
          </p:nvPr>
        </p:nvSpPr>
        <p:spPr/>
        <p:txBody>
          <a:bodyPr/>
          <a:lstStyle>
            <a:lvl1pPr>
              <a:defRPr>
                <a:uFillTx/>
              </a:defRPr>
            </a:lvl1pPr>
          </a:lstStyle>
          <a:p>
            <a:fld id="{69233210-FD1D-4643-A408-4B2BDEE02D8B}" type="slidenum">
              <a:rPr lang="en-US">
                <a:uFillTx/>
              </a:rPr>
              <a:pPr/>
              <a:t>‹#›</a:t>
            </a:fld>
            <a:endParaRPr lang="en-US">
              <a:uFillTx/>
            </a:endParaRPr>
          </a:p>
        </p:txBody>
      </p:sp>
      <p:sp>
        <p:nvSpPr>
          <p:cNvPr id="9" name="Text Placeholder 15"/>
          <p:cNvSpPr>
            <a:spLocks noGrp="1"/>
          </p:cNvSpPr>
          <p:nvPr>
            <p:ph type="body" sz="quarter" idx="11"/>
          </p:nvPr>
        </p:nvSpPr>
        <p:spPr>
          <a:xfrm>
            <a:off x="179388" y="603504"/>
            <a:ext cx="8786812" cy="548640"/>
          </a:xfrm>
        </p:spPr>
        <p:txBody>
          <a:bodyPr anchor="t" anchorCtr="0"/>
          <a:lstStyle>
            <a:lvl1pPr marL="0" indent="0">
              <a:lnSpc>
                <a:spcPct val="90000"/>
              </a:lnSpc>
              <a:spcBef>
                <a:spcPts val="0"/>
              </a:spcBef>
              <a:buFontTx/>
              <a:buNone/>
              <a:defRPr lang="en-US" sz="2025" b="0" kern="1200" dirty="0">
                <a:solidFill>
                  <a:srgbClr val="9A9A9A"/>
                </a:solidFill>
                <a:uFillTx/>
                <a:latin typeface="+mn-lt"/>
                <a:ea typeface="ＭＳ Ｐゴシック" charset="0"/>
                <a:cs typeface="Helvetica Neue Light" charset="0"/>
                <a:sym typeface="Helvetica Neue Bold Condensed" charset="0"/>
              </a:defRPr>
            </a:lvl1pPr>
          </a:lstStyle>
          <a:p>
            <a:pPr lvl="0"/>
            <a:r>
              <a:rPr lang="en-US">
                <a:uFillTx/>
              </a:rPr>
              <a:t>Edit Master text styles</a:t>
            </a:r>
          </a:p>
        </p:txBody>
      </p:sp>
      <p:pic>
        <p:nvPicPr>
          <p:cNvPr id="6" name="Picture 5"/>
          <p:cNvPicPr>
            <a:picLocks noChangeAspect="1"/>
          </p:cNvPicPr>
          <p:nvPr userDrawn="1"/>
        </p:nvPicPr>
        <p:blipFill>
          <a:blip r:embed="rId2"/>
          <a:stretch>
            <a:fillRect/>
          </a:stretch>
        </p:blipFill>
        <p:spPr>
          <a:xfrm>
            <a:off x="91440" y="4800600"/>
            <a:ext cx="2232658" cy="274320"/>
          </a:xfrm>
          <a:prstGeom prst="rect">
            <a:avLst/>
          </a:prstGeom>
        </p:spPr>
      </p:pic>
      <p:pic>
        <p:nvPicPr>
          <p:cNvPr id="7" name="Picture 6"/>
          <p:cNvPicPr>
            <a:picLocks noChangeAspect="1"/>
          </p:cNvPicPr>
          <p:nvPr userDrawn="1"/>
        </p:nvPicPr>
        <p:blipFill>
          <a:blip r:embed="rId3"/>
          <a:stretch>
            <a:fillRect/>
          </a:stretch>
        </p:blipFill>
        <p:spPr>
          <a:xfrm>
            <a:off x="6693409" y="4800600"/>
            <a:ext cx="2178995" cy="274320"/>
          </a:xfrm>
          <a:prstGeom prst="rect">
            <a:avLst/>
          </a:prstGeom>
        </p:spPr>
      </p:pic>
    </p:spTree>
    <p:extLst>
      <p:ext uri="{BB962C8B-B14F-4D97-AF65-F5344CB8AC3E}">
        <p14:creationId xmlns:p14="http://schemas.microsoft.com/office/powerpoint/2010/main" val="36335843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mp; Bullets - Left">
    <p:spTree>
      <p:nvGrpSpPr>
        <p:cNvPr id="1" name=""/>
        <p:cNvGrpSpPr/>
        <p:nvPr/>
      </p:nvGrpSpPr>
      <p:grpSpPr>
        <a:xfrm>
          <a:off x="0" y="0"/>
          <a:ext cx="0" cy="0"/>
          <a:chOff x="0" y="0"/>
          <a:chExt cx="0" cy="0"/>
        </a:xfrm>
      </p:grpSpPr>
      <p:sp>
        <p:nvSpPr>
          <p:cNvPr id="2" name="Title 1"/>
          <p:cNvSpPr>
            <a:spLocks noGrp="1"/>
          </p:cNvSpPr>
          <p:nvPr>
            <p:ph type="title"/>
          </p:nvPr>
        </p:nvSpPr>
        <p:spPr>
          <a:xfrm>
            <a:off x="637580" y="19435"/>
            <a:ext cx="7886700" cy="584070"/>
          </a:xfrm>
        </p:spPr>
        <p:txBody>
          <a:bodyPr/>
          <a:lstStyle>
            <a:lvl1pPr>
              <a:defRPr>
                <a:solidFill>
                  <a:schemeClr val="tx1"/>
                </a:solidFill>
                <a:uFillTx/>
              </a:defRPr>
            </a:lvl1pPr>
          </a:lstStyle>
          <a:p>
            <a:r>
              <a:rPr lang="en-US">
                <a:uFillTx/>
              </a:rPr>
              <a:t>Click to edit Master title style</a:t>
            </a:r>
            <a:endParaRPr lang="en-US" dirty="0">
              <a:uFillTx/>
            </a:endParaRPr>
          </a:p>
        </p:txBody>
      </p:sp>
      <p:sp>
        <p:nvSpPr>
          <p:cNvPr id="4" name="Slide Number Placeholder 3"/>
          <p:cNvSpPr>
            <a:spLocks noGrp="1"/>
          </p:cNvSpPr>
          <p:nvPr>
            <p:ph type="sldNum" sz="quarter" idx="10"/>
          </p:nvPr>
        </p:nvSpPr>
        <p:spPr/>
        <p:txBody>
          <a:bodyPr/>
          <a:lstStyle>
            <a:lvl1pPr>
              <a:defRPr>
                <a:uFillTx/>
              </a:defRPr>
            </a:lvl1pPr>
          </a:lstStyle>
          <a:p>
            <a:fld id="{69233210-FD1D-4643-A408-4B2BDEE02D8B}" type="slidenum">
              <a:rPr lang="en-US">
                <a:uFillTx/>
              </a:rPr>
              <a:pPr/>
              <a:t>‹#›</a:t>
            </a:fld>
            <a:endParaRPr lang="en-US">
              <a:uFillTx/>
            </a:endParaRPr>
          </a:p>
        </p:txBody>
      </p:sp>
      <p:sp>
        <p:nvSpPr>
          <p:cNvPr id="7" name="Content Placeholder 2"/>
          <p:cNvSpPr>
            <a:spLocks noGrp="1"/>
          </p:cNvSpPr>
          <p:nvPr>
            <p:ph idx="1"/>
          </p:nvPr>
        </p:nvSpPr>
        <p:spPr>
          <a:xfrm>
            <a:off x="178595" y="1152144"/>
            <a:ext cx="4178808" cy="3648456"/>
          </a:xfrm>
        </p:spPr>
        <p:txBody>
          <a:bodyPr/>
          <a:lstStyle>
            <a:lvl1pPr>
              <a:defRPr>
                <a:solidFill>
                  <a:schemeClr val="tx1"/>
                </a:solidFill>
                <a:uFillTx/>
              </a:defRPr>
            </a:lvl1pPr>
            <a:lvl2pPr>
              <a:defRPr>
                <a:solidFill>
                  <a:schemeClr val="accent1"/>
                </a:solidFill>
                <a:uFillTx/>
              </a:defRPr>
            </a:lvl2pPr>
            <a:lvl3pPr>
              <a:defRPr>
                <a:solidFill>
                  <a:schemeClr val="accent1"/>
                </a:solidFill>
                <a:uFillTx/>
              </a:defRPr>
            </a:lvl3pPr>
            <a:lvl4pPr>
              <a:defRPr>
                <a:solidFill>
                  <a:schemeClr val="accent1"/>
                </a:solidFill>
                <a:uFillTx/>
              </a:defRPr>
            </a:lvl4pPr>
            <a:lvl5pPr>
              <a:defRPr>
                <a:solidFill>
                  <a:schemeClr val="accent1"/>
                </a:solidFill>
                <a:uFillTx/>
              </a:defRPr>
            </a:lvl5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US" dirty="0">
              <a:uFillTx/>
            </a:endParaRPr>
          </a:p>
        </p:txBody>
      </p:sp>
      <p:sp>
        <p:nvSpPr>
          <p:cNvPr id="10" name="Rectangle 3"/>
          <p:cNvSpPr>
            <a:spLocks/>
          </p:cNvSpPr>
          <p:nvPr userDrawn="1"/>
        </p:nvSpPr>
        <p:spPr bwMode="auto">
          <a:xfrm>
            <a:off x="4536282" y="1192113"/>
            <a:ext cx="89297" cy="3951387"/>
          </a:xfrm>
          <a:prstGeom prst="rect">
            <a:avLst/>
          </a:prstGeom>
          <a:solidFill>
            <a:srgbClr val="343434">
              <a:alpha val="9999"/>
            </a:srgbClr>
          </a:solidFill>
          <a:ln>
            <a:noFill/>
          </a:ln>
        </p:spPr>
        <p:txBody>
          <a:bodyPr lIns="0" tIns="0" rIns="0" bIns="0"/>
          <a:lstStyle/>
          <a:p>
            <a:endParaRPr lang="en-US" sz="1350">
              <a:uFillTx/>
            </a:endParaRPr>
          </a:p>
        </p:txBody>
      </p:sp>
      <p:sp>
        <p:nvSpPr>
          <p:cNvPr id="9" name="Text Placeholder 15"/>
          <p:cNvSpPr>
            <a:spLocks noGrp="1"/>
          </p:cNvSpPr>
          <p:nvPr>
            <p:ph type="body" sz="quarter" idx="11"/>
          </p:nvPr>
        </p:nvSpPr>
        <p:spPr>
          <a:xfrm>
            <a:off x="179388" y="603504"/>
            <a:ext cx="8786812" cy="548640"/>
          </a:xfrm>
        </p:spPr>
        <p:txBody>
          <a:bodyPr anchor="t" anchorCtr="0"/>
          <a:lstStyle>
            <a:lvl1pPr marL="0" indent="0">
              <a:lnSpc>
                <a:spcPct val="90000"/>
              </a:lnSpc>
              <a:spcBef>
                <a:spcPts val="0"/>
              </a:spcBef>
              <a:buFontTx/>
              <a:buNone/>
              <a:defRPr lang="en-US" sz="2025" b="0" kern="1200" dirty="0">
                <a:solidFill>
                  <a:srgbClr val="9A9A9A"/>
                </a:solidFill>
                <a:uFillTx/>
                <a:latin typeface="+mn-lt"/>
                <a:ea typeface="ＭＳ Ｐゴシック" charset="0"/>
                <a:cs typeface="Helvetica Neue Light" charset="0"/>
                <a:sym typeface="Helvetica Neue Bold Condensed" charset="0"/>
              </a:defRPr>
            </a:lvl1pPr>
          </a:lstStyle>
          <a:p>
            <a:pPr lvl="0"/>
            <a:r>
              <a:rPr lang="en-US">
                <a:uFillTx/>
              </a:rPr>
              <a:t>Edit Master text styles</a:t>
            </a:r>
          </a:p>
        </p:txBody>
      </p:sp>
      <p:pic>
        <p:nvPicPr>
          <p:cNvPr id="8" name="Picture 7"/>
          <p:cNvPicPr>
            <a:picLocks noChangeAspect="1"/>
          </p:cNvPicPr>
          <p:nvPr userDrawn="1"/>
        </p:nvPicPr>
        <p:blipFill>
          <a:blip r:embed="rId2"/>
          <a:stretch>
            <a:fillRect/>
          </a:stretch>
        </p:blipFill>
        <p:spPr>
          <a:xfrm>
            <a:off x="91440" y="4800600"/>
            <a:ext cx="2232658" cy="274320"/>
          </a:xfrm>
          <a:prstGeom prst="rect">
            <a:avLst/>
          </a:prstGeom>
        </p:spPr>
      </p:pic>
      <p:pic>
        <p:nvPicPr>
          <p:cNvPr id="11" name="Picture 10"/>
          <p:cNvPicPr>
            <a:picLocks noChangeAspect="1"/>
          </p:cNvPicPr>
          <p:nvPr userDrawn="1"/>
        </p:nvPicPr>
        <p:blipFill>
          <a:blip r:embed="rId3"/>
          <a:stretch>
            <a:fillRect/>
          </a:stretch>
        </p:blipFill>
        <p:spPr>
          <a:xfrm>
            <a:off x="6693409" y="4800600"/>
            <a:ext cx="2178995" cy="274320"/>
          </a:xfrm>
          <a:prstGeom prst="rect">
            <a:avLst/>
          </a:prstGeom>
        </p:spPr>
      </p:pic>
    </p:spTree>
    <p:extLst>
      <p:ext uri="{BB962C8B-B14F-4D97-AF65-F5344CB8AC3E}">
        <p14:creationId xmlns:p14="http://schemas.microsoft.com/office/powerpoint/2010/main" val="423552760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4" descr="XBD200302-00063-02.jpg">
            <a:extLst>
              <a:ext uri="{FF2B5EF4-FFF2-40B4-BE49-F238E27FC236}">
                <a16:creationId xmlns:a16="http://schemas.microsoft.com/office/drawing/2014/main" id="{EF338EDC-7B5B-AB47-ABC4-D30D0638446A}"/>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800100"/>
            <a:ext cx="91440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45BE4289-5293-9147-8D0A-3C5A520BDF6B}"/>
              </a:ext>
            </a:extLst>
          </p:cNvPr>
          <p:cNvSpPr>
            <a:spLocks noChangeArrowheads="1"/>
          </p:cNvSpPr>
          <p:nvPr userDrawn="1"/>
        </p:nvSpPr>
        <p:spPr bwMode="auto">
          <a:xfrm>
            <a:off x="0" y="800100"/>
            <a:ext cx="9144000" cy="4343400"/>
          </a:xfrm>
          <a:prstGeom prst="rect">
            <a:avLst/>
          </a:prstGeom>
          <a:solidFill>
            <a:srgbClr val="376092">
              <a:alpha val="90979"/>
            </a:srgbClr>
          </a:solidFill>
          <a:ln w="9525">
            <a:noFill/>
            <a:miter lim="800000"/>
            <a:headEnd/>
            <a:tailEnd/>
          </a:ln>
        </p:spPr>
        <p:txBody>
          <a:bodyPr wrap="none" anchor="ctr"/>
          <a:lstStyle/>
          <a:p>
            <a:pPr algn="ctr" eaLnBrk="1" fontAlgn="auto" hangingPunct="1">
              <a:spcBef>
                <a:spcPts val="0"/>
              </a:spcBef>
              <a:spcAft>
                <a:spcPts val="0"/>
              </a:spcAft>
              <a:defRPr/>
            </a:pPr>
            <a:endParaRPr lang="en-US" sz="1350">
              <a:solidFill>
                <a:srgbClr val="000000"/>
              </a:solidFill>
              <a:latin typeface="Arial" pitchFamily="-109" charset="0"/>
              <a:ea typeface="ＭＳ Ｐゴシック" pitchFamily="-109" charset="-128"/>
              <a:cs typeface="ＭＳ Ｐゴシック"/>
              <a:sym typeface="Calibri"/>
            </a:endParaRPr>
          </a:p>
        </p:txBody>
      </p:sp>
      <p:sp>
        <p:nvSpPr>
          <p:cNvPr id="6" name="Rectangle 1031">
            <a:extLst>
              <a:ext uri="{FF2B5EF4-FFF2-40B4-BE49-F238E27FC236}">
                <a16:creationId xmlns:a16="http://schemas.microsoft.com/office/drawing/2014/main" id="{1546986D-0AD7-7E4B-8BA9-2607E55E3A5A}"/>
              </a:ext>
            </a:extLst>
          </p:cNvPr>
          <p:cNvSpPr>
            <a:spLocks noChangeArrowheads="1"/>
          </p:cNvSpPr>
          <p:nvPr userDrawn="1"/>
        </p:nvSpPr>
        <p:spPr bwMode="auto">
          <a:xfrm>
            <a:off x="0" y="0"/>
            <a:ext cx="9144000" cy="800100"/>
          </a:xfrm>
          <a:prstGeom prst="rect">
            <a:avLst/>
          </a:prstGeom>
          <a:solidFill>
            <a:srgbClr val="003366"/>
          </a:solidFill>
          <a:ln w="9525">
            <a:noFill/>
            <a:miter lim="800000"/>
            <a:headEnd/>
            <a:tailEnd/>
          </a:ln>
        </p:spPr>
        <p:txBody>
          <a:bodyPr wrap="none" anchor="ctr"/>
          <a:lstStyle/>
          <a:p>
            <a:pPr fontAlgn="auto">
              <a:spcBef>
                <a:spcPts val="0"/>
              </a:spcBef>
              <a:spcAft>
                <a:spcPts val="0"/>
              </a:spcAft>
              <a:defRPr/>
            </a:pPr>
            <a:endParaRPr lang="en-US" sz="1350">
              <a:solidFill>
                <a:srgbClr val="000000"/>
              </a:solidFill>
              <a:latin typeface="Arial" pitchFamily="-109" charset="0"/>
              <a:ea typeface="ＭＳ Ｐゴシック" pitchFamily="-109" charset="-128"/>
              <a:cs typeface="ＭＳ Ｐゴシック"/>
              <a:sym typeface="Calibri"/>
            </a:endParaRPr>
          </a:p>
        </p:txBody>
      </p:sp>
      <p:pic>
        <p:nvPicPr>
          <p:cNvPr id="7" name="Picture 7" descr="LBNL_Banner.psd">
            <a:extLst>
              <a:ext uri="{FF2B5EF4-FFF2-40B4-BE49-F238E27FC236}">
                <a16:creationId xmlns:a16="http://schemas.microsoft.com/office/drawing/2014/main" id="{27DD3EEA-66A6-AB41-BEEC-DE35A1B9365F}"/>
              </a:ext>
            </a:extLst>
          </p:cNvPr>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33338"/>
            <a:ext cx="9144000" cy="6774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387928" y="1597828"/>
            <a:ext cx="7070271" cy="1102519"/>
          </a:xfrm>
        </p:spPr>
        <p:txBody>
          <a:bodyPr/>
          <a:lstStyle>
            <a:lvl1pPr>
              <a:defRPr>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6" y="2914650"/>
            <a:ext cx="7082971" cy="1314450"/>
          </a:xfrm>
          <a:prstGeom prst="rect">
            <a:avLst/>
          </a:prstGeom>
        </p:spPr>
        <p:txBody>
          <a:bodyPr/>
          <a:lstStyle>
            <a:lvl1pPr marL="0" indent="0" algn="l">
              <a:buNone/>
              <a:defRPr sz="1800" b="1">
                <a:solidFill>
                  <a:schemeClr val="bg1"/>
                </a:solidFill>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2713967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1907"/>
            <a:ext cx="9144000" cy="857250"/>
          </a:xfrm>
        </p:spPr>
        <p:txBody>
          <a:bodyPr/>
          <a:lstStyle>
            <a:lvl1pPr algn="ctr">
              <a:defRPr sz="2700">
                <a:latin typeface="Tw Cen MT" charset="0"/>
                <a:ea typeface="Tw Cen MT" charset="0"/>
                <a:cs typeface="Tw Cen MT" charset="0"/>
              </a:defRPr>
            </a:lvl1pPr>
          </a:lstStyle>
          <a:p>
            <a:r>
              <a:rPr lang="en-US"/>
              <a:t>Click to edit Master title style</a:t>
            </a:r>
          </a:p>
        </p:txBody>
      </p:sp>
      <p:sp>
        <p:nvSpPr>
          <p:cNvPr id="3" name="Content Placeholder 2"/>
          <p:cNvSpPr>
            <a:spLocks noGrp="1"/>
          </p:cNvSpPr>
          <p:nvPr>
            <p:ph idx="1"/>
          </p:nvPr>
        </p:nvSpPr>
        <p:spPr>
          <a:xfrm>
            <a:off x="682626" y="961701"/>
            <a:ext cx="7781925" cy="3276600"/>
          </a:xfrm>
          <a:prstGeom prst="rect">
            <a:avLst/>
          </a:prstGeom>
        </p:spPr>
        <p:txBody>
          <a:bodyPr/>
          <a:lstStyle>
            <a:lvl1pPr>
              <a:spcBef>
                <a:spcPts val="900"/>
              </a:spcBef>
              <a:defRPr>
                <a:latin typeface="Tw Cen MT" charset="0"/>
                <a:ea typeface="Tw Cen MT" charset="0"/>
                <a:cs typeface="Tw Cen MT" charset="0"/>
              </a:defRPr>
            </a:lvl1pPr>
            <a:lvl2pPr>
              <a:spcBef>
                <a:spcPts val="675"/>
              </a:spcBef>
              <a:buFont typeface="Arial"/>
              <a:buChar char="•"/>
              <a:defRPr>
                <a:latin typeface="Tw Cen MT" charset="0"/>
                <a:ea typeface="Tw Cen MT" charset="0"/>
                <a:cs typeface="Tw Cen MT" charset="0"/>
              </a:defRPr>
            </a:lvl2pPr>
            <a:lvl3pPr marL="344091" indent="-133350">
              <a:spcBef>
                <a:spcPts val="375"/>
              </a:spcBef>
              <a:defRPr>
                <a:latin typeface="Tw Cen MT" charset="0"/>
                <a:ea typeface="Tw Cen MT" charset="0"/>
                <a:cs typeface="Tw Cen MT" charset="0"/>
              </a:defRPr>
            </a:lvl3pPr>
            <a:lvl4pPr marL="515541" indent="-133350">
              <a:spcBef>
                <a:spcPts val="300"/>
              </a:spcBef>
              <a:buSzPct val="50000"/>
              <a:buFont typeface="Arial"/>
              <a:buChar char="•"/>
              <a:defRPr>
                <a:latin typeface="Tw Cen MT" charset="0"/>
                <a:ea typeface="Tw Cen MT" charset="0"/>
                <a:cs typeface="Tw Cen MT" charset="0"/>
              </a:defRPr>
            </a:lvl4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69066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85"/>
            <a:ext cx="7772400" cy="1021556"/>
          </a:xfrm>
        </p:spPr>
        <p:txBody>
          <a:bodyPr anchor="t"/>
          <a:lstStyle>
            <a:lvl1pPr algn="l">
              <a:defRPr sz="2400" b="1" cap="none"/>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Tree>
    <p:extLst>
      <p:ext uri="{BB962C8B-B14F-4D97-AF65-F5344CB8AC3E}">
        <p14:creationId xmlns:p14="http://schemas.microsoft.com/office/powerpoint/2010/main" val="1034403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98960"/>
            <a:ext cx="4038600" cy="3394472"/>
          </a:xfrm>
          <a:prstGeom prst="rect">
            <a:avLst/>
          </a:prstGeom>
        </p:spPr>
        <p:txBody>
          <a:bodyPr/>
          <a:lstStyle>
            <a:lvl1pPr>
              <a:defRPr sz="1500"/>
            </a:lvl1pPr>
            <a:lvl2pPr>
              <a:defRPr sz="15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198960"/>
            <a:ext cx="4038600" cy="3394472"/>
          </a:xfrm>
          <a:prstGeom prst="rect">
            <a:avLst/>
          </a:prstGeom>
        </p:spPr>
        <p:txBody>
          <a:bodyPr/>
          <a:lstStyle>
            <a:lvl1pPr>
              <a:defRPr sz="1500"/>
            </a:lvl1pPr>
            <a:lvl2pPr>
              <a:defRPr sz="15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5362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1500"/>
            </a:lvl1pPr>
            <a:lvl2pPr>
              <a:defRPr sz="1500"/>
            </a:lvl2pPr>
            <a:lvl3pPr>
              <a:defRPr sz="15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4645032" y="1151335"/>
            <a:ext cx="4041775" cy="479822"/>
          </a:xfrm>
          <a:prstGeom prst="rect">
            <a:avLst/>
          </a:prstGeom>
        </p:spPr>
        <p:txBody>
          <a:bodyPr anchor="b"/>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32" y="1631156"/>
            <a:ext cx="4041775" cy="2963466"/>
          </a:xfrm>
          <a:prstGeom prst="rect">
            <a:avLst/>
          </a:prstGeom>
        </p:spPr>
        <p:txBody>
          <a:bodyPr/>
          <a:lstStyle>
            <a:lvl1pPr>
              <a:defRPr sz="1500"/>
            </a:lvl1pPr>
            <a:lvl2pPr>
              <a:defRPr sz="1500"/>
            </a:lvl2pPr>
            <a:lvl3pPr>
              <a:defRPr sz="15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897604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062E04EE-B8C2-0045-94F3-8CF82CE4B729}"/>
              </a:ext>
            </a:extLst>
          </p:cNvPr>
          <p:cNvSpPr>
            <a:spLocks noGrp="1"/>
          </p:cNvSpPr>
          <p:nvPr>
            <p:ph type="ftr" sz="quarter" idx="10"/>
          </p:nvPr>
        </p:nvSpPr>
        <p:spPr>
          <a:xfrm>
            <a:off x="592138" y="4767272"/>
            <a:ext cx="2895600" cy="273844"/>
          </a:xfrm>
          <a:prstGeom prst="rect">
            <a:avLst/>
          </a:prstGeom>
        </p:spPr>
        <p:txBody>
          <a:bodyPr/>
          <a:lstStyle>
            <a:lvl1pPr>
              <a:defRPr/>
            </a:lvl1pPr>
          </a:lstStyle>
          <a:p>
            <a:r>
              <a:rPr lang="en-US" altLang="en-US" sz="1350">
                <a:ea typeface="ＭＳ Ｐゴシック"/>
                <a:cs typeface="ＭＳ Ｐゴシック"/>
                <a:sym typeface="Calibri"/>
              </a:rPr>
              <a:t>Footer</a:t>
            </a:r>
          </a:p>
        </p:txBody>
      </p:sp>
      <p:sp>
        <p:nvSpPr>
          <p:cNvPr id="4" name="Slide Number Placeholder 5">
            <a:extLst>
              <a:ext uri="{FF2B5EF4-FFF2-40B4-BE49-F238E27FC236}">
                <a16:creationId xmlns:a16="http://schemas.microsoft.com/office/drawing/2014/main" id="{D979C551-4B35-5E41-BFD8-1E1E1BA0FEF2}"/>
              </a:ext>
            </a:extLst>
          </p:cNvPr>
          <p:cNvSpPr>
            <a:spLocks noGrp="1"/>
          </p:cNvSpPr>
          <p:nvPr>
            <p:ph type="sldNum" sz="quarter" idx="11"/>
          </p:nvPr>
        </p:nvSpPr>
        <p:spPr>
          <a:xfrm>
            <a:off x="3505200" y="4767272"/>
            <a:ext cx="2133600" cy="273844"/>
          </a:xfrm>
          <a:prstGeom prst="rect">
            <a:avLst/>
          </a:prstGeom>
        </p:spPr>
        <p:txBody>
          <a:bodyPr/>
          <a:lstStyle>
            <a:lvl1pPr>
              <a:defRPr/>
            </a:lvl1pPr>
          </a:lstStyle>
          <a:p>
            <a:fld id="{502D088E-810A-B348-BA8F-8E4B1276ADCF}" type="slidenum">
              <a:rPr lang="en-US" altLang="en-US" sz="1350" smtClean="0">
                <a:ea typeface="ＭＳ Ｐゴシック"/>
                <a:cs typeface="ＭＳ Ｐゴシック"/>
                <a:sym typeface="Calibri"/>
              </a:rPr>
              <a:pPr/>
              <a:t>‹#›</a:t>
            </a:fld>
            <a:endParaRPr lang="en-US" altLang="en-US" sz="1350">
              <a:ea typeface="ＭＳ Ｐゴシック"/>
              <a:cs typeface="ＭＳ Ｐゴシック"/>
              <a:sym typeface="Calibri"/>
            </a:endParaRPr>
          </a:p>
        </p:txBody>
      </p:sp>
    </p:spTree>
    <p:extLst>
      <p:ext uri="{BB962C8B-B14F-4D97-AF65-F5344CB8AC3E}">
        <p14:creationId xmlns:p14="http://schemas.microsoft.com/office/powerpoint/2010/main" val="1099179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1850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7"/>
            <a:ext cx="5111750" cy="4389835"/>
          </a:xfrm>
          <a:prstGeom prst="rect">
            <a:avLst/>
          </a:prstGeom>
        </p:spPr>
        <p:txBody>
          <a:bodyPr/>
          <a:lstStyle>
            <a:lvl1pPr>
              <a:defRPr sz="1500"/>
            </a:lvl1pPr>
            <a:lvl2pPr>
              <a:defRPr sz="1500"/>
            </a:lvl2pPr>
            <a:lvl3pPr>
              <a:defRPr sz="15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457203" y="1076328"/>
            <a:ext cx="3008313" cy="351829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Footer Placeholder 4">
            <a:extLst>
              <a:ext uri="{FF2B5EF4-FFF2-40B4-BE49-F238E27FC236}">
                <a16:creationId xmlns:a16="http://schemas.microsoft.com/office/drawing/2014/main" id="{61D7CA19-962D-A747-996D-EF1D77DFBB4A}"/>
              </a:ext>
            </a:extLst>
          </p:cNvPr>
          <p:cNvSpPr>
            <a:spLocks noGrp="1"/>
          </p:cNvSpPr>
          <p:nvPr>
            <p:ph type="ftr" sz="quarter" idx="10"/>
          </p:nvPr>
        </p:nvSpPr>
        <p:spPr>
          <a:xfrm>
            <a:off x="592138" y="4767272"/>
            <a:ext cx="2895600" cy="273844"/>
          </a:xfrm>
          <a:prstGeom prst="rect">
            <a:avLst/>
          </a:prstGeom>
        </p:spPr>
        <p:txBody>
          <a:bodyPr/>
          <a:lstStyle>
            <a:lvl1pPr>
              <a:defRPr/>
            </a:lvl1pPr>
          </a:lstStyle>
          <a:p>
            <a:r>
              <a:rPr lang="en-US" altLang="en-US" sz="1350">
                <a:ea typeface="ＭＳ Ｐゴシック"/>
                <a:cs typeface="ＭＳ Ｐゴシック"/>
                <a:sym typeface="Calibri"/>
              </a:rPr>
              <a:t>Footer</a:t>
            </a:r>
          </a:p>
        </p:txBody>
      </p:sp>
      <p:sp>
        <p:nvSpPr>
          <p:cNvPr id="6" name="Slide Number Placeholder 5">
            <a:extLst>
              <a:ext uri="{FF2B5EF4-FFF2-40B4-BE49-F238E27FC236}">
                <a16:creationId xmlns:a16="http://schemas.microsoft.com/office/drawing/2014/main" id="{D30F0E40-9823-1446-969F-500A5598BB6C}"/>
              </a:ext>
            </a:extLst>
          </p:cNvPr>
          <p:cNvSpPr>
            <a:spLocks noGrp="1"/>
          </p:cNvSpPr>
          <p:nvPr>
            <p:ph type="sldNum" sz="quarter" idx="11"/>
          </p:nvPr>
        </p:nvSpPr>
        <p:spPr>
          <a:xfrm>
            <a:off x="3505200" y="4767272"/>
            <a:ext cx="2133600" cy="273844"/>
          </a:xfrm>
          <a:prstGeom prst="rect">
            <a:avLst/>
          </a:prstGeom>
        </p:spPr>
        <p:txBody>
          <a:bodyPr/>
          <a:lstStyle>
            <a:lvl1pPr>
              <a:defRPr/>
            </a:lvl1pPr>
          </a:lstStyle>
          <a:p>
            <a:fld id="{29F30140-DAB5-284E-9C94-D8B289E340D5}" type="slidenum">
              <a:rPr lang="en-US" altLang="en-US" sz="1350" smtClean="0">
                <a:ea typeface="ＭＳ Ｐゴシック"/>
                <a:cs typeface="ＭＳ Ｐゴシック"/>
                <a:sym typeface="Calibri"/>
              </a:rPr>
              <a:pPr/>
              <a:t>‹#›</a:t>
            </a:fld>
            <a:endParaRPr lang="en-US" altLang="en-US" sz="1350">
              <a:ea typeface="ＭＳ Ｐゴシック"/>
              <a:cs typeface="ＭＳ Ｐゴシック"/>
              <a:sym typeface="Calibri"/>
            </a:endParaRPr>
          </a:p>
        </p:txBody>
      </p:sp>
    </p:spTree>
    <p:extLst>
      <p:ext uri="{BB962C8B-B14F-4D97-AF65-F5344CB8AC3E}">
        <p14:creationId xmlns:p14="http://schemas.microsoft.com/office/powerpoint/2010/main" val="393810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Footer Placeholder 4">
            <a:extLst>
              <a:ext uri="{FF2B5EF4-FFF2-40B4-BE49-F238E27FC236}">
                <a16:creationId xmlns:a16="http://schemas.microsoft.com/office/drawing/2014/main" id="{D8CA3A20-5061-A74C-96CB-18BB8907C78A}"/>
              </a:ext>
            </a:extLst>
          </p:cNvPr>
          <p:cNvSpPr>
            <a:spLocks noGrp="1"/>
          </p:cNvSpPr>
          <p:nvPr>
            <p:ph type="ftr" sz="quarter" idx="10"/>
          </p:nvPr>
        </p:nvSpPr>
        <p:spPr>
          <a:xfrm>
            <a:off x="592138" y="4767272"/>
            <a:ext cx="2895600" cy="273844"/>
          </a:xfrm>
          <a:prstGeom prst="rect">
            <a:avLst/>
          </a:prstGeom>
        </p:spPr>
        <p:txBody>
          <a:bodyPr/>
          <a:lstStyle>
            <a:lvl1pPr>
              <a:defRPr/>
            </a:lvl1pPr>
          </a:lstStyle>
          <a:p>
            <a:r>
              <a:rPr lang="en-US" altLang="en-US" sz="1350">
                <a:ea typeface="ＭＳ Ｐゴシック"/>
                <a:cs typeface="ＭＳ Ｐゴシック"/>
                <a:sym typeface="Calibri"/>
              </a:rPr>
              <a:t>Footer</a:t>
            </a:r>
          </a:p>
        </p:txBody>
      </p:sp>
      <p:sp>
        <p:nvSpPr>
          <p:cNvPr id="6" name="Slide Number Placeholder 5">
            <a:extLst>
              <a:ext uri="{FF2B5EF4-FFF2-40B4-BE49-F238E27FC236}">
                <a16:creationId xmlns:a16="http://schemas.microsoft.com/office/drawing/2014/main" id="{E2EA3524-7B5C-4D4F-A127-3DEE72DD5542}"/>
              </a:ext>
            </a:extLst>
          </p:cNvPr>
          <p:cNvSpPr>
            <a:spLocks noGrp="1"/>
          </p:cNvSpPr>
          <p:nvPr>
            <p:ph type="sldNum" sz="quarter" idx="11"/>
          </p:nvPr>
        </p:nvSpPr>
        <p:spPr>
          <a:xfrm>
            <a:off x="3505200" y="4767272"/>
            <a:ext cx="2133600" cy="273844"/>
          </a:xfrm>
          <a:prstGeom prst="rect">
            <a:avLst/>
          </a:prstGeom>
        </p:spPr>
        <p:txBody>
          <a:bodyPr/>
          <a:lstStyle>
            <a:lvl1pPr>
              <a:defRPr/>
            </a:lvl1pPr>
          </a:lstStyle>
          <a:p>
            <a:fld id="{3E7C0ABD-6F24-DB49-A7D4-F34F2A9EE17E}" type="slidenum">
              <a:rPr lang="en-US" altLang="en-US" sz="1350" smtClean="0">
                <a:ea typeface="ＭＳ Ｐゴシック"/>
                <a:cs typeface="ＭＳ Ｐゴシック"/>
                <a:sym typeface="Calibri"/>
              </a:rPr>
              <a:pPr/>
              <a:t>‹#›</a:t>
            </a:fld>
            <a:endParaRPr lang="en-US" altLang="en-US" sz="1350">
              <a:ea typeface="ＭＳ Ｐゴシック"/>
              <a:cs typeface="ＭＳ Ｐゴシック"/>
              <a:sym typeface="Calibri"/>
            </a:endParaRPr>
          </a:p>
        </p:txBody>
      </p:sp>
    </p:spTree>
    <p:extLst>
      <p:ext uri="{BB962C8B-B14F-4D97-AF65-F5344CB8AC3E}">
        <p14:creationId xmlns:p14="http://schemas.microsoft.com/office/powerpoint/2010/main" val="2533878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06406"/>
            <a:ext cx="7772400" cy="1102519"/>
          </a:xfrm>
        </p:spPr>
        <p:txBody>
          <a:bodyPr anchor="ctr" anchorCtr="0">
            <a:normAutofit/>
          </a:bodyPr>
          <a:lstStyle>
            <a:lvl1pPr algn="ctr">
              <a:defRPr sz="27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685800" y="2623237"/>
            <a:ext cx="7772400" cy="920113"/>
          </a:xfrm>
        </p:spPr>
        <p:txBody>
          <a:bodyPr/>
          <a:lstStyle>
            <a:lvl1pPr marL="0" indent="0" algn="ctr">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13" name="Date Placeholder 12"/>
          <p:cNvSpPr>
            <a:spLocks noGrp="1"/>
          </p:cNvSpPr>
          <p:nvPr>
            <p:ph type="dt" sz="half" idx="12"/>
          </p:nvPr>
        </p:nvSpPr>
        <p:spPr>
          <a:xfrm>
            <a:off x="1371600" y="3560072"/>
            <a:ext cx="6400800" cy="370700"/>
          </a:xfrm>
          <a:prstGeom prst="rect">
            <a:avLst/>
          </a:prstGeom>
        </p:spPr>
        <p:txBody>
          <a:bodyPr anchor="ctr" anchorCtr="0"/>
          <a:lstStyle>
            <a:lvl1pPr algn="ctr">
              <a:defRPr sz="1800" b="1"/>
            </a:lvl1pPr>
          </a:lstStyle>
          <a:p>
            <a:endParaRPr lang="en-US" dirty="0"/>
          </a:p>
        </p:txBody>
      </p:sp>
      <p:sp>
        <p:nvSpPr>
          <p:cNvPr id="14" name="Slide Number Placeholder 13"/>
          <p:cNvSpPr>
            <a:spLocks noGrp="1"/>
          </p:cNvSpPr>
          <p:nvPr>
            <p:ph type="sldNum" sz="quarter" idx="13"/>
          </p:nvPr>
        </p:nvSpPr>
        <p:spPr/>
        <p:txBody>
          <a:bodyPr/>
          <a:lstStyle/>
          <a:p>
            <a:r>
              <a:rPr lang="en-US"/>
              <a:t>- </a:t>
            </a:r>
            <a:fld id="{D174BAF6-F8F2-EF4F-936C-8DF63288C82F}" type="slidenum">
              <a:rPr lang="en-US" smtClean="0"/>
              <a:pPr/>
              <a:t>‹#›</a:t>
            </a:fld>
            <a:r>
              <a:rPr lang="en-US"/>
              <a:t> -</a:t>
            </a:r>
            <a:endParaRPr lang="en-US" dirty="0"/>
          </a:p>
        </p:txBody>
      </p:sp>
      <p:sp>
        <p:nvSpPr>
          <p:cNvPr id="15" name="Footer Placeholder 14"/>
          <p:cNvSpPr>
            <a:spLocks noGrp="1"/>
          </p:cNvSpPr>
          <p:nvPr>
            <p:ph type="ftr" sz="quarter" idx="14"/>
          </p:nvPr>
        </p:nvSpPr>
        <p:spPr/>
        <p:txBody>
          <a:bodyPr/>
          <a:lstStyle/>
          <a:p>
            <a:r>
              <a:rPr lang="en-US"/>
              <a:t>Machine Learning for Science</a:t>
            </a:r>
            <a:endParaRPr lang="en-US" dirty="0"/>
          </a:p>
        </p:txBody>
      </p:sp>
    </p:spTree>
    <p:extLst>
      <p:ext uri="{BB962C8B-B14F-4D97-AF65-F5344CB8AC3E}">
        <p14:creationId xmlns:p14="http://schemas.microsoft.com/office/powerpoint/2010/main" val="8136938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0"/>
          </p:nvPr>
        </p:nvSpPr>
        <p:spPr/>
        <p:txBody>
          <a:bodyPr/>
          <a:lstStyle/>
          <a:p>
            <a:r>
              <a:rPr lang="en-US"/>
              <a:t>- </a:t>
            </a:r>
            <a:fld id="{D174BAF6-F8F2-EF4F-936C-8DF63288C82F}" type="slidenum">
              <a:rPr lang="en-US" smtClean="0"/>
              <a:pPr/>
              <a:t>‹#›</a:t>
            </a:fld>
            <a:r>
              <a:rPr lang="en-US"/>
              <a:t> -</a:t>
            </a:r>
            <a:endParaRPr lang="en-US" dirty="0"/>
          </a:p>
        </p:txBody>
      </p:sp>
      <p:sp>
        <p:nvSpPr>
          <p:cNvPr id="9" name="Footer Placeholder 8"/>
          <p:cNvSpPr>
            <a:spLocks noGrp="1"/>
          </p:cNvSpPr>
          <p:nvPr>
            <p:ph type="ftr" sz="quarter" idx="11"/>
          </p:nvPr>
        </p:nvSpPr>
        <p:spPr/>
        <p:txBody>
          <a:bodyPr/>
          <a:lstStyle/>
          <a:p>
            <a:r>
              <a:rPr lang="en-US"/>
              <a:t>Machine Learning for Science</a:t>
            </a:r>
            <a:endParaRPr lang="en-US" dirty="0"/>
          </a:p>
        </p:txBody>
      </p:sp>
    </p:spTree>
    <p:extLst>
      <p:ext uri="{BB962C8B-B14F-4D97-AF65-F5344CB8AC3E}">
        <p14:creationId xmlns:p14="http://schemas.microsoft.com/office/powerpoint/2010/main" val="39117382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945362"/>
            <a:ext cx="4038600" cy="36492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945362"/>
            <a:ext cx="4038600" cy="36492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0"/>
          </p:nvPr>
        </p:nvSpPr>
        <p:spPr/>
        <p:txBody>
          <a:bodyPr/>
          <a:lstStyle/>
          <a:p>
            <a:r>
              <a:rPr lang="en-US"/>
              <a:t>- </a:t>
            </a:r>
            <a:fld id="{D174BAF6-F8F2-EF4F-936C-8DF63288C82F}" type="slidenum">
              <a:rPr lang="en-US" smtClean="0"/>
              <a:pPr/>
              <a:t>‹#›</a:t>
            </a:fld>
            <a:r>
              <a:rPr lang="en-US"/>
              <a:t> -</a:t>
            </a:r>
            <a:endParaRPr lang="en-US" dirty="0"/>
          </a:p>
        </p:txBody>
      </p:sp>
      <p:sp>
        <p:nvSpPr>
          <p:cNvPr id="10" name="Footer Placeholder 9"/>
          <p:cNvSpPr>
            <a:spLocks noGrp="1"/>
          </p:cNvSpPr>
          <p:nvPr>
            <p:ph type="ftr" sz="quarter" idx="11"/>
          </p:nvPr>
        </p:nvSpPr>
        <p:spPr/>
        <p:txBody>
          <a:bodyPr/>
          <a:lstStyle/>
          <a:p>
            <a:r>
              <a:rPr lang="en-US"/>
              <a:t>Machine Learning for Science</a:t>
            </a:r>
            <a:endParaRPr lang="en-US" dirty="0"/>
          </a:p>
        </p:txBody>
      </p:sp>
    </p:spTree>
    <p:extLst>
      <p:ext uri="{BB962C8B-B14F-4D97-AF65-F5344CB8AC3E}">
        <p14:creationId xmlns:p14="http://schemas.microsoft.com/office/powerpoint/2010/main" val="1830718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93810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457200" y="1417929"/>
            <a:ext cx="4040188" cy="3176699"/>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4" y="93810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4" y="1417929"/>
            <a:ext cx="4041775" cy="3176699"/>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0"/>
          <p:cNvSpPr>
            <a:spLocks noGrp="1"/>
          </p:cNvSpPr>
          <p:nvPr>
            <p:ph type="sldNum" sz="quarter" idx="10"/>
          </p:nvPr>
        </p:nvSpPr>
        <p:spPr/>
        <p:txBody>
          <a:bodyPr/>
          <a:lstStyle/>
          <a:p>
            <a:r>
              <a:rPr lang="en-US"/>
              <a:t>- </a:t>
            </a:r>
            <a:fld id="{D174BAF6-F8F2-EF4F-936C-8DF63288C82F}" type="slidenum">
              <a:rPr lang="en-US" smtClean="0"/>
              <a:pPr/>
              <a:t>‹#›</a:t>
            </a:fld>
            <a:r>
              <a:rPr lang="en-US"/>
              <a:t> -</a:t>
            </a:r>
            <a:endParaRPr lang="en-US" dirty="0"/>
          </a:p>
        </p:txBody>
      </p:sp>
      <p:sp>
        <p:nvSpPr>
          <p:cNvPr id="12" name="Footer Placeholder 11"/>
          <p:cNvSpPr>
            <a:spLocks noGrp="1"/>
          </p:cNvSpPr>
          <p:nvPr>
            <p:ph type="ftr" sz="quarter" idx="11"/>
          </p:nvPr>
        </p:nvSpPr>
        <p:spPr/>
        <p:txBody>
          <a:bodyPr/>
          <a:lstStyle/>
          <a:p>
            <a:r>
              <a:rPr lang="en-US"/>
              <a:t>Machine Learning for Science</a:t>
            </a:r>
            <a:endParaRPr lang="en-US" dirty="0"/>
          </a:p>
        </p:txBody>
      </p:sp>
    </p:spTree>
    <p:extLst>
      <p:ext uri="{BB962C8B-B14F-4D97-AF65-F5344CB8AC3E}">
        <p14:creationId xmlns:p14="http://schemas.microsoft.com/office/powerpoint/2010/main" val="25275619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0"/>
          </p:nvPr>
        </p:nvSpPr>
        <p:spPr/>
        <p:txBody>
          <a:bodyPr/>
          <a:lstStyle/>
          <a:p>
            <a:r>
              <a:rPr lang="en-US"/>
              <a:t>- </a:t>
            </a:r>
            <a:fld id="{D174BAF6-F8F2-EF4F-936C-8DF63288C82F}" type="slidenum">
              <a:rPr lang="en-US" smtClean="0"/>
              <a:pPr/>
              <a:t>‹#›</a:t>
            </a:fld>
            <a:r>
              <a:rPr lang="en-US"/>
              <a:t> -</a:t>
            </a:r>
            <a:endParaRPr lang="en-US" dirty="0"/>
          </a:p>
        </p:txBody>
      </p:sp>
      <p:sp>
        <p:nvSpPr>
          <p:cNvPr id="8" name="Footer Placeholder 7"/>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3826464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r>
              <a:rPr lang="en-US"/>
              <a:t>- </a:t>
            </a:r>
            <a:fld id="{D174BAF6-F8F2-EF4F-936C-8DF63288C82F}" type="slidenum">
              <a:rPr lang="en-US" smtClean="0"/>
              <a:pPr/>
              <a:t>‹#›</a:t>
            </a:fld>
            <a:r>
              <a:rPr lang="en-US"/>
              <a:t> -</a:t>
            </a:r>
            <a:endParaRPr lang="en-US" dirty="0"/>
          </a:p>
        </p:txBody>
      </p:sp>
      <p:sp>
        <p:nvSpPr>
          <p:cNvPr id="7" name="Footer Placeholder 6"/>
          <p:cNvSpPr>
            <a:spLocks noGrp="1"/>
          </p:cNvSpPr>
          <p:nvPr>
            <p:ph type="ftr" sz="quarter" idx="11"/>
          </p:nvPr>
        </p:nvSpPr>
        <p:spPr/>
        <p:txBody>
          <a:bodyPr/>
          <a:lstStyle/>
          <a:p>
            <a:r>
              <a:rPr lang="en-US"/>
              <a:t>Machine Learning for Science</a:t>
            </a:r>
            <a:endParaRPr lang="en-US" dirty="0"/>
          </a:p>
        </p:txBody>
      </p:sp>
    </p:spTree>
    <p:extLst>
      <p:ext uri="{BB962C8B-B14F-4D97-AF65-F5344CB8AC3E}">
        <p14:creationId xmlns:p14="http://schemas.microsoft.com/office/powerpoint/2010/main" val="33151921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794732"/>
            <a:ext cx="3008313" cy="871538"/>
          </a:xfrm>
        </p:spPr>
        <p:txBody>
          <a:bodyPr anchor="ctr" anchorCtr="0"/>
          <a:lstStyle>
            <a:lvl1pPr algn="l">
              <a:defRPr sz="1500" b="1"/>
            </a:lvl1pPr>
          </a:lstStyle>
          <a:p>
            <a:r>
              <a:rPr lang="en-US" dirty="0"/>
              <a:t>Click to edit Master title style</a:t>
            </a:r>
          </a:p>
        </p:txBody>
      </p:sp>
      <p:sp>
        <p:nvSpPr>
          <p:cNvPr id="3" name="Content Placeholder 2"/>
          <p:cNvSpPr>
            <a:spLocks noGrp="1"/>
          </p:cNvSpPr>
          <p:nvPr>
            <p:ph idx="1"/>
          </p:nvPr>
        </p:nvSpPr>
        <p:spPr>
          <a:xfrm>
            <a:off x="3575050" y="788984"/>
            <a:ext cx="5111750" cy="3805638"/>
          </a:xfrm>
        </p:spPr>
        <p:txBody>
          <a:bodyPr/>
          <a:lstStyle>
            <a:lvl1pPr>
              <a:defRPr sz="2100"/>
            </a:lvl1pPr>
            <a:lvl2pPr>
              <a:defRPr sz="1800"/>
            </a:lvl2pPr>
            <a:lvl3pPr>
              <a:defRPr sz="15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8" y="1666269"/>
            <a:ext cx="3008313" cy="2928354"/>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Slide Number Placeholder 8"/>
          <p:cNvSpPr>
            <a:spLocks noGrp="1"/>
          </p:cNvSpPr>
          <p:nvPr>
            <p:ph type="sldNum" sz="quarter" idx="10"/>
          </p:nvPr>
        </p:nvSpPr>
        <p:spPr/>
        <p:txBody>
          <a:bodyPr/>
          <a:lstStyle/>
          <a:p>
            <a:r>
              <a:rPr lang="en-US"/>
              <a:t>- </a:t>
            </a:r>
            <a:fld id="{D174BAF6-F8F2-EF4F-936C-8DF63288C82F}" type="slidenum">
              <a:rPr lang="en-US" smtClean="0"/>
              <a:pPr/>
              <a:t>‹#›</a:t>
            </a:fld>
            <a:r>
              <a:rPr lang="en-US"/>
              <a:t> -</a:t>
            </a:r>
            <a:endParaRPr lang="en-US" dirty="0"/>
          </a:p>
        </p:txBody>
      </p:sp>
      <p:sp>
        <p:nvSpPr>
          <p:cNvPr id="10" name="Footer Placeholder 9"/>
          <p:cNvSpPr>
            <a:spLocks noGrp="1"/>
          </p:cNvSpPr>
          <p:nvPr>
            <p:ph type="ftr" sz="quarter" idx="11"/>
          </p:nvPr>
        </p:nvSpPr>
        <p:spPr/>
        <p:txBody>
          <a:bodyPr/>
          <a:lstStyle/>
          <a:p>
            <a:r>
              <a:rPr lang="en-US"/>
              <a:t>Machine Learning for Science</a:t>
            </a:r>
            <a:endParaRPr lang="en-US" dirty="0"/>
          </a:p>
        </p:txBody>
      </p:sp>
    </p:spTree>
    <p:extLst>
      <p:ext uri="{BB962C8B-B14F-4D97-AF65-F5344CB8AC3E}">
        <p14:creationId xmlns:p14="http://schemas.microsoft.com/office/powerpoint/2010/main" val="4258475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2"/>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924035"/>
            <a:ext cx="5486400" cy="262164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8"/>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0" name="Slide Number Placeholder 9"/>
          <p:cNvSpPr>
            <a:spLocks noGrp="1"/>
          </p:cNvSpPr>
          <p:nvPr>
            <p:ph type="sldNum" sz="quarter" idx="10"/>
          </p:nvPr>
        </p:nvSpPr>
        <p:spPr/>
        <p:txBody>
          <a:bodyPr/>
          <a:lstStyle/>
          <a:p>
            <a:r>
              <a:rPr lang="en-US"/>
              <a:t>- </a:t>
            </a:r>
            <a:fld id="{D174BAF6-F8F2-EF4F-936C-8DF63288C82F}" type="slidenum">
              <a:rPr lang="en-US" smtClean="0"/>
              <a:pPr/>
              <a:t>‹#›</a:t>
            </a:fld>
            <a:r>
              <a:rPr lang="en-US"/>
              <a:t> -</a:t>
            </a:r>
            <a:endParaRPr lang="en-US" dirty="0"/>
          </a:p>
        </p:txBody>
      </p:sp>
      <p:sp>
        <p:nvSpPr>
          <p:cNvPr id="11" name="Footer Placeholder 10"/>
          <p:cNvSpPr>
            <a:spLocks noGrp="1"/>
          </p:cNvSpPr>
          <p:nvPr>
            <p:ph type="ftr" sz="quarter" idx="11"/>
          </p:nvPr>
        </p:nvSpPr>
        <p:spPr/>
        <p:txBody>
          <a:bodyPr/>
          <a:lstStyle/>
          <a:p>
            <a:r>
              <a:rPr lang="en-US"/>
              <a:t>Machine Learning for Science</a:t>
            </a:r>
            <a:endParaRPr lang="en-US" dirty="0"/>
          </a:p>
        </p:txBody>
      </p:sp>
    </p:spTree>
    <p:extLst>
      <p:ext uri="{BB962C8B-B14F-4D97-AF65-F5344CB8AC3E}">
        <p14:creationId xmlns:p14="http://schemas.microsoft.com/office/powerpoint/2010/main" val="3006638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0"/>
          </p:nvPr>
        </p:nvSpPr>
        <p:spPr/>
        <p:txBody>
          <a:bodyPr/>
          <a:lstStyle/>
          <a:p>
            <a:r>
              <a:rPr lang="en-US"/>
              <a:t>- </a:t>
            </a:r>
            <a:fld id="{D174BAF6-F8F2-EF4F-936C-8DF63288C82F}" type="slidenum">
              <a:rPr lang="en-US" smtClean="0"/>
              <a:pPr/>
              <a:t>‹#›</a:t>
            </a:fld>
            <a:r>
              <a:rPr lang="en-US"/>
              <a:t> -</a:t>
            </a:r>
            <a:endParaRPr lang="en-US" dirty="0"/>
          </a:p>
        </p:txBody>
      </p:sp>
      <p:sp>
        <p:nvSpPr>
          <p:cNvPr id="9" name="Footer Placeholder 8"/>
          <p:cNvSpPr>
            <a:spLocks noGrp="1"/>
          </p:cNvSpPr>
          <p:nvPr>
            <p:ph type="ftr" sz="quarter" idx="11"/>
          </p:nvPr>
        </p:nvSpPr>
        <p:spPr/>
        <p:txBody>
          <a:bodyPr/>
          <a:lstStyle/>
          <a:p>
            <a:r>
              <a:rPr lang="en-US"/>
              <a:t>Machine Learning for Science</a:t>
            </a:r>
            <a:endParaRPr lang="en-US" dirty="0"/>
          </a:p>
        </p:txBody>
      </p:sp>
    </p:spTree>
    <p:extLst>
      <p:ext uri="{BB962C8B-B14F-4D97-AF65-F5344CB8AC3E}">
        <p14:creationId xmlns:p14="http://schemas.microsoft.com/office/powerpoint/2010/main" val="13633424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Slide Number Placeholder 7"/>
          <p:cNvSpPr>
            <a:spLocks noGrp="1"/>
          </p:cNvSpPr>
          <p:nvPr>
            <p:ph type="sldNum" sz="quarter" idx="10"/>
          </p:nvPr>
        </p:nvSpPr>
        <p:spPr>
          <a:xfrm>
            <a:off x="4116657" y="4776607"/>
            <a:ext cx="925708" cy="273844"/>
          </a:xfrm>
        </p:spPr>
        <p:txBody>
          <a:bodyPr/>
          <a:lstStyle/>
          <a:p>
            <a:r>
              <a:rPr lang="en-US"/>
              <a:t>- </a:t>
            </a:r>
            <a:fld id="{D174BAF6-F8F2-EF4F-936C-8DF63288C82F}" type="slidenum">
              <a:rPr lang="en-US" smtClean="0"/>
              <a:pPr/>
              <a:t>‹#›</a:t>
            </a:fld>
            <a:r>
              <a:rPr lang="en-US"/>
              <a:t> -</a:t>
            </a:r>
            <a:endParaRPr lang="en-US" dirty="0"/>
          </a:p>
        </p:txBody>
      </p:sp>
    </p:spTree>
    <p:extLst>
      <p:ext uri="{BB962C8B-B14F-4D97-AF65-F5344CB8AC3E}">
        <p14:creationId xmlns:p14="http://schemas.microsoft.com/office/powerpoint/2010/main" val="30439364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Only no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0"/>
          </p:nvPr>
        </p:nvSpPr>
        <p:spPr>
          <a:xfrm>
            <a:off x="8685371" y="4869658"/>
            <a:ext cx="458643" cy="273844"/>
          </a:xfrm>
          <a:prstGeom prst="rect">
            <a:avLst/>
          </a:prstGeom>
        </p:spPr>
        <p:txBody>
          <a:bodyPr/>
          <a:lstStyle/>
          <a:p>
            <a:fld id="{2F92FA69-170F-B149-B9DB-668E4EF2FCBC}" type="slidenum">
              <a:rPr lang="en-US">
                <a:solidFill>
                  <a:prstClr val="black"/>
                </a:solidFill>
                <a:latin typeface="Arial"/>
              </a:rPr>
              <a:pPr/>
              <a:t>‹#›</a:t>
            </a:fld>
            <a:endParaRPr lang="en-US" dirty="0">
              <a:solidFill>
                <a:prstClr val="black"/>
              </a:solidFill>
              <a:latin typeface="Arial"/>
            </a:endParaRPr>
          </a:p>
        </p:txBody>
      </p:sp>
    </p:spTree>
    <p:extLst>
      <p:ext uri="{BB962C8B-B14F-4D97-AF65-F5344CB8AC3E}">
        <p14:creationId xmlns:p14="http://schemas.microsoft.com/office/powerpoint/2010/main" val="42415332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a:xfrm>
            <a:off x="8686800" y="4343401"/>
            <a:ext cx="457200" cy="273844"/>
          </a:xfrm>
          <a:solidFill>
            <a:schemeClr val="bg1"/>
          </a:solidFill>
        </p:spPr>
        <p:txBody>
          <a:bodyPr/>
          <a:lstStyle>
            <a:lvl1pPr>
              <a:defRPr sz="1050">
                <a:solidFill>
                  <a:schemeClr val="tx1"/>
                </a:solidFill>
              </a:defRPr>
            </a:lvl1pPr>
          </a:lstStyle>
          <a:p>
            <a:fld id="{4F084EFB-23FF-474A-AAD2-02744CD2DFC5}" type="slidenum">
              <a:rPr lang="en-US" smtClean="0"/>
              <a:pPr/>
              <a:t>‹#›</a:t>
            </a:fld>
            <a:endParaRPr lang="en-US" dirty="0"/>
          </a:p>
        </p:txBody>
      </p:sp>
      <p:sp>
        <p:nvSpPr>
          <p:cNvPr id="5" name="Date Placeholder 3"/>
          <p:cNvSpPr>
            <a:spLocks noGrp="1"/>
          </p:cNvSpPr>
          <p:nvPr>
            <p:ph type="dt" sz="half" idx="10"/>
          </p:nvPr>
        </p:nvSpPr>
        <p:spPr>
          <a:xfrm>
            <a:off x="4191000" y="4743451"/>
            <a:ext cx="2133600" cy="273844"/>
          </a:xfrm>
        </p:spPr>
        <p:txBody>
          <a:bodyPr/>
          <a:lstStyle>
            <a:lvl1pPr>
              <a:defRPr>
                <a:solidFill>
                  <a:schemeClr val="bg1"/>
                </a:solidFill>
              </a:defRPr>
            </a:lvl1pPr>
          </a:lstStyle>
          <a:p>
            <a:r>
              <a:rPr lang="en-US"/>
              <a:t>5/3/2017</a:t>
            </a:r>
            <a:endParaRPr lang="en-US" dirty="0"/>
          </a:p>
        </p:txBody>
      </p:sp>
    </p:spTree>
    <p:extLst>
      <p:ext uri="{BB962C8B-B14F-4D97-AF65-F5344CB8AC3E}">
        <p14:creationId xmlns:p14="http://schemas.microsoft.com/office/powerpoint/2010/main" val="20258716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numCol="1" anchor="b"/>
          <a:lstStyle>
            <a:lvl1pPr algn="ctr">
              <a:defRPr sz="4500">
                <a:uFillTx/>
              </a:defRPr>
            </a:lvl1pPr>
          </a:lstStyle>
          <a:p>
            <a:r>
              <a:rPr lang="en-US">
                <a:uFillTx/>
              </a:rPr>
              <a:t>Click to edit Master title style</a:t>
            </a:r>
          </a:p>
        </p:txBody>
      </p:sp>
      <p:sp>
        <p:nvSpPr>
          <p:cNvPr id="3" name="Subtitle 2"/>
          <p:cNvSpPr>
            <a:spLocks noGrp="1"/>
          </p:cNvSpPr>
          <p:nvPr>
            <p:ph type="subTitle" idx="1"/>
          </p:nvPr>
        </p:nvSpPr>
        <p:spPr>
          <a:xfrm>
            <a:off x="1143000" y="2701528"/>
            <a:ext cx="6858000" cy="1241822"/>
          </a:xfrm>
        </p:spPr>
        <p:txBody>
          <a:bodyPr numCol="1"/>
          <a:lstStyle>
            <a:lvl1pPr marL="0" indent="0" algn="ctr">
              <a:buNone/>
              <a:defRPr sz="1800">
                <a:uFillTx/>
              </a:defRPr>
            </a:lvl1pPr>
            <a:lvl2pPr marL="342900" indent="0" algn="ctr">
              <a:buNone/>
              <a:defRPr sz="1500">
                <a:uFillTx/>
              </a:defRPr>
            </a:lvl2pPr>
            <a:lvl3pPr marL="685800" indent="0" algn="ctr">
              <a:buNone/>
              <a:defRPr sz="1350">
                <a:uFillTx/>
              </a:defRPr>
            </a:lvl3pPr>
            <a:lvl4pPr marL="1028700" indent="0" algn="ctr">
              <a:buNone/>
              <a:defRPr sz="1200">
                <a:uFillTx/>
              </a:defRPr>
            </a:lvl4pPr>
            <a:lvl5pPr marL="1371600" indent="0" algn="ctr">
              <a:buNone/>
              <a:defRPr sz="1200">
                <a:uFillTx/>
              </a:defRPr>
            </a:lvl5pPr>
            <a:lvl6pPr marL="1714500" indent="0" algn="ctr">
              <a:buNone/>
              <a:defRPr sz="1200">
                <a:uFillTx/>
              </a:defRPr>
            </a:lvl6pPr>
            <a:lvl7pPr marL="2057400" indent="0" algn="ctr">
              <a:buNone/>
              <a:defRPr sz="1200">
                <a:uFillTx/>
              </a:defRPr>
            </a:lvl7pPr>
            <a:lvl8pPr marL="2400300" indent="0" algn="ctr">
              <a:buNone/>
              <a:defRPr sz="1200">
                <a:uFillTx/>
              </a:defRPr>
            </a:lvl8pPr>
            <a:lvl9pPr marL="2743200" indent="0" algn="ctr">
              <a:buNone/>
              <a:defRPr sz="1200">
                <a:uFillTx/>
              </a:defRPr>
            </a:lvl9pPr>
          </a:lstStyle>
          <a:p>
            <a:r>
              <a:rPr lang="en-US">
                <a:uFillTx/>
              </a:rPr>
              <a:t>Click to edit Master subtitle style</a:t>
            </a:r>
          </a:p>
        </p:txBody>
      </p:sp>
      <p:sp>
        <p:nvSpPr>
          <p:cNvPr id="4" name="Date Placeholder 3"/>
          <p:cNvSpPr>
            <a:spLocks noGrp="1"/>
          </p:cNvSpPr>
          <p:nvPr>
            <p:ph type="dt" sz="half" idx="10"/>
          </p:nvPr>
        </p:nvSpPr>
        <p:spPr/>
        <p:txBody>
          <a:bodyPr numCol="1"/>
          <a:lstStyle/>
          <a:p>
            <a:fld id="{9F5F5CB1-1C18-E243-BBBC-D0C1A8F80FFE}" type="datetimeFigureOut">
              <a:rPr lang="en-US" smtClean="0">
                <a:uFillTx/>
              </a:rPr>
              <a:t>4/6/19</a:t>
            </a:fld>
            <a:endParaRPr lang="en-US">
              <a:uFillTx/>
            </a:endParaRPr>
          </a:p>
        </p:txBody>
      </p:sp>
      <p:sp>
        <p:nvSpPr>
          <p:cNvPr id="5" name="Footer Placeholder 4"/>
          <p:cNvSpPr>
            <a:spLocks noGrp="1"/>
          </p:cNvSpPr>
          <p:nvPr>
            <p:ph type="ftr" sz="quarter" idx="11"/>
          </p:nvPr>
        </p:nvSpPr>
        <p:spPr/>
        <p:txBody>
          <a:bodyPr numCol="1"/>
          <a:lstStyle/>
          <a:p>
            <a:endParaRPr lang="en-US">
              <a:uFillTx/>
            </a:endParaRPr>
          </a:p>
        </p:txBody>
      </p:sp>
      <p:sp>
        <p:nvSpPr>
          <p:cNvPr id="6" name="Slide Number Placeholder 5"/>
          <p:cNvSpPr>
            <a:spLocks noGrp="1"/>
          </p:cNvSpPr>
          <p:nvPr>
            <p:ph type="sldNum" sz="quarter" idx="12"/>
          </p:nvPr>
        </p:nvSpPr>
        <p:spPr/>
        <p:txBody>
          <a:bodyPr numCol="1"/>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10031412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uFillTx/>
              </a:rPr>
              <a:t>Click to edit Master title style</a:t>
            </a:r>
          </a:p>
        </p:txBody>
      </p:sp>
      <p:sp>
        <p:nvSpPr>
          <p:cNvPr id="3" name="Content Placeholder 2"/>
          <p:cNvSpPr>
            <a:spLocks noGrp="1"/>
          </p:cNvSpPr>
          <p:nvPr>
            <p:ph idx="1"/>
          </p:nvPr>
        </p:nvSpPr>
        <p:spPr/>
        <p:txBody>
          <a:bodyPr numCol="1"/>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numCol="1"/>
          <a:lstStyle/>
          <a:p>
            <a:fld id="{9F5F5CB1-1C18-E243-BBBC-D0C1A8F80FFE}" type="datetimeFigureOut">
              <a:rPr lang="en-US" smtClean="0">
                <a:uFillTx/>
              </a:rPr>
              <a:t>4/6/19</a:t>
            </a:fld>
            <a:endParaRPr lang="en-US">
              <a:uFillTx/>
            </a:endParaRPr>
          </a:p>
        </p:txBody>
      </p:sp>
      <p:sp>
        <p:nvSpPr>
          <p:cNvPr id="5" name="Footer Placeholder 4"/>
          <p:cNvSpPr>
            <a:spLocks noGrp="1"/>
          </p:cNvSpPr>
          <p:nvPr>
            <p:ph type="ftr" sz="quarter" idx="11"/>
          </p:nvPr>
        </p:nvSpPr>
        <p:spPr/>
        <p:txBody>
          <a:bodyPr numCol="1"/>
          <a:lstStyle/>
          <a:p>
            <a:endParaRPr lang="en-US">
              <a:uFillTx/>
            </a:endParaRPr>
          </a:p>
        </p:txBody>
      </p:sp>
      <p:sp>
        <p:nvSpPr>
          <p:cNvPr id="6" name="Slide Number Placeholder 5"/>
          <p:cNvSpPr>
            <a:spLocks noGrp="1"/>
          </p:cNvSpPr>
          <p:nvPr>
            <p:ph type="sldNum" sz="quarter" idx="12"/>
          </p:nvPr>
        </p:nvSpPr>
        <p:spPr/>
        <p:txBody>
          <a:bodyPr numCol="1"/>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39121281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numCol="1" anchor="b"/>
          <a:lstStyle>
            <a:lvl1pPr>
              <a:defRPr sz="4500">
                <a:uFillTx/>
              </a:defRPr>
            </a:lvl1pPr>
          </a:lstStyle>
          <a:p>
            <a:r>
              <a:rPr lang="en-US">
                <a:uFillTx/>
              </a:rPr>
              <a:t>Click to edit Master title style</a:t>
            </a:r>
          </a:p>
        </p:txBody>
      </p:sp>
      <p:sp>
        <p:nvSpPr>
          <p:cNvPr id="3" name="Text Placeholder 2"/>
          <p:cNvSpPr>
            <a:spLocks noGrp="1"/>
          </p:cNvSpPr>
          <p:nvPr>
            <p:ph type="body" idx="1"/>
          </p:nvPr>
        </p:nvSpPr>
        <p:spPr>
          <a:xfrm>
            <a:off x="623888" y="3442098"/>
            <a:ext cx="7886700" cy="1125140"/>
          </a:xfrm>
        </p:spPr>
        <p:txBody>
          <a:bodyPr numCol="1"/>
          <a:lstStyle>
            <a:lvl1pPr marL="0" indent="0">
              <a:buNone/>
              <a:defRPr sz="1800">
                <a:solidFill>
                  <a:schemeClr val="tx1">
                    <a:tint val="75000"/>
                  </a:schemeClr>
                </a:solidFill>
                <a:uFillTx/>
              </a:defRPr>
            </a:lvl1pPr>
            <a:lvl2pPr marL="342900" indent="0">
              <a:buNone/>
              <a:defRPr sz="1500">
                <a:solidFill>
                  <a:schemeClr val="tx1">
                    <a:tint val="75000"/>
                  </a:schemeClr>
                </a:solidFill>
                <a:uFillTx/>
              </a:defRPr>
            </a:lvl2pPr>
            <a:lvl3pPr marL="685800" indent="0">
              <a:buNone/>
              <a:defRPr sz="1350">
                <a:solidFill>
                  <a:schemeClr val="tx1">
                    <a:tint val="75000"/>
                  </a:schemeClr>
                </a:solidFill>
                <a:uFillTx/>
              </a:defRPr>
            </a:lvl3pPr>
            <a:lvl4pPr marL="1028700" indent="0">
              <a:buNone/>
              <a:defRPr sz="1200">
                <a:solidFill>
                  <a:schemeClr val="tx1">
                    <a:tint val="75000"/>
                  </a:schemeClr>
                </a:solidFill>
                <a:uFillTx/>
              </a:defRPr>
            </a:lvl4pPr>
            <a:lvl5pPr marL="1371600" indent="0">
              <a:buNone/>
              <a:defRPr sz="1200">
                <a:solidFill>
                  <a:schemeClr val="tx1">
                    <a:tint val="75000"/>
                  </a:schemeClr>
                </a:solidFill>
                <a:uFillTx/>
              </a:defRPr>
            </a:lvl5pPr>
            <a:lvl6pPr marL="1714500" indent="0">
              <a:buNone/>
              <a:defRPr sz="1200">
                <a:solidFill>
                  <a:schemeClr val="tx1">
                    <a:tint val="75000"/>
                  </a:schemeClr>
                </a:solidFill>
                <a:uFillTx/>
              </a:defRPr>
            </a:lvl6pPr>
            <a:lvl7pPr marL="2057400" indent="0">
              <a:buNone/>
              <a:defRPr sz="1200">
                <a:solidFill>
                  <a:schemeClr val="tx1">
                    <a:tint val="75000"/>
                  </a:schemeClr>
                </a:solidFill>
                <a:uFillTx/>
              </a:defRPr>
            </a:lvl7pPr>
            <a:lvl8pPr marL="2400300" indent="0">
              <a:buNone/>
              <a:defRPr sz="1200">
                <a:solidFill>
                  <a:schemeClr val="tx1">
                    <a:tint val="75000"/>
                  </a:schemeClr>
                </a:solidFill>
                <a:uFillTx/>
              </a:defRPr>
            </a:lvl8pPr>
            <a:lvl9pPr marL="2743200" indent="0">
              <a:buNone/>
              <a:defRPr sz="1200">
                <a:solidFill>
                  <a:schemeClr val="tx1">
                    <a:tint val="75000"/>
                  </a:schemeClr>
                </a:solidFill>
                <a:uFillTx/>
              </a:defRPr>
            </a:lvl9pPr>
          </a:lstStyle>
          <a:p>
            <a:pPr lvl="0"/>
            <a:r>
              <a:rPr lang="en-US">
                <a:uFillTx/>
              </a:rPr>
              <a:t>Edit Master text styles</a:t>
            </a:r>
          </a:p>
        </p:txBody>
      </p:sp>
      <p:sp>
        <p:nvSpPr>
          <p:cNvPr id="4" name="Date Placeholder 3"/>
          <p:cNvSpPr>
            <a:spLocks noGrp="1"/>
          </p:cNvSpPr>
          <p:nvPr>
            <p:ph type="dt" sz="half" idx="10"/>
          </p:nvPr>
        </p:nvSpPr>
        <p:spPr/>
        <p:txBody>
          <a:bodyPr numCol="1"/>
          <a:lstStyle/>
          <a:p>
            <a:fld id="{9F5F5CB1-1C18-E243-BBBC-D0C1A8F80FFE}" type="datetimeFigureOut">
              <a:rPr lang="en-US" smtClean="0">
                <a:uFillTx/>
              </a:rPr>
              <a:t>4/6/19</a:t>
            </a:fld>
            <a:endParaRPr lang="en-US">
              <a:uFillTx/>
            </a:endParaRPr>
          </a:p>
        </p:txBody>
      </p:sp>
      <p:sp>
        <p:nvSpPr>
          <p:cNvPr id="5" name="Footer Placeholder 4"/>
          <p:cNvSpPr>
            <a:spLocks noGrp="1"/>
          </p:cNvSpPr>
          <p:nvPr>
            <p:ph type="ftr" sz="quarter" idx="11"/>
          </p:nvPr>
        </p:nvSpPr>
        <p:spPr/>
        <p:txBody>
          <a:bodyPr numCol="1"/>
          <a:lstStyle/>
          <a:p>
            <a:endParaRPr lang="en-US">
              <a:uFillTx/>
            </a:endParaRPr>
          </a:p>
        </p:txBody>
      </p:sp>
      <p:sp>
        <p:nvSpPr>
          <p:cNvPr id="6" name="Slide Number Placeholder 5"/>
          <p:cNvSpPr>
            <a:spLocks noGrp="1"/>
          </p:cNvSpPr>
          <p:nvPr>
            <p:ph type="sldNum" sz="quarter" idx="12"/>
          </p:nvPr>
        </p:nvSpPr>
        <p:spPr/>
        <p:txBody>
          <a:bodyPr numCol="1"/>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33899141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uFillTx/>
              </a:rPr>
              <a:t>Click to edit Master title style</a:t>
            </a:r>
          </a:p>
        </p:txBody>
      </p:sp>
      <p:sp>
        <p:nvSpPr>
          <p:cNvPr id="3" name="Content Placeholder 2"/>
          <p:cNvSpPr>
            <a:spLocks noGrp="1"/>
          </p:cNvSpPr>
          <p:nvPr>
            <p:ph sz="half" idx="1"/>
          </p:nvPr>
        </p:nvSpPr>
        <p:spPr>
          <a:xfrm>
            <a:off x="628650" y="1369219"/>
            <a:ext cx="3886200" cy="3263504"/>
          </a:xfrm>
        </p:spPr>
        <p:txBody>
          <a:bodyPr numCol="1"/>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Content Placeholder 3"/>
          <p:cNvSpPr>
            <a:spLocks noGrp="1"/>
          </p:cNvSpPr>
          <p:nvPr>
            <p:ph sz="half" idx="2"/>
          </p:nvPr>
        </p:nvSpPr>
        <p:spPr>
          <a:xfrm>
            <a:off x="4629150" y="1369219"/>
            <a:ext cx="3886200" cy="3263504"/>
          </a:xfrm>
        </p:spPr>
        <p:txBody>
          <a:bodyPr numCol="1"/>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5" name="Date Placeholder 4"/>
          <p:cNvSpPr>
            <a:spLocks noGrp="1"/>
          </p:cNvSpPr>
          <p:nvPr>
            <p:ph type="dt" sz="half" idx="10"/>
          </p:nvPr>
        </p:nvSpPr>
        <p:spPr/>
        <p:txBody>
          <a:bodyPr numCol="1"/>
          <a:lstStyle/>
          <a:p>
            <a:fld id="{9F5F5CB1-1C18-E243-BBBC-D0C1A8F80FFE}" type="datetimeFigureOut">
              <a:rPr lang="en-US" smtClean="0">
                <a:uFillTx/>
              </a:rPr>
              <a:t>4/6/19</a:t>
            </a:fld>
            <a:endParaRPr lang="en-US">
              <a:uFillTx/>
            </a:endParaRPr>
          </a:p>
        </p:txBody>
      </p:sp>
      <p:sp>
        <p:nvSpPr>
          <p:cNvPr id="6" name="Footer Placeholder 5"/>
          <p:cNvSpPr>
            <a:spLocks noGrp="1"/>
          </p:cNvSpPr>
          <p:nvPr>
            <p:ph type="ftr" sz="quarter" idx="11"/>
          </p:nvPr>
        </p:nvSpPr>
        <p:spPr/>
        <p:txBody>
          <a:bodyPr numCol="1"/>
          <a:lstStyle/>
          <a:p>
            <a:endParaRPr lang="en-US">
              <a:uFillTx/>
            </a:endParaRPr>
          </a:p>
        </p:txBody>
      </p:sp>
      <p:sp>
        <p:nvSpPr>
          <p:cNvPr id="7" name="Slide Number Placeholder 6"/>
          <p:cNvSpPr>
            <a:spLocks noGrp="1"/>
          </p:cNvSpPr>
          <p:nvPr>
            <p:ph type="sldNum" sz="quarter" idx="12"/>
          </p:nvPr>
        </p:nvSpPr>
        <p:spPr/>
        <p:txBody>
          <a:bodyPr numCol="1"/>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18028536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numCol="1"/>
          <a:lstStyle/>
          <a:p>
            <a:r>
              <a:rPr lang="en-US">
                <a:uFillTx/>
              </a:rPr>
              <a:t>Click to edit Master title style</a:t>
            </a:r>
          </a:p>
        </p:txBody>
      </p:sp>
      <p:sp>
        <p:nvSpPr>
          <p:cNvPr id="3" name="Text Placeholder 2"/>
          <p:cNvSpPr>
            <a:spLocks noGrp="1"/>
          </p:cNvSpPr>
          <p:nvPr>
            <p:ph type="body" idx="1"/>
          </p:nvPr>
        </p:nvSpPr>
        <p:spPr>
          <a:xfrm>
            <a:off x="629842" y="1260872"/>
            <a:ext cx="3868340" cy="617934"/>
          </a:xfrm>
        </p:spPr>
        <p:txBody>
          <a:bodyPr numCol="1" anchor="b"/>
          <a:lstStyle>
            <a:lvl1pPr marL="0" indent="0">
              <a:buNone/>
              <a:defRPr sz="1800" b="1">
                <a:uFillTx/>
              </a:defRPr>
            </a:lvl1pPr>
            <a:lvl2pPr marL="342900" indent="0">
              <a:buNone/>
              <a:defRPr sz="1500" b="1">
                <a:uFillTx/>
              </a:defRPr>
            </a:lvl2pPr>
            <a:lvl3pPr marL="685800" indent="0">
              <a:buNone/>
              <a:defRPr sz="1350" b="1">
                <a:uFillTx/>
              </a:defRPr>
            </a:lvl3pPr>
            <a:lvl4pPr marL="1028700" indent="0">
              <a:buNone/>
              <a:defRPr sz="1200" b="1">
                <a:uFillTx/>
              </a:defRPr>
            </a:lvl4pPr>
            <a:lvl5pPr marL="1371600" indent="0">
              <a:buNone/>
              <a:defRPr sz="1200" b="1">
                <a:uFillTx/>
              </a:defRPr>
            </a:lvl5pPr>
            <a:lvl6pPr marL="1714500" indent="0">
              <a:buNone/>
              <a:defRPr sz="1200" b="1">
                <a:uFillTx/>
              </a:defRPr>
            </a:lvl6pPr>
            <a:lvl7pPr marL="2057400" indent="0">
              <a:buNone/>
              <a:defRPr sz="1200" b="1">
                <a:uFillTx/>
              </a:defRPr>
            </a:lvl7pPr>
            <a:lvl8pPr marL="2400300" indent="0">
              <a:buNone/>
              <a:defRPr sz="1200" b="1">
                <a:uFillTx/>
              </a:defRPr>
            </a:lvl8pPr>
            <a:lvl9pPr marL="2743200" indent="0">
              <a:buNone/>
              <a:defRPr sz="1200" b="1">
                <a:uFillTx/>
              </a:defRPr>
            </a:lvl9pPr>
          </a:lstStyle>
          <a:p>
            <a:pPr lvl="0"/>
            <a:r>
              <a:rPr lang="en-US">
                <a:uFillTx/>
              </a:rPr>
              <a:t>Edit Master text styles</a:t>
            </a:r>
          </a:p>
        </p:txBody>
      </p:sp>
      <p:sp>
        <p:nvSpPr>
          <p:cNvPr id="4" name="Content Placeholder 3"/>
          <p:cNvSpPr>
            <a:spLocks noGrp="1"/>
          </p:cNvSpPr>
          <p:nvPr>
            <p:ph sz="half" idx="2"/>
          </p:nvPr>
        </p:nvSpPr>
        <p:spPr>
          <a:xfrm>
            <a:off x="629842" y="1878806"/>
            <a:ext cx="3868340" cy="2763441"/>
          </a:xfrm>
        </p:spPr>
        <p:txBody>
          <a:bodyPr numCol="1"/>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5" name="Text Placeholder 4"/>
          <p:cNvSpPr>
            <a:spLocks noGrp="1"/>
          </p:cNvSpPr>
          <p:nvPr>
            <p:ph type="body" sz="quarter" idx="3"/>
          </p:nvPr>
        </p:nvSpPr>
        <p:spPr>
          <a:xfrm>
            <a:off x="4629150" y="1260872"/>
            <a:ext cx="3887391" cy="617934"/>
          </a:xfrm>
        </p:spPr>
        <p:txBody>
          <a:bodyPr numCol="1" anchor="b"/>
          <a:lstStyle>
            <a:lvl1pPr marL="0" indent="0">
              <a:buNone/>
              <a:defRPr sz="1800" b="1">
                <a:uFillTx/>
              </a:defRPr>
            </a:lvl1pPr>
            <a:lvl2pPr marL="342900" indent="0">
              <a:buNone/>
              <a:defRPr sz="1500" b="1">
                <a:uFillTx/>
              </a:defRPr>
            </a:lvl2pPr>
            <a:lvl3pPr marL="685800" indent="0">
              <a:buNone/>
              <a:defRPr sz="1350" b="1">
                <a:uFillTx/>
              </a:defRPr>
            </a:lvl3pPr>
            <a:lvl4pPr marL="1028700" indent="0">
              <a:buNone/>
              <a:defRPr sz="1200" b="1">
                <a:uFillTx/>
              </a:defRPr>
            </a:lvl4pPr>
            <a:lvl5pPr marL="1371600" indent="0">
              <a:buNone/>
              <a:defRPr sz="1200" b="1">
                <a:uFillTx/>
              </a:defRPr>
            </a:lvl5pPr>
            <a:lvl6pPr marL="1714500" indent="0">
              <a:buNone/>
              <a:defRPr sz="1200" b="1">
                <a:uFillTx/>
              </a:defRPr>
            </a:lvl6pPr>
            <a:lvl7pPr marL="2057400" indent="0">
              <a:buNone/>
              <a:defRPr sz="1200" b="1">
                <a:uFillTx/>
              </a:defRPr>
            </a:lvl7pPr>
            <a:lvl8pPr marL="2400300" indent="0">
              <a:buNone/>
              <a:defRPr sz="1200" b="1">
                <a:uFillTx/>
              </a:defRPr>
            </a:lvl8pPr>
            <a:lvl9pPr marL="2743200" indent="0">
              <a:buNone/>
              <a:defRPr sz="1200" b="1">
                <a:uFillTx/>
              </a:defRPr>
            </a:lvl9pPr>
          </a:lstStyle>
          <a:p>
            <a:pPr lvl="0"/>
            <a:r>
              <a:rPr lang="en-US">
                <a:uFillTx/>
              </a:rPr>
              <a:t>Edit Master text styles</a:t>
            </a:r>
          </a:p>
        </p:txBody>
      </p:sp>
      <p:sp>
        <p:nvSpPr>
          <p:cNvPr id="6" name="Content Placeholder 5"/>
          <p:cNvSpPr>
            <a:spLocks noGrp="1"/>
          </p:cNvSpPr>
          <p:nvPr>
            <p:ph sz="quarter" idx="4"/>
          </p:nvPr>
        </p:nvSpPr>
        <p:spPr>
          <a:xfrm>
            <a:off x="4629150" y="1878806"/>
            <a:ext cx="3887391" cy="2763441"/>
          </a:xfrm>
        </p:spPr>
        <p:txBody>
          <a:bodyPr numCol="1"/>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7" name="Date Placeholder 6"/>
          <p:cNvSpPr>
            <a:spLocks noGrp="1"/>
          </p:cNvSpPr>
          <p:nvPr>
            <p:ph type="dt" sz="half" idx="10"/>
          </p:nvPr>
        </p:nvSpPr>
        <p:spPr/>
        <p:txBody>
          <a:bodyPr numCol="1"/>
          <a:lstStyle/>
          <a:p>
            <a:fld id="{9F5F5CB1-1C18-E243-BBBC-D0C1A8F80FFE}" type="datetimeFigureOut">
              <a:rPr lang="en-US" smtClean="0">
                <a:uFillTx/>
              </a:rPr>
              <a:t>4/6/19</a:t>
            </a:fld>
            <a:endParaRPr lang="en-US">
              <a:uFillTx/>
            </a:endParaRPr>
          </a:p>
        </p:txBody>
      </p:sp>
      <p:sp>
        <p:nvSpPr>
          <p:cNvPr id="8" name="Footer Placeholder 7"/>
          <p:cNvSpPr>
            <a:spLocks noGrp="1"/>
          </p:cNvSpPr>
          <p:nvPr>
            <p:ph type="ftr" sz="quarter" idx="11"/>
          </p:nvPr>
        </p:nvSpPr>
        <p:spPr/>
        <p:txBody>
          <a:bodyPr numCol="1"/>
          <a:lstStyle/>
          <a:p>
            <a:endParaRPr lang="en-US">
              <a:uFillTx/>
            </a:endParaRPr>
          </a:p>
        </p:txBody>
      </p:sp>
      <p:sp>
        <p:nvSpPr>
          <p:cNvPr id="9" name="Slide Number Placeholder 8"/>
          <p:cNvSpPr>
            <a:spLocks noGrp="1"/>
          </p:cNvSpPr>
          <p:nvPr>
            <p:ph type="sldNum" sz="quarter" idx="12"/>
          </p:nvPr>
        </p:nvSpPr>
        <p:spPr/>
        <p:txBody>
          <a:bodyPr numCol="1"/>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1243311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uFillTx/>
              </a:rPr>
              <a:t>Click to edit Master title style</a:t>
            </a:r>
          </a:p>
        </p:txBody>
      </p:sp>
      <p:sp>
        <p:nvSpPr>
          <p:cNvPr id="3" name="Date Placeholder 2"/>
          <p:cNvSpPr>
            <a:spLocks noGrp="1"/>
          </p:cNvSpPr>
          <p:nvPr>
            <p:ph type="dt" sz="half" idx="10"/>
          </p:nvPr>
        </p:nvSpPr>
        <p:spPr/>
        <p:txBody>
          <a:bodyPr numCol="1"/>
          <a:lstStyle/>
          <a:p>
            <a:fld id="{9F5F5CB1-1C18-E243-BBBC-D0C1A8F80FFE}" type="datetimeFigureOut">
              <a:rPr lang="en-US" smtClean="0">
                <a:uFillTx/>
              </a:rPr>
              <a:t>4/6/19</a:t>
            </a:fld>
            <a:endParaRPr lang="en-US">
              <a:uFillTx/>
            </a:endParaRPr>
          </a:p>
        </p:txBody>
      </p:sp>
      <p:sp>
        <p:nvSpPr>
          <p:cNvPr id="4" name="Footer Placeholder 3"/>
          <p:cNvSpPr>
            <a:spLocks noGrp="1"/>
          </p:cNvSpPr>
          <p:nvPr>
            <p:ph type="ftr" sz="quarter" idx="11"/>
          </p:nvPr>
        </p:nvSpPr>
        <p:spPr/>
        <p:txBody>
          <a:bodyPr numCol="1"/>
          <a:lstStyle/>
          <a:p>
            <a:endParaRPr lang="en-US">
              <a:uFillTx/>
            </a:endParaRPr>
          </a:p>
        </p:txBody>
      </p:sp>
      <p:sp>
        <p:nvSpPr>
          <p:cNvPr id="5" name="Slide Number Placeholder 4"/>
          <p:cNvSpPr>
            <a:spLocks noGrp="1"/>
          </p:cNvSpPr>
          <p:nvPr>
            <p:ph type="sldNum" sz="quarter" idx="12"/>
          </p:nvPr>
        </p:nvSpPr>
        <p:spPr/>
        <p:txBody>
          <a:bodyPr numCol="1"/>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8088905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numCol="1"/>
          <a:lstStyle/>
          <a:p>
            <a:fld id="{9F5F5CB1-1C18-E243-BBBC-D0C1A8F80FFE}" type="datetimeFigureOut">
              <a:rPr lang="en-US" smtClean="0">
                <a:uFillTx/>
              </a:rPr>
              <a:t>4/6/19</a:t>
            </a:fld>
            <a:endParaRPr lang="en-US">
              <a:uFillTx/>
            </a:endParaRPr>
          </a:p>
        </p:txBody>
      </p:sp>
      <p:sp>
        <p:nvSpPr>
          <p:cNvPr id="3" name="Footer Placeholder 2"/>
          <p:cNvSpPr>
            <a:spLocks noGrp="1"/>
          </p:cNvSpPr>
          <p:nvPr>
            <p:ph type="ftr" sz="quarter" idx="11"/>
          </p:nvPr>
        </p:nvSpPr>
        <p:spPr/>
        <p:txBody>
          <a:bodyPr numCol="1"/>
          <a:lstStyle/>
          <a:p>
            <a:endParaRPr lang="en-US">
              <a:uFillTx/>
            </a:endParaRPr>
          </a:p>
        </p:txBody>
      </p:sp>
      <p:sp>
        <p:nvSpPr>
          <p:cNvPr id="4" name="Slide Number Placeholder 3"/>
          <p:cNvSpPr>
            <a:spLocks noGrp="1"/>
          </p:cNvSpPr>
          <p:nvPr>
            <p:ph type="sldNum" sz="quarter" idx="12"/>
          </p:nvPr>
        </p:nvSpPr>
        <p:spPr/>
        <p:txBody>
          <a:bodyPr numCol="1"/>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17428954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numCol="1" anchor="b"/>
          <a:lstStyle>
            <a:lvl1pPr>
              <a:defRPr sz="2400">
                <a:uFillTx/>
              </a:defRPr>
            </a:lvl1pPr>
          </a:lstStyle>
          <a:p>
            <a:r>
              <a:rPr lang="en-US">
                <a:uFillTx/>
              </a:rPr>
              <a:t>Click to edit Master title style</a:t>
            </a:r>
          </a:p>
        </p:txBody>
      </p:sp>
      <p:sp>
        <p:nvSpPr>
          <p:cNvPr id="3" name="Content Placeholder 2"/>
          <p:cNvSpPr>
            <a:spLocks noGrp="1"/>
          </p:cNvSpPr>
          <p:nvPr>
            <p:ph idx="1"/>
          </p:nvPr>
        </p:nvSpPr>
        <p:spPr>
          <a:xfrm>
            <a:off x="3887391" y="740569"/>
            <a:ext cx="4629150" cy="3655219"/>
          </a:xfrm>
        </p:spPr>
        <p:txBody>
          <a:bodyPr numCol="1"/>
          <a:lstStyle>
            <a:lvl1pPr>
              <a:defRPr sz="2400">
                <a:uFillTx/>
              </a:defRPr>
            </a:lvl1pPr>
            <a:lvl2pPr>
              <a:defRPr sz="2100">
                <a:uFillTx/>
              </a:defRPr>
            </a:lvl2pPr>
            <a:lvl3pPr>
              <a:defRPr sz="1800">
                <a:uFillTx/>
              </a:defRPr>
            </a:lvl3pPr>
            <a:lvl4pPr>
              <a:defRPr sz="1500">
                <a:uFillTx/>
              </a:defRPr>
            </a:lvl4pPr>
            <a:lvl5pPr>
              <a:defRPr sz="1500">
                <a:uFillTx/>
              </a:defRPr>
            </a:lvl5pPr>
            <a:lvl6pPr>
              <a:defRPr sz="1500">
                <a:uFillTx/>
              </a:defRPr>
            </a:lvl6pPr>
            <a:lvl7pPr>
              <a:defRPr sz="1500">
                <a:uFillTx/>
              </a:defRPr>
            </a:lvl7pPr>
            <a:lvl8pPr>
              <a:defRPr sz="1500">
                <a:uFillTx/>
              </a:defRPr>
            </a:lvl8pPr>
            <a:lvl9pPr>
              <a:defRPr sz="1500">
                <a:uFillTx/>
              </a:defRPr>
            </a:lvl9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Text Placeholder 3"/>
          <p:cNvSpPr>
            <a:spLocks noGrp="1"/>
          </p:cNvSpPr>
          <p:nvPr>
            <p:ph type="body" sz="half" idx="2"/>
          </p:nvPr>
        </p:nvSpPr>
        <p:spPr>
          <a:xfrm>
            <a:off x="629841" y="1543050"/>
            <a:ext cx="2949178" cy="2858691"/>
          </a:xfrm>
        </p:spPr>
        <p:txBody>
          <a:bodyPr numCol="1"/>
          <a:lstStyle>
            <a:lvl1pPr marL="0" indent="0">
              <a:buNone/>
              <a:defRPr sz="1200">
                <a:uFillTx/>
              </a:defRPr>
            </a:lvl1pPr>
            <a:lvl2pPr marL="342900" indent="0">
              <a:buNone/>
              <a:defRPr sz="1050">
                <a:uFillTx/>
              </a:defRPr>
            </a:lvl2pPr>
            <a:lvl3pPr marL="685800" indent="0">
              <a:buNone/>
              <a:defRPr sz="900">
                <a:uFillTx/>
              </a:defRPr>
            </a:lvl3pPr>
            <a:lvl4pPr marL="1028700" indent="0">
              <a:buNone/>
              <a:defRPr sz="750">
                <a:uFillTx/>
              </a:defRPr>
            </a:lvl4pPr>
            <a:lvl5pPr marL="1371600" indent="0">
              <a:buNone/>
              <a:defRPr sz="750">
                <a:uFillTx/>
              </a:defRPr>
            </a:lvl5pPr>
            <a:lvl6pPr marL="1714500" indent="0">
              <a:buNone/>
              <a:defRPr sz="750">
                <a:uFillTx/>
              </a:defRPr>
            </a:lvl6pPr>
            <a:lvl7pPr marL="2057400" indent="0">
              <a:buNone/>
              <a:defRPr sz="750">
                <a:uFillTx/>
              </a:defRPr>
            </a:lvl7pPr>
            <a:lvl8pPr marL="2400300" indent="0">
              <a:buNone/>
              <a:defRPr sz="750">
                <a:uFillTx/>
              </a:defRPr>
            </a:lvl8pPr>
            <a:lvl9pPr marL="2743200" indent="0">
              <a:buNone/>
              <a:defRPr sz="750">
                <a:uFillTx/>
              </a:defRPr>
            </a:lvl9pPr>
          </a:lstStyle>
          <a:p>
            <a:pPr lvl="0"/>
            <a:r>
              <a:rPr lang="en-US">
                <a:uFillTx/>
              </a:rPr>
              <a:t>Edit Master text styles</a:t>
            </a:r>
          </a:p>
        </p:txBody>
      </p:sp>
      <p:sp>
        <p:nvSpPr>
          <p:cNvPr id="5" name="Date Placeholder 4"/>
          <p:cNvSpPr>
            <a:spLocks noGrp="1"/>
          </p:cNvSpPr>
          <p:nvPr>
            <p:ph type="dt" sz="half" idx="10"/>
          </p:nvPr>
        </p:nvSpPr>
        <p:spPr/>
        <p:txBody>
          <a:bodyPr numCol="1"/>
          <a:lstStyle/>
          <a:p>
            <a:fld id="{9F5F5CB1-1C18-E243-BBBC-D0C1A8F80FFE}" type="datetimeFigureOut">
              <a:rPr lang="en-US" smtClean="0">
                <a:uFillTx/>
              </a:rPr>
              <a:t>4/6/19</a:t>
            </a:fld>
            <a:endParaRPr lang="en-US">
              <a:uFillTx/>
            </a:endParaRPr>
          </a:p>
        </p:txBody>
      </p:sp>
      <p:sp>
        <p:nvSpPr>
          <p:cNvPr id="6" name="Footer Placeholder 5"/>
          <p:cNvSpPr>
            <a:spLocks noGrp="1"/>
          </p:cNvSpPr>
          <p:nvPr>
            <p:ph type="ftr" sz="quarter" idx="11"/>
          </p:nvPr>
        </p:nvSpPr>
        <p:spPr/>
        <p:txBody>
          <a:bodyPr numCol="1"/>
          <a:lstStyle/>
          <a:p>
            <a:endParaRPr lang="en-US">
              <a:uFillTx/>
            </a:endParaRPr>
          </a:p>
        </p:txBody>
      </p:sp>
      <p:sp>
        <p:nvSpPr>
          <p:cNvPr id="7" name="Slide Number Placeholder 6"/>
          <p:cNvSpPr>
            <a:spLocks noGrp="1"/>
          </p:cNvSpPr>
          <p:nvPr>
            <p:ph type="sldNum" sz="quarter" idx="12"/>
          </p:nvPr>
        </p:nvSpPr>
        <p:spPr/>
        <p:txBody>
          <a:bodyPr numCol="1"/>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4123572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numCol="1" anchor="b"/>
          <a:lstStyle>
            <a:lvl1pPr>
              <a:defRPr sz="2400">
                <a:uFillTx/>
              </a:defRPr>
            </a:lvl1pPr>
          </a:lstStyle>
          <a:p>
            <a:r>
              <a:rPr lang="en-US">
                <a:uFillTx/>
              </a:rPr>
              <a:t>Click to edit Master title style</a:t>
            </a:r>
          </a:p>
        </p:txBody>
      </p:sp>
      <p:sp>
        <p:nvSpPr>
          <p:cNvPr id="3" name="Picture Placeholder 2"/>
          <p:cNvSpPr>
            <a:spLocks noGrp="1"/>
          </p:cNvSpPr>
          <p:nvPr>
            <p:ph type="pic" idx="1"/>
          </p:nvPr>
        </p:nvSpPr>
        <p:spPr>
          <a:xfrm>
            <a:off x="3887391" y="740569"/>
            <a:ext cx="4629150" cy="3655219"/>
          </a:xfrm>
        </p:spPr>
        <p:txBody>
          <a:bodyPr numCol="1"/>
          <a:lstStyle>
            <a:lvl1pPr marL="0" indent="0">
              <a:buNone/>
              <a:defRPr sz="2400">
                <a:uFillTx/>
              </a:defRPr>
            </a:lvl1pPr>
            <a:lvl2pPr marL="342900" indent="0">
              <a:buNone/>
              <a:defRPr sz="2100">
                <a:uFillTx/>
              </a:defRPr>
            </a:lvl2pPr>
            <a:lvl3pPr marL="685800" indent="0">
              <a:buNone/>
              <a:defRPr sz="1800">
                <a:uFillTx/>
              </a:defRPr>
            </a:lvl3pPr>
            <a:lvl4pPr marL="1028700" indent="0">
              <a:buNone/>
              <a:defRPr sz="1500">
                <a:uFillTx/>
              </a:defRPr>
            </a:lvl4pPr>
            <a:lvl5pPr marL="1371600" indent="0">
              <a:buNone/>
              <a:defRPr sz="1500">
                <a:uFillTx/>
              </a:defRPr>
            </a:lvl5pPr>
            <a:lvl6pPr marL="1714500" indent="0">
              <a:buNone/>
              <a:defRPr sz="1500">
                <a:uFillTx/>
              </a:defRPr>
            </a:lvl6pPr>
            <a:lvl7pPr marL="2057400" indent="0">
              <a:buNone/>
              <a:defRPr sz="1500">
                <a:uFillTx/>
              </a:defRPr>
            </a:lvl7pPr>
            <a:lvl8pPr marL="2400300" indent="0">
              <a:buNone/>
              <a:defRPr sz="1500">
                <a:uFillTx/>
              </a:defRPr>
            </a:lvl8pPr>
            <a:lvl9pPr marL="2743200" indent="0">
              <a:buNone/>
              <a:defRPr sz="1500">
                <a:uFillTx/>
              </a:defRPr>
            </a:lvl9pPr>
          </a:lstStyle>
          <a:p>
            <a:endParaRPr lang="en-US">
              <a:uFillTx/>
            </a:endParaRPr>
          </a:p>
        </p:txBody>
      </p:sp>
      <p:sp>
        <p:nvSpPr>
          <p:cNvPr id="4" name="Text Placeholder 3"/>
          <p:cNvSpPr>
            <a:spLocks noGrp="1"/>
          </p:cNvSpPr>
          <p:nvPr>
            <p:ph type="body" sz="half" idx="2"/>
          </p:nvPr>
        </p:nvSpPr>
        <p:spPr>
          <a:xfrm>
            <a:off x="629841" y="1543050"/>
            <a:ext cx="2949178" cy="2858691"/>
          </a:xfrm>
        </p:spPr>
        <p:txBody>
          <a:bodyPr numCol="1"/>
          <a:lstStyle>
            <a:lvl1pPr marL="0" indent="0">
              <a:buNone/>
              <a:defRPr sz="1200">
                <a:uFillTx/>
              </a:defRPr>
            </a:lvl1pPr>
            <a:lvl2pPr marL="342900" indent="0">
              <a:buNone/>
              <a:defRPr sz="1050">
                <a:uFillTx/>
              </a:defRPr>
            </a:lvl2pPr>
            <a:lvl3pPr marL="685800" indent="0">
              <a:buNone/>
              <a:defRPr sz="900">
                <a:uFillTx/>
              </a:defRPr>
            </a:lvl3pPr>
            <a:lvl4pPr marL="1028700" indent="0">
              <a:buNone/>
              <a:defRPr sz="750">
                <a:uFillTx/>
              </a:defRPr>
            </a:lvl4pPr>
            <a:lvl5pPr marL="1371600" indent="0">
              <a:buNone/>
              <a:defRPr sz="750">
                <a:uFillTx/>
              </a:defRPr>
            </a:lvl5pPr>
            <a:lvl6pPr marL="1714500" indent="0">
              <a:buNone/>
              <a:defRPr sz="750">
                <a:uFillTx/>
              </a:defRPr>
            </a:lvl6pPr>
            <a:lvl7pPr marL="2057400" indent="0">
              <a:buNone/>
              <a:defRPr sz="750">
                <a:uFillTx/>
              </a:defRPr>
            </a:lvl7pPr>
            <a:lvl8pPr marL="2400300" indent="0">
              <a:buNone/>
              <a:defRPr sz="750">
                <a:uFillTx/>
              </a:defRPr>
            </a:lvl8pPr>
            <a:lvl9pPr marL="2743200" indent="0">
              <a:buNone/>
              <a:defRPr sz="750">
                <a:uFillTx/>
              </a:defRPr>
            </a:lvl9pPr>
          </a:lstStyle>
          <a:p>
            <a:pPr lvl="0"/>
            <a:r>
              <a:rPr lang="en-US">
                <a:uFillTx/>
              </a:rPr>
              <a:t>Edit Master text styles</a:t>
            </a:r>
          </a:p>
        </p:txBody>
      </p:sp>
      <p:sp>
        <p:nvSpPr>
          <p:cNvPr id="5" name="Date Placeholder 4"/>
          <p:cNvSpPr>
            <a:spLocks noGrp="1"/>
          </p:cNvSpPr>
          <p:nvPr>
            <p:ph type="dt" sz="half" idx="10"/>
          </p:nvPr>
        </p:nvSpPr>
        <p:spPr/>
        <p:txBody>
          <a:bodyPr numCol="1"/>
          <a:lstStyle/>
          <a:p>
            <a:fld id="{9F5F5CB1-1C18-E243-BBBC-D0C1A8F80FFE}" type="datetimeFigureOut">
              <a:rPr lang="en-US" smtClean="0">
                <a:uFillTx/>
              </a:rPr>
              <a:t>4/6/19</a:t>
            </a:fld>
            <a:endParaRPr lang="en-US">
              <a:uFillTx/>
            </a:endParaRPr>
          </a:p>
        </p:txBody>
      </p:sp>
      <p:sp>
        <p:nvSpPr>
          <p:cNvPr id="6" name="Footer Placeholder 5"/>
          <p:cNvSpPr>
            <a:spLocks noGrp="1"/>
          </p:cNvSpPr>
          <p:nvPr>
            <p:ph type="ftr" sz="quarter" idx="11"/>
          </p:nvPr>
        </p:nvSpPr>
        <p:spPr/>
        <p:txBody>
          <a:bodyPr numCol="1"/>
          <a:lstStyle/>
          <a:p>
            <a:endParaRPr lang="en-US">
              <a:uFillTx/>
            </a:endParaRPr>
          </a:p>
        </p:txBody>
      </p:sp>
      <p:sp>
        <p:nvSpPr>
          <p:cNvPr id="7" name="Slide Number Placeholder 6"/>
          <p:cNvSpPr>
            <a:spLocks noGrp="1"/>
          </p:cNvSpPr>
          <p:nvPr>
            <p:ph type="sldNum" sz="quarter" idx="12"/>
          </p:nvPr>
        </p:nvSpPr>
        <p:spPr/>
        <p:txBody>
          <a:bodyPr numCol="1"/>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7015766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uFillTx/>
              </a:rPr>
              <a:t>Click to edit Master title style</a:t>
            </a:r>
          </a:p>
        </p:txBody>
      </p:sp>
      <p:sp>
        <p:nvSpPr>
          <p:cNvPr id="3" name="Vertical Text Placeholder 2"/>
          <p:cNvSpPr>
            <a:spLocks noGrp="1"/>
          </p:cNvSpPr>
          <p:nvPr>
            <p:ph type="body" orient="vert" idx="1"/>
          </p:nvPr>
        </p:nvSpPr>
        <p:spPr/>
        <p:txBody>
          <a:bodyPr vert="eaVert" numCol="1"/>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numCol="1"/>
          <a:lstStyle/>
          <a:p>
            <a:fld id="{9F5F5CB1-1C18-E243-BBBC-D0C1A8F80FFE}" type="datetimeFigureOut">
              <a:rPr lang="en-US" smtClean="0">
                <a:uFillTx/>
              </a:rPr>
              <a:t>4/6/19</a:t>
            </a:fld>
            <a:endParaRPr lang="en-US">
              <a:uFillTx/>
            </a:endParaRPr>
          </a:p>
        </p:txBody>
      </p:sp>
      <p:sp>
        <p:nvSpPr>
          <p:cNvPr id="5" name="Footer Placeholder 4"/>
          <p:cNvSpPr>
            <a:spLocks noGrp="1"/>
          </p:cNvSpPr>
          <p:nvPr>
            <p:ph type="ftr" sz="quarter" idx="11"/>
          </p:nvPr>
        </p:nvSpPr>
        <p:spPr/>
        <p:txBody>
          <a:bodyPr numCol="1"/>
          <a:lstStyle/>
          <a:p>
            <a:endParaRPr lang="en-US">
              <a:uFillTx/>
            </a:endParaRPr>
          </a:p>
        </p:txBody>
      </p:sp>
      <p:sp>
        <p:nvSpPr>
          <p:cNvPr id="6" name="Slide Number Placeholder 5"/>
          <p:cNvSpPr>
            <a:spLocks noGrp="1"/>
          </p:cNvSpPr>
          <p:nvPr>
            <p:ph type="sldNum" sz="quarter" idx="12"/>
          </p:nvPr>
        </p:nvSpPr>
        <p:spPr/>
        <p:txBody>
          <a:bodyPr numCol="1"/>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36046712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numCol="1"/>
          <a:lstStyle/>
          <a:p>
            <a:r>
              <a:rPr lang="en-US">
                <a:uFillTx/>
              </a:rPr>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numCol="1"/>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numCol="1"/>
          <a:lstStyle/>
          <a:p>
            <a:fld id="{9F5F5CB1-1C18-E243-BBBC-D0C1A8F80FFE}" type="datetimeFigureOut">
              <a:rPr lang="en-US" smtClean="0">
                <a:uFillTx/>
              </a:rPr>
              <a:t>4/6/19</a:t>
            </a:fld>
            <a:endParaRPr lang="en-US">
              <a:uFillTx/>
            </a:endParaRPr>
          </a:p>
        </p:txBody>
      </p:sp>
      <p:sp>
        <p:nvSpPr>
          <p:cNvPr id="5" name="Footer Placeholder 4"/>
          <p:cNvSpPr>
            <a:spLocks noGrp="1"/>
          </p:cNvSpPr>
          <p:nvPr>
            <p:ph type="ftr" sz="quarter" idx="11"/>
          </p:nvPr>
        </p:nvSpPr>
        <p:spPr/>
        <p:txBody>
          <a:bodyPr numCol="1"/>
          <a:lstStyle/>
          <a:p>
            <a:endParaRPr lang="en-US">
              <a:uFillTx/>
            </a:endParaRPr>
          </a:p>
        </p:txBody>
      </p:sp>
      <p:sp>
        <p:nvSpPr>
          <p:cNvPr id="6" name="Slide Number Placeholder 5"/>
          <p:cNvSpPr>
            <a:spLocks noGrp="1"/>
          </p:cNvSpPr>
          <p:nvPr>
            <p:ph type="sldNum" sz="quarter" idx="12"/>
          </p:nvPr>
        </p:nvSpPr>
        <p:spPr/>
        <p:txBody>
          <a:bodyPr numCol="1"/>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24547678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Title &amp; Bullets">
    <p:spTree>
      <p:nvGrpSpPr>
        <p:cNvPr id="1" name=""/>
        <p:cNvGrpSpPr/>
        <p:nvPr/>
      </p:nvGrpSpPr>
      <p:grpSpPr>
        <a:xfrm>
          <a:off x="0" y="0"/>
          <a:ext cx="0" cy="0"/>
          <a:chOff x="0" y="0"/>
          <a:chExt cx="0" cy="0"/>
        </a:xfrm>
      </p:grpSpPr>
      <p:sp>
        <p:nvSpPr>
          <p:cNvPr id="2" name="Title 1"/>
          <p:cNvSpPr>
            <a:spLocks noGrp="1"/>
          </p:cNvSpPr>
          <p:nvPr>
            <p:ph type="title"/>
          </p:nvPr>
        </p:nvSpPr>
        <p:spPr>
          <a:xfrm>
            <a:off x="628650" y="19435"/>
            <a:ext cx="7886700" cy="603980"/>
          </a:xfrm>
        </p:spPr>
        <p:txBody>
          <a:bodyPr/>
          <a:lstStyle>
            <a:lvl1pPr>
              <a:defRPr>
                <a:solidFill>
                  <a:schemeClr val="tx1"/>
                </a:solidFill>
                <a:uFillTx/>
              </a:defRPr>
            </a:lvl1pPr>
          </a:lstStyle>
          <a:p>
            <a:r>
              <a:rPr lang="en-US">
                <a:uFillTx/>
              </a:rPr>
              <a:t>Click to edit Master title style</a:t>
            </a:r>
            <a:endParaRPr lang="en-US" dirty="0">
              <a:uFillTx/>
            </a:endParaRPr>
          </a:p>
        </p:txBody>
      </p:sp>
      <p:sp>
        <p:nvSpPr>
          <p:cNvPr id="3" name="Content Placeholder 2"/>
          <p:cNvSpPr>
            <a:spLocks noGrp="1"/>
          </p:cNvSpPr>
          <p:nvPr>
            <p:ph idx="1"/>
          </p:nvPr>
        </p:nvSpPr>
        <p:spPr>
          <a:xfrm>
            <a:off x="178596" y="1152144"/>
            <a:ext cx="8786813" cy="3648456"/>
          </a:xfrm>
        </p:spPr>
        <p:txBody>
          <a:bodyPr/>
          <a:lstStyle>
            <a:lvl1pPr>
              <a:defRPr>
                <a:solidFill>
                  <a:schemeClr val="tx1"/>
                </a:solidFill>
                <a:uFillTx/>
              </a:defRPr>
            </a:lvl1pPr>
            <a:lvl2pPr>
              <a:defRPr>
                <a:solidFill>
                  <a:schemeClr val="accent1"/>
                </a:solidFill>
                <a:uFillTx/>
              </a:defRPr>
            </a:lvl2pPr>
            <a:lvl3pPr>
              <a:defRPr>
                <a:solidFill>
                  <a:schemeClr val="accent1"/>
                </a:solidFill>
                <a:uFillTx/>
              </a:defRPr>
            </a:lvl3pPr>
            <a:lvl4pPr>
              <a:defRPr>
                <a:solidFill>
                  <a:schemeClr val="accent1"/>
                </a:solidFill>
                <a:uFillTx/>
              </a:defRPr>
            </a:lvl4pPr>
            <a:lvl5pPr>
              <a:defRPr>
                <a:solidFill>
                  <a:schemeClr val="accent1"/>
                </a:solidFill>
                <a:uFillTx/>
              </a:defRPr>
            </a:lvl5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US" dirty="0">
              <a:uFillTx/>
            </a:endParaRPr>
          </a:p>
        </p:txBody>
      </p:sp>
      <p:sp>
        <p:nvSpPr>
          <p:cNvPr id="4" name="Slide Number Placeholder 3"/>
          <p:cNvSpPr>
            <a:spLocks noGrp="1"/>
          </p:cNvSpPr>
          <p:nvPr>
            <p:ph type="sldNum" sz="quarter" idx="10"/>
          </p:nvPr>
        </p:nvSpPr>
        <p:spPr/>
        <p:txBody>
          <a:bodyPr/>
          <a:lstStyle>
            <a:lvl1pPr>
              <a:defRPr>
                <a:uFillTx/>
              </a:defRPr>
            </a:lvl1pPr>
          </a:lstStyle>
          <a:p>
            <a:fld id="{69233210-FD1D-4643-A408-4B2BDEE02D8B}" type="slidenum">
              <a:rPr lang="en-US">
                <a:uFillTx/>
              </a:rPr>
              <a:pPr/>
              <a:t>‹#›</a:t>
            </a:fld>
            <a:endParaRPr lang="en-US">
              <a:uFillTx/>
            </a:endParaRPr>
          </a:p>
        </p:txBody>
      </p:sp>
      <p:sp>
        <p:nvSpPr>
          <p:cNvPr id="9" name="Text Placeholder 15"/>
          <p:cNvSpPr>
            <a:spLocks noGrp="1"/>
          </p:cNvSpPr>
          <p:nvPr>
            <p:ph type="body" sz="quarter" idx="11"/>
          </p:nvPr>
        </p:nvSpPr>
        <p:spPr>
          <a:xfrm>
            <a:off x="179388" y="603504"/>
            <a:ext cx="8786812" cy="548640"/>
          </a:xfrm>
        </p:spPr>
        <p:txBody>
          <a:bodyPr anchor="t" anchorCtr="0"/>
          <a:lstStyle>
            <a:lvl1pPr marL="0" indent="0">
              <a:lnSpc>
                <a:spcPct val="90000"/>
              </a:lnSpc>
              <a:spcBef>
                <a:spcPts val="0"/>
              </a:spcBef>
              <a:buFontTx/>
              <a:buNone/>
              <a:defRPr lang="en-US" sz="2025" b="0" kern="1200" dirty="0">
                <a:solidFill>
                  <a:srgbClr val="9A9A9A"/>
                </a:solidFill>
                <a:uFillTx/>
                <a:latin typeface="+mn-lt"/>
                <a:ea typeface="ＭＳ Ｐゴシック" charset="0"/>
                <a:cs typeface="Helvetica Neue Light" charset="0"/>
                <a:sym typeface="Helvetica Neue Bold Condensed" charset="0"/>
              </a:defRPr>
            </a:lvl1pPr>
          </a:lstStyle>
          <a:p>
            <a:pPr lvl="0"/>
            <a:r>
              <a:rPr lang="en-US">
                <a:uFillTx/>
              </a:rPr>
              <a:t>Edit Master text styles</a:t>
            </a:r>
          </a:p>
        </p:txBody>
      </p:sp>
      <p:pic>
        <p:nvPicPr>
          <p:cNvPr id="6" name="Picture 5"/>
          <p:cNvPicPr>
            <a:picLocks noChangeAspect="1"/>
          </p:cNvPicPr>
          <p:nvPr userDrawn="1"/>
        </p:nvPicPr>
        <p:blipFill>
          <a:blip r:embed="rId2"/>
          <a:stretch>
            <a:fillRect/>
          </a:stretch>
        </p:blipFill>
        <p:spPr>
          <a:xfrm>
            <a:off x="91440" y="4800600"/>
            <a:ext cx="2232658" cy="274320"/>
          </a:xfrm>
          <a:prstGeom prst="rect">
            <a:avLst/>
          </a:prstGeom>
        </p:spPr>
      </p:pic>
      <p:pic>
        <p:nvPicPr>
          <p:cNvPr id="7" name="Picture 6"/>
          <p:cNvPicPr>
            <a:picLocks noChangeAspect="1"/>
          </p:cNvPicPr>
          <p:nvPr userDrawn="1"/>
        </p:nvPicPr>
        <p:blipFill>
          <a:blip r:embed="rId3"/>
          <a:stretch>
            <a:fillRect/>
          </a:stretch>
        </p:blipFill>
        <p:spPr>
          <a:xfrm>
            <a:off x="6693409" y="4800600"/>
            <a:ext cx="2178995" cy="274320"/>
          </a:xfrm>
          <a:prstGeom prst="rect">
            <a:avLst/>
          </a:prstGeom>
        </p:spPr>
      </p:pic>
    </p:spTree>
    <p:extLst>
      <p:ext uri="{BB962C8B-B14F-4D97-AF65-F5344CB8AC3E}">
        <p14:creationId xmlns:p14="http://schemas.microsoft.com/office/powerpoint/2010/main" val="2014050319"/>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Title &amp; Bullets - Left">
    <p:spTree>
      <p:nvGrpSpPr>
        <p:cNvPr id="1" name=""/>
        <p:cNvGrpSpPr/>
        <p:nvPr/>
      </p:nvGrpSpPr>
      <p:grpSpPr>
        <a:xfrm>
          <a:off x="0" y="0"/>
          <a:ext cx="0" cy="0"/>
          <a:chOff x="0" y="0"/>
          <a:chExt cx="0" cy="0"/>
        </a:xfrm>
      </p:grpSpPr>
      <p:sp>
        <p:nvSpPr>
          <p:cNvPr id="2" name="Title 1"/>
          <p:cNvSpPr>
            <a:spLocks noGrp="1"/>
          </p:cNvSpPr>
          <p:nvPr>
            <p:ph type="title"/>
          </p:nvPr>
        </p:nvSpPr>
        <p:spPr>
          <a:xfrm>
            <a:off x="637580" y="19435"/>
            <a:ext cx="7886700" cy="584070"/>
          </a:xfrm>
        </p:spPr>
        <p:txBody>
          <a:bodyPr/>
          <a:lstStyle>
            <a:lvl1pPr>
              <a:defRPr>
                <a:solidFill>
                  <a:schemeClr val="tx1"/>
                </a:solidFill>
                <a:uFillTx/>
              </a:defRPr>
            </a:lvl1pPr>
          </a:lstStyle>
          <a:p>
            <a:r>
              <a:rPr lang="en-US">
                <a:uFillTx/>
              </a:rPr>
              <a:t>Click to edit Master title style</a:t>
            </a:r>
            <a:endParaRPr lang="en-US" dirty="0">
              <a:uFillTx/>
            </a:endParaRPr>
          </a:p>
        </p:txBody>
      </p:sp>
      <p:sp>
        <p:nvSpPr>
          <p:cNvPr id="4" name="Slide Number Placeholder 3"/>
          <p:cNvSpPr>
            <a:spLocks noGrp="1"/>
          </p:cNvSpPr>
          <p:nvPr>
            <p:ph type="sldNum" sz="quarter" idx="10"/>
          </p:nvPr>
        </p:nvSpPr>
        <p:spPr/>
        <p:txBody>
          <a:bodyPr/>
          <a:lstStyle>
            <a:lvl1pPr>
              <a:defRPr>
                <a:uFillTx/>
              </a:defRPr>
            </a:lvl1pPr>
          </a:lstStyle>
          <a:p>
            <a:fld id="{69233210-FD1D-4643-A408-4B2BDEE02D8B}" type="slidenum">
              <a:rPr lang="en-US">
                <a:uFillTx/>
              </a:rPr>
              <a:pPr/>
              <a:t>‹#›</a:t>
            </a:fld>
            <a:endParaRPr lang="en-US">
              <a:uFillTx/>
            </a:endParaRPr>
          </a:p>
        </p:txBody>
      </p:sp>
      <p:sp>
        <p:nvSpPr>
          <p:cNvPr id="7" name="Content Placeholder 2"/>
          <p:cNvSpPr>
            <a:spLocks noGrp="1"/>
          </p:cNvSpPr>
          <p:nvPr>
            <p:ph idx="1"/>
          </p:nvPr>
        </p:nvSpPr>
        <p:spPr>
          <a:xfrm>
            <a:off x="178595" y="1152144"/>
            <a:ext cx="4178808" cy="3648456"/>
          </a:xfrm>
        </p:spPr>
        <p:txBody>
          <a:bodyPr/>
          <a:lstStyle>
            <a:lvl1pPr>
              <a:defRPr>
                <a:solidFill>
                  <a:schemeClr val="tx1"/>
                </a:solidFill>
                <a:uFillTx/>
              </a:defRPr>
            </a:lvl1pPr>
            <a:lvl2pPr>
              <a:defRPr>
                <a:solidFill>
                  <a:schemeClr val="accent1"/>
                </a:solidFill>
                <a:uFillTx/>
              </a:defRPr>
            </a:lvl2pPr>
            <a:lvl3pPr>
              <a:defRPr>
                <a:solidFill>
                  <a:schemeClr val="accent1"/>
                </a:solidFill>
                <a:uFillTx/>
              </a:defRPr>
            </a:lvl3pPr>
            <a:lvl4pPr>
              <a:defRPr>
                <a:solidFill>
                  <a:schemeClr val="accent1"/>
                </a:solidFill>
                <a:uFillTx/>
              </a:defRPr>
            </a:lvl4pPr>
            <a:lvl5pPr>
              <a:defRPr>
                <a:solidFill>
                  <a:schemeClr val="accent1"/>
                </a:solidFill>
                <a:uFillTx/>
              </a:defRPr>
            </a:lvl5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US" dirty="0">
              <a:uFillTx/>
            </a:endParaRPr>
          </a:p>
        </p:txBody>
      </p:sp>
      <p:sp>
        <p:nvSpPr>
          <p:cNvPr id="10" name="Rectangle 3"/>
          <p:cNvSpPr>
            <a:spLocks/>
          </p:cNvSpPr>
          <p:nvPr userDrawn="1"/>
        </p:nvSpPr>
        <p:spPr bwMode="auto">
          <a:xfrm>
            <a:off x="4536282" y="1192113"/>
            <a:ext cx="89297" cy="3951387"/>
          </a:xfrm>
          <a:prstGeom prst="rect">
            <a:avLst/>
          </a:prstGeom>
          <a:solidFill>
            <a:srgbClr val="343434">
              <a:alpha val="9999"/>
            </a:srgbClr>
          </a:solidFill>
          <a:ln>
            <a:noFill/>
          </a:ln>
        </p:spPr>
        <p:txBody>
          <a:bodyPr lIns="0" tIns="0" rIns="0" bIns="0"/>
          <a:lstStyle/>
          <a:p>
            <a:endParaRPr lang="en-US" sz="1350">
              <a:uFillTx/>
            </a:endParaRPr>
          </a:p>
        </p:txBody>
      </p:sp>
      <p:sp>
        <p:nvSpPr>
          <p:cNvPr id="9" name="Text Placeholder 15"/>
          <p:cNvSpPr>
            <a:spLocks noGrp="1"/>
          </p:cNvSpPr>
          <p:nvPr>
            <p:ph type="body" sz="quarter" idx="11"/>
          </p:nvPr>
        </p:nvSpPr>
        <p:spPr>
          <a:xfrm>
            <a:off x="179388" y="603504"/>
            <a:ext cx="8786812" cy="548640"/>
          </a:xfrm>
        </p:spPr>
        <p:txBody>
          <a:bodyPr anchor="t" anchorCtr="0"/>
          <a:lstStyle>
            <a:lvl1pPr marL="0" indent="0">
              <a:lnSpc>
                <a:spcPct val="90000"/>
              </a:lnSpc>
              <a:spcBef>
                <a:spcPts val="0"/>
              </a:spcBef>
              <a:buFontTx/>
              <a:buNone/>
              <a:defRPr lang="en-US" sz="2025" b="0" kern="1200" dirty="0">
                <a:solidFill>
                  <a:srgbClr val="9A9A9A"/>
                </a:solidFill>
                <a:uFillTx/>
                <a:latin typeface="+mn-lt"/>
                <a:ea typeface="ＭＳ Ｐゴシック" charset="0"/>
                <a:cs typeface="Helvetica Neue Light" charset="0"/>
                <a:sym typeface="Helvetica Neue Bold Condensed" charset="0"/>
              </a:defRPr>
            </a:lvl1pPr>
          </a:lstStyle>
          <a:p>
            <a:pPr lvl="0"/>
            <a:r>
              <a:rPr lang="en-US">
                <a:uFillTx/>
              </a:rPr>
              <a:t>Edit Master text styles</a:t>
            </a:r>
          </a:p>
        </p:txBody>
      </p:sp>
      <p:pic>
        <p:nvPicPr>
          <p:cNvPr id="8" name="Picture 7"/>
          <p:cNvPicPr>
            <a:picLocks noChangeAspect="1"/>
          </p:cNvPicPr>
          <p:nvPr userDrawn="1"/>
        </p:nvPicPr>
        <p:blipFill>
          <a:blip r:embed="rId2"/>
          <a:stretch>
            <a:fillRect/>
          </a:stretch>
        </p:blipFill>
        <p:spPr>
          <a:xfrm>
            <a:off x="91440" y="4800600"/>
            <a:ext cx="2232658" cy="274320"/>
          </a:xfrm>
          <a:prstGeom prst="rect">
            <a:avLst/>
          </a:prstGeom>
        </p:spPr>
      </p:pic>
      <p:pic>
        <p:nvPicPr>
          <p:cNvPr id="11" name="Picture 10"/>
          <p:cNvPicPr>
            <a:picLocks noChangeAspect="1"/>
          </p:cNvPicPr>
          <p:nvPr userDrawn="1"/>
        </p:nvPicPr>
        <p:blipFill>
          <a:blip r:embed="rId3"/>
          <a:stretch>
            <a:fillRect/>
          </a:stretch>
        </p:blipFill>
        <p:spPr>
          <a:xfrm>
            <a:off x="6693409" y="4800600"/>
            <a:ext cx="2178995" cy="274320"/>
          </a:xfrm>
          <a:prstGeom prst="rect">
            <a:avLst/>
          </a:prstGeom>
        </p:spPr>
      </p:pic>
    </p:spTree>
    <p:extLst>
      <p:ext uri="{BB962C8B-B14F-4D97-AF65-F5344CB8AC3E}">
        <p14:creationId xmlns:p14="http://schemas.microsoft.com/office/powerpoint/2010/main" val="1083034420"/>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Dua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100">
                <a:solidFill>
                  <a:srgbClr val="000090"/>
                </a:solidFill>
                <a:uFillTx/>
              </a:defRPr>
            </a:lvl1pPr>
          </a:lstStyle>
          <a:p>
            <a:r>
              <a:rPr lang="en-US" dirty="0">
                <a:uFillTx/>
              </a:rPr>
              <a:t>Click to edit Master title style</a:t>
            </a:r>
          </a:p>
        </p:txBody>
      </p:sp>
      <p:sp>
        <p:nvSpPr>
          <p:cNvPr id="4" name="Slide Number Placeholder 3"/>
          <p:cNvSpPr>
            <a:spLocks noGrp="1"/>
          </p:cNvSpPr>
          <p:nvPr>
            <p:ph type="sldNum" sz="quarter" idx="11"/>
          </p:nvPr>
        </p:nvSpPr>
        <p:spPr/>
        <p:txBody>
          <a:bodyPr/>
          <a:lstStyle/>
          <a:p>
            <a:fld id="{8F7F0FD8-C4D8-4FC8-ACE5-C8022F3C3BAB}" type="slidenum">
              <a:rPr lang="en-US" smtClean="0">
                <a:uFillTx/>
              </a:rPr>
              <a:pPr/>
              <a:t>‹#›</a:t>
            </a:fld>
            <a:endParaRPr lang="en-US">
              <a:uFillTx/>
            </a:endParaRPr>
          </a:p>
        </p:txBody>
      </p:sp>
      <p:sp>
        <p:nvSpPr>
          <p:cNvPr id="5" name="Content Placeholder 2"/>
          <p:cNvSpPr>
            <a:spLocks noGrp="1"/>
          </p:cNvSpPr>
          <p:nvPr>
            <p:ph idx="1"/>
          </p:nvPr>
        </p:nvSpPr>
        <p:spPr>
          <a:xfrm>
            <a:off x="228601" y="650082"/>
            <a:ext cx="4190999" cy="3944541"/>
          </a:xfrm>
        </p:spPr>
        <p:txBody>
          <a:bodyPr/>
          <a:lstStyle>
            <a:lvl1pPr>
              <a:defRPr>
                <a:solidFill>
                  <a:schemeClr val="tx1"/>
                </a:solidFill>
                <a:uFillTx/>
                <a:latin typeface="+mn-lt"/>
              </a:defRPr>
            </a:lvl1pPr>
            <a:lvl2pPr>
              <a:defRPr>
                <a:solidFill>
                  <a:srgbClr val="0000FF"/>
                </a:solidFill>
                <a:uFillTx/>
                <a:latin typeface="+mn-lt"/>
              </a:defRPr>
            </a:lvl2pPr>
            <a:lvl3pPr>
              <a:defRPr>
                <a:solidFill>
                  <a:schemeClr val="tx1"/>
                </a:solidFill>
                <a:uFillTx/>
                <a:latin typeface="+mn-lt"/>
              </a:defRPr>
            </a:lvl3pPr>
            <a:lvl4pPr>
              <a:defRPr>
                <a:solidFill>
                  <a:schemeClr val="tx2"/>
                </a:solidFill>
                <a:uFillTx/>
                <a:latin typeface="+mn-lt"/>
              </a:defRPr>
            </a:lvl4pPr>
            <a:lvl5pPr>
              <a:defRPr>
                <a:solidFill>
                  <a:schemeClr val="tx2"/>
                </a:solidFill>
                <a:uFillTx/>
                <a:latin typeface="+mn-lt"/>
              </a:defRPr>
            </a:lvl5pPr>
          </a:lstStyle>
          <a:p>
            <a:pPr lvl="0"/>
            <a:r>
              <a:rPr lang="en-US" dirty="0">
                <a:uFillTx/>
              </a:rPr>
              <a:t>Click to edit Master text styles</a:t>
            </a:r>
          </a:p>
          <a:p>
            <a:pPr lvl="1"/>
            <a:r>
              <a:rPr lang="en-US" dirty="0">
                <a:uFillTx/>
              </a:rPr>
              <a:t>Second level</a:t>
            </a:r>
          </a:p>
          <a:p>
            <a:pPr lvl="2"/>
            <a:r>
              <a:rPr lang="en-US" dirty="0">
                <a:uFillTx/>
              </a:rPr>
              <a:t>Third level</a:t>
            </a:r>
          </a:p>
          <a:p>
            <a:pPr lvl="3"/>
            <a:r>
              <a:rPr lang="en-US" dirty="0">
                <a:uFillTx/>
              </a:rPr>
              <a:t>Fourth level</a:t>
            </a:r>
          </a:p>
          <a:p>
            <a:pPr lvl="4"/>
            <a:r>
              <a:rPr lang="en-US" dirty="0">
                <a:uFillTx/>
              </a:rPr>
              <a:t>Fifth level</a:t>
            </a:r>
          </a:p>
        </p:txBody>
      </p:sp>
      <p:sp>
        <p:nvSpPr>
          <p:cNvPr id="6" name="Content Placeholder 2"/>
          <p:cNvSpPr>
            <a:spLocks noGrp="1"/>
          </p:cNvSpPr>
          <p:nvPr>
            <p:ph idx="12"/>
          </p:nvPr>
        </p:nvSpPr>
        <p:spPr>
          <a:xfrm>
            <a:off x="4495800" y="628650"/>
            <a:ext cx="4419600" cy="3944541"/>
          </a:xfrm>
        </p:spPr>
        <p:txBody>
          <a:bodyPr/>
          <a:lstStyle>
            <a:lvl1pPr>
              <a:defRPr>
                <a:solidFill>
                  <a:schemeClr val="tx1"/>
                </a:solidFill>
                <a:uFillTx/>
                <a:latin typeface="+mn-lt"/>
              </a:defRPr>
            </a:lvl1pPr>
            <a:lvl2pPr>
              <a:defRPr>
                <a:solidFill>
                  <a:srgbClr val="0000FF"/>
                </a:solidFill>
                <a:uFillTx/>
                <a:latin typeface="+mn-lt"/>
              </a:defRPr>
            </a:lvl2pPr>
            <a:lvl3pPr>
              <a:defRPr>
                <a:solidFill>
                  <a:schemeClr val="tx1"/>
                </a:solidFill>
                <a:uFillTx/>
                <a:latin typeface="+mn-lt"/>
              </a:defRPr>
            </a:lvl3pPr>
            <a:lvl4pPr>
              <a:defRPr>
                <a:solidFill>
                  <a:schemeClr val="tx2"/>
                </a:solidFill>
                <a:uFillTx/>
                <a:latin typeface="+mn-lt"/>
              </a:defRPr>
            </a:lvl4pPr>
            <a:lvl5pPr>
              <a:defRPr>
                <a:solidFill>
                  <a:schemeClr val="tx2"/>
                </a:solidFill>
                <a:uFillTx/>
                <a:latin typeface="+mn-lt"/>
              </a:defRPr>
            </a:lvl5pPr>
          </a:lstStyle>
          <a:p>
            <a:pPr lvl="0"/>
            <a:r>
              <a:rPr lang="en-US" dirty="0">
                <a:uFillTx/>
              </a:rPr>
              <a:t>Click to edit Master text styles</a:t>
            </a:r>
          </a:p>
          <a:p>
            <a:pPr lvl="1"/>
            <a:r>
              <a:rPr lang="en-US" dirty="0">
                <a:uFillTx/>
              </a:rPr>
              <a:t>Second level</a:t>
            </a:r>
          </a:p>
          <a:p>
            <a:pPr lvl="2"/>
            <a:r>
              <a:rPr lang="en-US" dirty="0">
                <a:uFillTx/>
              </a:rPr>
              <a:t>Third level</a:t>
            </a:r>
          </a:p>
          <a:p>
            <a:pPr lvl="3"/>
            <a:r>
              <a:rPr lang="en-US" dirty="0">
                <a:uFillTx/>
              </a:rPr>
              <a:t>Fourth level</a:t>
            </a:r>
          </a:p>
          <a:p>
            <a:pPr lvl="4"/>
            <a:r>
              <a:rPr lang="en-US" dirty="0">
                <a:uFillTx/>
              </a:rPr>
              <a:t>Fifth level</a:t>
            </a:r>
          </a:p>
        </p:txBody>
      </p:sp>
    </p:spTree>
    <p:extLst>
      <p:ext uri="{BB962C8B-B14F-4D97-AF65-F5344CB8AC3E}">
        <p14:creationId xmlns:p14="http://schemas.microsoft.com/office/powerpoint/2010/main" val="1645465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Clr>
                <a:srgbClr val="666666"/>
              </a:buClr>
              <a:buSzPts val="2800"/>
              <a:buNone/>
              <a:defRPr>
                <a:solidFill>
                  <a:srgbClr val="666666"/>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189" lvl="0" indent="-342892">
              <a:spcBef>
                <a:spcPts val="0"/>
              </a:spcBef>
              <a:spcAft>
                <a:spcPts val="0"/>
              </a:spcAft>
              <a:buSzPts val="1800"/>
              <a:buChar char="●"/>
              <a:defRPr/>
            </a:lvl1pPr>
            <a:lvl2pPr marL="914378"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2"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360606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4845A-EAA9-E94D-963C-E2CA2971E332}"/>
              </a:ext>
            </a:extLst>
          </p:cNvPr>
          <p:cNvSpPr>
            <a:spLocks noGrp="1"/>
          </p:cNvSpPr>
          <p:nvPr>
            <p:ph type="ctrTitle"/>
          </p:nvPr>
        </p:nvSpPr>
        <p:spPr>
          <a:xfrm>
            <a:off x="1143000" y="841772"/>
            <a:ext cx="6858000" cy="1790700"/>
          </a:xfrm>
        </p:spPr>
        <p:txBody>
          <a:bodyPr numCol="1"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6A95A9E-8873-1B49-BDE0-5585FCE5A4E0}"/>
              </a:ext>
            </a:extLst>
          </p:cNvPr>
          <p:cNvSpPr>
            <a:spLocks noGrp="1"/>
          </p:cNvSpPr>
          <p:nvPr>
            <p:ph type="subTitle" idx="1"/>
          </p:nvPr>
        </p:nvSpPr>
        <p:spPr>
          <a:xfrm>
            <a:off x="1143000" y="2701528"/>
            <a:ext cx="6858000" cy="1241822"/>
          </a:xfrm>
        </p:spPr>
        <p:txBody>
          <a:bodyPr numCol="1"/>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0F99CE4-6640-944A-AC89-09EB03F02522}"/>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5" name="Footer Placeholder 4">
            <a:extLst>
              <a:ext uri="{FF2B5EF4-FFF2-40B4-BE49-F238E27FC236}">
                <a16:creationId xmlns:a16="http://schemas.microsoft.com/office/drawing/2014/main" id="{7D4BFD8B-CD04-0641-BB03-944107C60B41}"/>
              </a:ext>
            </a:extLst>
          </p:cNvPr>
          <p:cNvSpPr>
            <a:spLocks noGrp="1"/>
          </p:cNvSpPr>
          <p:nvPr>
            <p:ph type="ftr" sz="quarter" idx="11"/>
          </p:nvPr>
        </p:nvSpPr>
        <p:spPr/>
        <p:txBody>
          <a:bodyPr numCol="1"/>
          <a:lstStyle/>
          <a:p>
            <a:endParaRPr lang="en-US"/>
          </a:p>
        </p:txBody>
      </p:sp>
      <p:sp>
        <p:nvSpPr>
          <p:cNvPr id="6" name="Slide Number Placeholder 5">
            <a:extLst>
              <a:ext uri="{FF2B5EF4-FFF2-40B4-BE49-F238E27FC236}">
                <a16:creationId xmlns:a16="http://schemas.microsoft.com/office/drawing/2014/main" id="{95809A47-84C9-BE47-B1EC-B85216F40F8F}"/>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42932240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957C-65E3-864A-A7FD-5DDAE3FE2EA6}"/>
              </a:ext>
            </a:extLst>
          </p:cNvPr>
          <p:cNvSpPr>
            <a:spLocks noGrp="1"/>
          </p:cNvSpPr>
          <p:nvPr>
            <p:ph type="title"/>
          </p:nvPr>
        </p:nvSpPr>
        <p:spPr/>
        <p:txBody>
          <a:bodyPr numCol="1"/>
          <a:lstStyle/>
          <a:p>
            <a:r>
              <a:rPr lang="en-US"/>
              <a:t>Click to edit Master title style</a:t>
            </a:r>
          </a:p>
        </p:txBody>
      </p:sp>
      <p:sp>
        <p:nvSpPr>
          <p:cNvPr id="3" name="Content Placeholder 2">
            <a:extLst>
              <a:ext uri="{FF2B5EF4-FFF2-40B4-BE49-F238E27FC236}">
                <a16:creationId xmlns:a16="http://schemas.microsoft.com/office/drawing/2014/main" id="{CD85423D-3907-F348-B206-F0A23588DED9}"/>
              </a:ext>
            </a:extLst>
          </p:cNvPr>
          <p:cNvSpPr>
            <a:spLocks noGrp="1"/>
          </p:cNvSpPr>
          <p:nvPr>
            <p:ph idx="1"/>
          </p:nvPr>
        </p:nvSpPr>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E77619-AE6F-EC45-86B8-BF1C8DA4AD43}"/>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5" name="Footer Placeholder 4">
            <a:extLst>
              <a:ext uri="{FF2B5EF4-FFF2-40B4-BE49-F238E27FC236}">
                <a16:creationId xmlns:a16="http://schemas.microsoft.com/office/drawing/2014/main" id="{38D1BCA3-7BDF-3C43-A9EC-C072D1CCFE59}"/>
              </a:ext>
            </a:extLst>
          </p:cNvPr>
          <p:cNvSpPr>
            <a:spLocks noGrp="1"/>
          </p:cNvSpPr>
          <p:nvPr>
            <p:ph type="ftr" sz="quarter" idx="11"/>
          </p:nvPr>
        </p:nvSpPr>
        <p:spPr/>
        <p:txBody>
          <a:bodyPr numCol="1"/>
          <a:lstStyle/>
          <a:p>
            <a:endParaRPr lang="en-US"/>
          </a:p>
        </p:txBody>
      </p:sp>
      <p:sp>
        <p:nvSpPr>
          <p:cNvPr id="6" name="Slide Number Placeholder 5">
            <a:extLst>
              <a:ext uri="{FF2B5EF4-FFF2-40B4-BE49-F238E27FC236}">
                <a16:creationId xmlns:a16="http://schemas.microsoft.com/office/drawing/2014/main" id="{DC006381-EFE7-8644-B00F-C9AB7FB60894}"/>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1314294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B569B-C845-8840-A501-462D763F96E9}"/>
              </a:ext>
            </a:extLst>
          </p:cNvPr>
          <p:cNvSpPr>
            <a:spLocks noGrp="1"/>
          </p:cNvSpPr>
          <p:nvPr>
            <p:ph type="title"/>
          </p:nvPr>
        </p:nvSpPr>
        <p:spPr>
          <a:xfrm>
            <a:off x="623888" y="1282304"/>
            <a:ext cx="7886700" cy="2139553"/>
          </a:xfrm>
        </p:spPr>
        <p:txBody>
          <a:bodyPr numCol="1"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E60F0C09-13CB-784A-81AA-267484CCC62E}"/>
              </a:ext>
            </a:extLst>
          </p:cNvPr>
          <p:cNvSpPr>
            <a:spLocks noGrp="1"/>
          </p:cNvSpPr>
          <p:nvPr>
            <p:ph type="body" idx="1"/>
          </p:nvPr>
        </p:nvSpPr>
        <p:spPr>
          <a:xfrm>
            <a:off x="623888" y="3442098"/>
            <a:ext cx="7886700" cy="1125140"/>
          </a:xfrm>
        </p:spPr>
        <p:txBody>
          <a:bodyPr numCol="1"/>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6C29253-D0DD-C342-9EF7-E96CBFEC5626}"/>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5" name="Footer Placeholder 4">
            <a:extLst>
              <a:ext uri="{FF2B5EF4-FFF2-40B4-BE49-F238E27FC236}">
                <a16:creationId xmlns:a16="http://schemas.microsoft.com/office/drawing/2014/main" id="{8E6D8532-AA74-A74C-87B7-294FA4F96286}"/>
              </a:ext>
            </a:extLst>
          </p:cNvPr>
          <p:cNvSpPr>
            <a:spLocks noGrp="1"/>
          </p:cNvSpPr>
          <p:nvPr>
            <p:ph type="ftr" sz="quarter" idx="11"/>
          </p:nvPr>
        </p:nvSpPr>
        <p:spPr/>
        <p:txBody>
          <a:bodyPr numCol="1"/>
          <a:lstStyle/>
          <a:p>
            <a:endParaRPr lang="en-US"/>
          </a:p>
        </p:txBody>
      </p:sp>
      <p:sp>
        <p:nvSpPr>
          <p:cNvPr id="6" name="Slide Number Placeholder 5">
            <a:extLst>
              <a:ext uri="{FF2B5EF4-FFF2-40B4-BE49-F238E27FC236}">
                <a16:creationId xmlns:a16="http://schemas.microsoft.com/office/drawing/2014/main" id="{9B6585EC-79E6-2748-A071-0C9EF1E5041E}"/>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13888407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51B89-F224-E14C-8F93-DD3CFDCE39AB}"/>
              </a:ext>
            </a:extLst>
          </p:cNvPr>
          <p:cNvSpPr>
            <a:spLocks noGrp="1"/>
          </p:cNvSpPr>
          <p:nvPr>
            <p:ph type="title"/>
          </p:nvPr>
        </p:nvSpPr>
        <p:spPr/>
        <p:txBody>
          <a:bodyPr numCol="1"/>
          <a:lstStyle/>
          <a:p>
            <a:r>
              <a:rPr lang="en-US"/>
              <a:t>Click to edit Master title style</a:t>
            </a:r>
          </a:p>
        </p:txBody>
      </p:sp>
      <p:sp>
        <p:nvSpPr>
          <p:cNvPr id="3" name="Content Placeholder 2">
            <a:extLst>
              <a:ext uri="{FF2B5EF4-FFF2-40B4-BE49-F238E27FC236}">
                <a16:creationId xmlns:a16="http://schemas.microsoft.com/office/drawing/2014/main" id="{F7914821-2DFB-7540-869C-6815CF8E7C68}"/>
              </a:ext>
            </a:extLst>
          </p:cNvPr>
          <p:cNvSpPr>
            <a:spLocks noGrp="1"/>
          </p:cNvSpPr>
          <p:nvPr>
            <p:ph sz="half" idx="1"/>
          </p:nvPr>
        </p:nvSpPr>
        <p:spPr>
          <a:xfrm>
            <a:off x="628650" y="1369219"/>
            <a:ext cx="3886200" cy="3263504"/>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C530AD-6499-BD4E-8A7D-C7797A9226FF}"/>
              </a:ext>
            </a:extLst>
          </p:cNvPr>
          <p:cNvSpPr>
            <a:spLocks noGrp="1"/>
          </p:cNvSpPr>
          <p:nvPr>
            <p:ph sz="half" idx="2"/>
          </p:nvPr>
        </p:nvSpPr>
        <p:spPr>
          <a:xfrm>
            <a:off x="4629150" y="1369219"/>
            <a:ext cx="3886200" cy="3263504"/>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1E6D17-1F1F-F140-9E24-6142CDCABA48}"/>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6" name="Footer Placeholder 5">
            <a:extLst>
              <a:ext uri="{FF2B5EF4-FFF2-40B4-BE49-F238E27FC236}">
                <a16:creationId xmlns:a16="http://schemas.microsoft.com/office/drawing/2014/main" id="{0EE83B60-D06E-154B-A04F-BCCD1BD8CA6B}"/>
              </a:ext>
            </a:extLst>
          </p:cNvPr>
          <p:cNvSpPr>
            <a:spLocks noGrp="1"/>
          </p:cNvSpPr>
          <p:nvPr>
            <p:ph type="ftr" sz="quarter" idx="11"/>
          </p:nvPr>
        </p:nvSpPr>
        <p:spPr/>
        <p:txBody>
          <a:bodyPr numCol="1"/>
          <a:lstStyle/>
          <a:p>
            <a:endParaRPr lang="en-US"/>
          </a:p>
        </p:txBody>
      </p:sp>
      <p:sp>
        <p:nvSpPr>
          <p:cNvPr id="7" name="Slide Number Placeholder 6">
            <a:extLst>
              <a:ext uri="{FF2B5EF4-FFF2-40B4-BE49-F238E27FC236}">
                <a16:creationId xmlns:a16="http://schemas.microsoft.com/office/drawing/2014/main" id="{18197DCD-96BA-BE46-BDDA-1ACC69A57936}"/>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41936780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DC9D7-3D24-454D-B79F-76143FF2E417}"/>
              </a:ext>
            </a:extLst>
          </p:cNvPr>
          <p:cNvSpPr>
            <a:spLocks noGrp="1"/>
          </p:cNvSpPr>
          <p:nvPr>
            <p:ph type="title"/>
          </p:nvPr>
        </p:nvSpPr>
        <p:spPr>
          <a:xfrm>
            <a:off x="629841" y="273844"/>
            <a:ext cx="7886700" cy="994172"/>
          </a:xfrm>
        </p:spPr>
        <p:txBody>
          <a:bodyPr numCol="1"/>
          <a:lstStyle/>
          <a:p>
            <a:r>
              <a:rPr lang="en-US"/>
              <a:t>Click to edit Master title style</a:t>
            </a:r>
          </a:p>
        </p:txBody>
      </p:sp>
      <p:sp>
        <p:nvSpPr>
          <p:cNvPr id="3" name="Text Placeholder 2">
            <a:extLst>
              <a:ext uri="{FF2B5EF4-FFF2-40B4-BE49-F238E27FC236}">
                <a16:creationId xmlns:a16="http://schemas.microsoft.com/office/drawing/2014/main" id="{C9F9A97D-3466-3647-A90D-E4398895D280}"/>
              </a:ext>
            </a:extLst>
          </p:cNvPr>
          <p:cNvSpPr>
            <a:spLocks noGrp="1"/>
          </p:cNvSpPr>
          <p:nvPr>
            <p:ph type="body" idx="1"/>
          </p:nvPr>
        </p:nvSpPr>
        <p:spPr>
          <a:xfrm>
            <a:off x="629842" y="1260872"/>
            <a:ext cx="3868340" cy="617934"/>
          </a:xfrm>
        </p:spPr>
        <p:txBody>
          <a:bodyPr numCol="1"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9D884FC3-8E33-2D43-89F7-2FC1D7230E07}"/>
              </a:ext>
            </a:extLst>
          </p:cNvPr>
          <p:cNvSpPr>
            <a:spLocks noGrp="1"/>
          </p:cNvSpPr>
          <p:nvPr>
            <p:ph sz="half" idx="2"/>
          </p:nvPr>
        </p:nvSpPr>
        <p:spPr>
          <a:xfrm>
            <a:off x="629842" y="1878806"/>
            <a:ext cx="3868340" cy="2763441"/>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0FF555-2491-484C-A502-0231E370C093}"/>
              </a:ext>
            </a:extLst>
          </p:cNvPr>
          <p:cNvSpPr>
            <a:spLocks noGrp="1"/>
          </p:cNvSpPr>
          <p:nvPr>
            <p:ph type="body" sz="quarter" idx="3"/>
          </p:nvPr>
        </p:nvSpPr>
        <p:spPr>
          <a:xfrm>
            <a:off x="4629150" y="1260872"/>
            <a:ext cx="3887391" cy="617934"/>
          </a:xfrm>
        </p:spPr>
        <p:txBody>
          <a:bodyPr numCol="1"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433196AC-2EC2-D640-99E1-C72EF0D4DE31}"/>
              </a:ext>
            </a:extLst>
          </p:cNvPr>
          <p:cNvSpPr>
            <a:spLocks noGrp="1"/>
          </p:cNvSpPr>
          <p:nvPr>
            <p:ph sz="quarter" idx="4"/>
          </p:nvPr>
        </p:nvSpPr>
        <p:spPr>
          <a:xfrm>
            <a:off x="4629150" y="1878806"/>
            <a:ext cx="3887391" cy="2763441"/>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BB12DB-20D3-9841-AA19-EFE6B5E7C49C}"/>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8" name="Footer Placeholder 7">
            <a:extLst>
              <a:ext uri="{FF2B5EF4-FFF2-40B4-BE49-F238E27FC236}">
                <a16:creationId xmlns:a16="http://schemas.microsoft.com/office/drawing/2014/main" id="{DCD9221E-E33E-CC4F-A2FD-52D4256EB21B}"/>
              </a:ext>
            </a:extLst>
          </p:cNvPr>
          <p:cNvSpPr>
            <a:spLocks noGrp="1"/>
          </p:cNvSpPr>
          <p:nvPr>
            <p:ph type="ftr" sz="quarter" idx="11"/>
          </p:nvPr>
        </p:nvSpPr>
        <p:spPr/>
        <p:txBody>
          <a:bodyPr numCol="1"/>
          <a:lstStyle/>
          <a:p>
            <a:endParaRPr lang="en-US"/>
          </a:p>
        </p:txBody>
      </p:sp>
      <p:sp>
        <p:nvSpPr>
          <p:cNvPr id="9" name="Slide Number Placeholder 8">
            <a:extLst>
              <a:ext uri="{FF2B5EF4-FFF2-40B4-BE49-F238E27FC236}">
                <a16:creationId xmlns:a16="http://schemas.microsoft.com/office/drawing/2014/main" id="{E9F815EC-B9BC-C44C-89C5-CE8D28271F35}"/>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37917326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6689F-77D3-7F46-85CA-496BEEA88561}"/>
              </a:ext>
            </a:extLst>
          </p:cNvPr>
          <p:cNvSpPr>
            <a:spLocks noGrp="1"/>
          </p:cNvSpPr>
          <p:nvPr>
            <p:ph type="title"/>
          </p:nvPr>
        </p:nvSpPr>
        <p:spPr/>
        <p:txBody>
          <a:bodyPr numCol="1"/>
          <a:lstStyle/>
          <a:p>
            <a:r>
              <a:rPr lang="en-US"/>
              <a:t>Click to edit Master title style</a:t>
            </a:r>
          </a:p>
        </p:txBody>
      </p:sp>
      <p:sp>
        <p:nvSpPr>
          <p:cNvPr id="3" name="Date Placeholder 2">
            <a:extLst>
              <a:ext uri="{FF2B5EF4-FFF2-40B4-BE49-F238E27FC236}">
                <a16:creationId xmlns:a16="http://schemas.microsoft.com/office/drawing/2014/main" id="{81F686ED-7590-C848-939B-39B9D8961B35}"/>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4" name="Footer Placeholder 3">
            <a:extLst>
              <a:ext uri="{FF2B5EF4-FFF2-40B4-BE49-F238E27FC236}">
                <a16:creationId xmlns:a16="http://schemas.microsoft.com/office/drawing/2014/main" id="{01C46A6E-7AC7-6F47-BF61-7CB14B01FBC9}"/>
              </a:ext>
            </a:extLst>
          </p:cNvPr>
          <p:cNvSpPr>
            <a:spLocks noGrp="1"/>
          </p:cNvSpPr>
          <p:nvPr>
            <p:ph type="ftr" sz="quarter" idx="11"/>
          </p:nvPr>
        </p:nvSpPr>
        <p:spPr/>
        <p:txBody>
          <a:bodyPr numCol="1"/>
          <a:lstStyle/>
          <a:p>
            <a:endParaRPr lang="en-US"/>
          </a:p>
        </p:txBody>
      </p:sp>
      <p:sp>
        <p:nvSpPr>
          <p:cNvPr id="5" name="Slide Number Placeholder 4">
            <a:extLst>
              <a:ext uri="{FF2B5EF4-FFF2-40B4-BE49-F238E27FC236}">
                <a16:creationId xmlns:a16="http://schemas.microsoft.com/office/drawing/2014/main" id="{7747398C-ED96-9041-BFFD-DB2E17189D2E}"/>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40486433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D2E239-4AB4-AB41-9A2B-D6846F539280}"/>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3" name="Footer Placeholder 2">
            <a:extLst>
              <a:ext uri="{FF2B5EF4-FFF2-40B4-BE49-F238E27FC236}">
                <a16:creationId xmlns:a16="http://schemas.microsoft.com/office/drawing/2014/main" id="{AE7A4FD0-C0C8-5144-AEA2-3417343373A2}"/>
              </a:ext>
            </a:extLst>
          </p:cNvPr>
          <p:cNvSpPr>
            <a:spLocks noGrp="1"/>
          </p:cNvSpPr>
          <p:nvPr>
            <p:ph type="ftr" sz="quarter" idx="11"/>
          </p:nvPr>
        </p:nvSpPr>
        <p:spPr/>
        <p:txBody>
          <a:bodyPr numCol="1"/>
          <a:lstStyle/>
          <a:p>
            <a:endParaRPr lang="en-US"/>
          </a:p>
        </p:txBody>
      </p:sp>
      <p:sp>
        <p:nvSpPr>
          <p:cNvPr id="4" name="Slide Number Placeholder 3">
            <a:extLst>
              <a:ext uri="{FF2B5EF4-FFF2-40B4-BE49-F238E27FC236}">
                <a16:creationId xmlns:a16="http://schemas.microsoft.com/office/drawing/2014/main" id="{D0D34884-01B2-FB4C-8B03-7D06095AFD25}"/>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25862550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092BA-0F7F-AB44-AFA2-138804D164F9}"/>
              </a:ext>
            </a:extLst>
          </p:cNvPr>
          <p:cNvSpPr>
            <a:spLocks noGrp="1"/>
          </p:cNvSpPr>
          <p:nvPr>
            <p:ph type="title"/>
          </p:nvPr>
        </p:nvSpPr>
        <p:spPr>
          <a:xfrm>
            <a:off x="629841" y="342900"/>
            <a:ext cx="2949178" cy="1200150"/>
          </a:xfrm>
        </p:spPr>
        <p:txBody>
          <a:bodyPr numCol="1"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D6133AE-4070-2B4C-9BA6-A8232CB04D01}"/>
              </a:ext>
            </a:extLst>
          </p:cNvPr>
          <p:cNvSpPr>
            <a:spLocks noGrp="1"/>
          </p:cNvSpPr>
          <p:nvPr>
            <p:ph idx="1"/>
          </p:nvPr>
        </p:nvSpPr>
        <p:spPr>
          <a:xfrm>
            <a:off x="3887391" y="740569"/>
            <a:ext cx="4629150" cy="3655219"/>
          </a:xfrm>
        </p:spPr>
        <p:txBody>
          <a:bodyPr numCol="1"/>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B14144-1041-9841-B2BF-D0D4DCDD40D8}"/>
              </a:ext>
            </a:extLst>
          </p:cNvPr>
          <p:cNvSpPr>
            <a:spLocks noGrp="1"/>
          </p:cNvSpPr>
          <p:nvPr>
            <p:ph type="body" sz="half" idx="2"/>
          </p:nvPr>
        </p:nvSpPr>
        <p:spPr>
          <a:xfrm>
            <a:off x="629841" y="1543050"/>
            <a:ext cx="2949178" cy="2858691"/>
          </a:xfrm>
        </p:spPr>
        <p:txBody>
          <a:bodyPr numCol="1"/>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CC8F5B8-B90E-5E41-9725-A89BC049F96C}"/>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6" name="Footer Placeholder 5">
            <a:extLst>
              <a:ext uri="{FF2B5EF4-FFF2-40B4-BE49-F238E27FC236}">
                <a16:creationId xmlns:a16="http://schemas.microsoft.com/office/drawing/2014/main" id="{F0AB8CCB-5770-B04A-9B7A-CF25D15B0FD1}"/>
              </a:ext>
            </a:extLst>
          </p:cNvPr>
          <p:cNvSpPr>
            <a:spLocks noGrp="1"/>
          </p:cNvSpPr>
          <p:nvPr>
            <p:ph type="ftr" sz="quarter" idx="11"/>
          </p:nvPr>
        </p:nvSpPr>
        <p:spPr/>
        <p:txBody>
          <a:bodyPr numCol="1"/>
          <a:lstStyle/>
          <a:p>
            <a:endParaRPr lang="en-US"/>
          </a:p>
        </p:txBody>
      </p:sp>
      <p:sp>
        <p:nvSpPr>
          <p:cNvPr id="7" name="Slide Number Placeholder 6">
            <a:extLst>
              <a:ext uri="{FF2B5EF4-FFF2-40B4-BE49-F238E27FC236}">
                <a16:creationId xmlns:a16="http://schemas.microsoft.com/office/drawing/2014/main" id="{32374FF8-7191-1642-B434-50EDBE2E9459}"/>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15757456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BF26F-FACD-1540-8C2B-492232CA2DD3}"/>
              </a:ext>
            </a:extLst>
          </p:cNvPr>
          <p:cNvSpPr>
            <a:spLocks noGrp="1"/>
          </p:cNvSpPr>
          <p:nvPr>
            <p:ph type="title"/>
          </p:nvPr>
        </p:nvSpPr>
        <p:spPr>
          <a:xfrm>
            <a:off x="629841" y="342900"/>
            <a:ext cx="2949178" cy="1200150"/>
          </a:xfrm>
        </p:spPr>
        <p:txBody>
          <a:bodyPr numCol="1"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F030815-0B4E-8249-B33F-4E0A9E81CC05}"/>
              </a:ext>
            </a:extLst>
          </p:cNvPr>
          <p:cNvSpPr>
            <a:spLocks noGrp="1"/>
          </p:cNvSpPr>
          <p:nvPr>
            <p:ph type="pic" idx="1"/>
          </p:nvPr>
        </p:nvSpPr>
        <p:spPr>
          <a:xfrm>
            <a:off x="3887391" y="740569"/>
            <a:ext cx="4629150" cy="3655219"/>
          </a:xfrm>
        </p:spPr>
        <p:txBody>
          <a:bodyPr numCol="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5C32428-B9BF-494A-9852-DA9C16CAF193}"/>
              </a:ext>
            </a:extLst>
          </p:cNvPr>
          <p:cNvSpPr>
            <a:spLocks noGrp="1"/>
          </p:cNvSpPr>
          <p:nvPr>
            <p:ph type="body" sz="half" idx="2"/>
          </p:nvPr>
        </p:nvSpPr>
        <p:spPr>
          <a:xfrm>
            <a:off x="629841" y="1543050"/>
            <a:ext cx="2949178" cy="2858691"/>
          </a:xfrm>
        </p:spPr>
        <p:txBody>
          <a:bodyPr numCol="1"/>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2CBA195-1BDC-8747-A965-7C485B86A72F}"/>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6" name="Footer Placeholder 5">
            <a:extLst>
              <a:ext uri="{FF2B5EF4-FFF2-40B4-BE49-F238E27FC236}">
                <a16:creationId xmlns:a16="http://schemas.microsoft.com/office/drawing/2014/main" id="{81FD85E6-2E72-D141-939E-9C53FE6D83E8}"/>
              </a:ext>
            </a:extLst>
          </p:cNvPr>
          <p:cNvSpPr>
            <a:spLocks noGrp="1"/>
          </p:cNvSpPr>
          <p:nvPr>
            <p:ph type="ftr" sz="quarter" idx="11"/>
          </p:nvPr>
        </p:nvSpPr>
        <p:spPr/>
        <p:txBody>
          <a:bodyPr numCol="1"/>
          <a:lstStyle/>
          <a:p>
            <a:endParaRPr lang="en-US"/>
          </a:p>
        </p:txBody>
      </p:sp>
      <p:sp>
        <p:nvSpPr>
          <p:cNvPr id="7" name="Slide Number Placeholder 6">
            <a:extLst>
              <a:ext uri="{FF2B5EF4-FFF2-40B4-BE49-F238E27FC236}">
                <a16:creationId xmlns:a16="http://schemas.microsoft.com/office/drawing/2014/main" id="{6C6D6D02-19F1-0A4C-9BDF-907F49004B07}"/>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37599751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D7861-89B7-B84F-BDF3-29B612279816}"/>
              </a:ext>
            </a:extLst>
          </p:cNvPr>
          <p:cNvSpPr>
            <a:spLocks noGrp="1"/>
          </p:cNvSpPr>
          <p:nvPr>
            <p:ph type="title"/>
          </p:nvPr>
        </p:nvSpPr>
        <p:spPr/>
        <p:txBody>
          <a:bodyPr numCol="1"/>
          <a:lstStyle/>
          <a:p>
            <a:r>
              <a:rPr lang="en-US"/>
              <a:t>Click to edit Master title style</a:t>
            </a:r>
          </a:p>
        </p:txBody>
      </p:sp>
      <p:sp>
        <p:nvSpPr>
          <p:cNvPr id="3" name="Vertical Text Placeholder 2">
            <a:extLst>
              <a:ext uri="{FF2B5EF4-FFF2-40B4-BE49-F238E27FC236}">
                <a16:creationId xmlns:a16="http://schemas.microsoft.com/office/drawing/2014/main" id="{FC8FAE59-92C8-0F4E-ABCA-42762656F875}"/>
              </a:ext>
            </a:extLst>
          </p:cNvPr>
          <p:cNvSpPr>
            <a:spLocks noGrp="1"/>
          </p:cNvSpPr>
          <p:nvPr>
            <p:ph type="body" orient="vert" idx="1"/>
          </p:nvPr>
        </p:nvSpPr>
        <p:spPr/>
        <p:txBody>
          <a:bodyPr vert="eaVert"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F3635-0B86-454B-81D6-B1AE0A61ABEB}"/>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5" name="Footer Placeholder 4">
            <a:extLst>
              <a:ext uri="{FF2B5EF4-FFF2-40B4-BE49-F238E27FC236}">
                <a16:creationId xmlns:a16="http://schemas.microsoft.com/office/drawing/2014/main" id="{F226810E-E356-A845-B84B-0BA9AC2DCE55}"/>
              </a:ext>
            </a:extLst>
          </p:cNvPr>
          <p:cNvSpPr>
            <a:spLocks noGrp="1"/>
          </p:cNvSpPr>
          <p:nvPr>
            <p:ph type="ftr" sz="quarter" idx="11"/>
          </p:nvPr>
        </p:nvSpPr>
        <p:spPr/>
        <p:txBody>
          <a:bodyPr numCol="1"/>
          <a:lstStyle/>
          <a:p>
            <a:endParaRPr lang="en-US"/>
          </a:p>
        </p:txBody>
      </p:sp>
      <p:sp>
        <p:nvSpPr>
          <p:cNvPr id="6" name="Slide Number Placeholder 5">
            <a:extLst>
              <a:ext uri="{FF2B5EF4-FFF2-40B4-BE49-F238E27FC236}">
                <a16:creationId xmlns:a16="http://schemas.microsoft.com/office/drawing/2014/main" id="{B088DF96-2D1D-E348-9C40-44130CA6A5BE}"/>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25980516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580FA9-E304-E44F-AC87-07C7D45BAB15}"/>
              </a:ext>
            </a:extLst>
          </p:cNvPr>
          <p:cNvSpPr>
            <a:spLocks noGrp="1"/>
          </p:cNvSpPr>
          <p:nvPr>
            <p:ph type="title" orient="vert"/>
          </p:nvPr>
        </p:nvSpPr>
        <p:spPr>
          <a:xfrm>
            <a:off x="6543675" y="273844"/>
            <a:ext cx="1971675" cy="4358879"/>
          </a:xfrm>
        </p:spPr>
        <p:txBody>
          <a:bodyPr vert="eaVert" numCol="1"/>
          <a:lstStyle/>
          <a:p>
            <a:r>
              <a:rPr lang="en-US"/>
              <a:t>Click to edit Master title style</a:t>
            </a:r>
          </a:p>
        </p:txBody>
      </p:sp>
      <p:sp>
        <p:nvSpPr>
          <p:cNvPr id="3" name="Vertical Text Placeholder 2">
            <a:extLst>
              <a:ext uri="{FF2B5EF4-FFF2-40B4-BE49-F238E27FC236}">
                <a16:creationId xmlns:a16="http://schemas.microsoft.com/office/drawing/2014/main" id="{32E7B5C2-D76C-6547-9913-9B6D167C267F}"/>
              </a:ext>
            </a:extLst>
          </p:cNvPr>
          <p:cNvSpPr>
            <a:spLocks noGrp="1"/>
          </p:cNvSpPr>
          <p:nvPr>
            <p:ph type="body" orient="vert" idx="1"/>
          </p:nvPr>
        </p:nvSpPr>
        <p:spPr>
          <a:xfrm>
            <a:off x="628650" y="273844"/>
            <a:ext cx="5800725" cy="4358879"/>
          </a:xfrm>
        </p:spPr>
        <p:txBody>
          <a:bodyPr vert="eaVert"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46ED8A-4A9C-6540-86A2-23EE7B46011B}"/>
              </a:ext>
            </a:extLst>
          </p:cNvPr>
          <p:cNvSpPr>
            <a:spLocks noGrp="1"/>
          </p:cNvSpPr>
          <p:nvPr>
            <p:ph type="dt" sz="half" idx="10"/>
          </p:nvPr>
        </p:nvSpPr>
        <p:spPr/>
        <p:txBody>
          <a:bodyPr numCol="1"/>
          <a:lstStyle/>
          <a:p>
            <a:fld id="{9F5F5CB1-1C18-E243-BBBC-D0C1A8F80FFE}" type="datetimeFigureOut">
              <a:rPr lang="en-US" smtClean="0"/>
              <a:t>4/6/19</a:t>
            </a:fld>
            <a:endParaRPr lang="en-US"/>
          </a:p>
        </p:txBody>
      </p:sp>
      <p:sp>
        <p:nvSpPr>
          <p:cNvPr id="5" name="Footer Placeholder 4">
            <a:extLst>
              <a:ext uri="{FF2B5EF4-FFF2-40B4-BE49-F238E27FC236}">
                <a16:creationId xmlns:a16="http://schemas.microsoft.com/office/drawing/2014/main" id="{58202AE4-0BC3-4545-948B-0351960E49DA}"/>
              </a:ext>
            </a:extLst>
          </p:cNvPr>
          <p:cNvSpPr>
            <a:spLocks noGrp="1"/>
          </p:cNvSpPr>
          <p:nvPr>
            <p:ph type="ftr" sz="quarter" idx="11"/>
          </p:nvPr>
        </p:nvSpPr>
        <p:spPr/>
        <p:txBody>
          <a:bodyPr numCol="1"/>
          <a:lstStyle/>
          <a:p>
            <a:endParaRPr lang="en-US"/>
          </a:p>
        </p:txBody>
      </p:sp>
      <p:sp>
        <p:nvSpPr>
          <p:cNvPr id="6" name="Slide Number Placeholder 5">
            <a:extLst>
              <a:ext uri="{FF2B5EF4-FFF2-40B4-BE49-F238E27FC236}">
                <a16:creationId xmlns:a16="http://schemas.microsoft.com/office/drawing/2014/main" id="{2657DDB4-6053-8448-9C84-1AEF524CF1CA}"/>
              </a:ext>
            </a:extLst>
          </p:cNvPr>
          <p:cNvSpPr>
            <a:spLocks noGrp="1"/>
          </p:cNvSpPr>
          <p:nvPr>
            <p:ph type="sldNum" sz="quarter" idx="12"/>
          </p:nvPr>
        </p:nvSpPr>
        <p:spPr/>
        <p:txBody>
          <a:bodyPr numCol="1"/>
          <a:lstStyle/>
          <a:p>
            <a:fld id="{21AF3328-E358-EC47-9C8A-6EDDB527A8A7}" type="slidenum">
              <a:rPr lang="en-US" smtClean="0"/>
              <a:t>‹#›</a:t>
            </a:fld>
            <a:endParaRPr lang="en-US"/>
          </a:p>
        </p:txBody>
      </p:sp>
    </p:spTree>
    <p:extLst>
      <p:ext uri="{BB962C8B-B14F-4D97-AF65-F5344CB8AC3E}">
        <p14:creationId xmlns:p14="http://schemas.microsoft.com/office/powerpoint/2010/main" val="36067218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Clr>
                <a:srgbClr val="666666"/>
              </a:buClr>
              <a:buSzPts val="2800"/>
              <a:buNone/>
              <a:defRPr>
                <a:solidFill>
                  <a:srgbClr val="666666"/>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189" lvl="0" indent="-342892">
              <a:spcBef>
                <a:spcPts val="0"/>
              </a:spcBef>
              <a:spcAft>
                <a:spcPts val="0"/>
              </a:spcAft>
              <a:buSzPts val="1800"/>
              <a:buChar char="●"/>
              <a:defRPr/>
            </a:lvl1pPr>
            <a:lvl2pPr marL="914378"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2"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375037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amp; Bullets">
    <p:spTree>
      <p:nvGrpSpPr>
        <p:cNvPr id="1" name=""/>
        <p:cNvGrpSpPr/>
        <p:nvPr/>
      </p:nvGrpSpPr>
      <p:grpSpPr>
        <a:xfrm>
          <a:off x="0" y="0"/>
          <a:ext cx="0" cy="0"/>
          <a:chOff x="0" y="0"/>
          <a:chExt cx="0" cy="0"/>
        </a:xfrm>
      </p:grpSpPr>
      <p:sp>
        <p:nvSpPr>
          <p:cNvPr id="2" name="Title 1"/>
          <p:cNvSpPr>
            <a:spLocks noGrp="1"/>
          </p:cNvSpPr>
          <p:nvPr>
            <p:ph type="title"/>
          </p:nvPr>
        </p:nvSpPr>
        <p:spPr>
          <a:xfrm>
            <a:off x="628650" y="19435"/>
            <a:ext cx="7886700" cy="603980"/>
          </a:xfrm>
        </p:spPr>
        <p:txBody>
          <a:bodyPr/>
          <a:lstStyle>
            <a:lvl1pPr>
              <a:defRPr>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178596" y="1152144"/>
            <a:ext cx="8786813" cy="3648456"/>
          </a:xfrm>
        </p:spPr>
        <p:txBody>
          <a:bodyPr/>
          <a:lstStyle>
            <a:lvl1pPr>
              <a:defRPr>
                <a:solidFill>
                  <a:schemeClr val="tx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69233210-FD1D-4643-A408-4B2BDEE02D8B}" type="slidenum">
              <a:rPr lang="en-US"/>
              <a:pPr/>
              <a:t>‹#›</a:t>
            </a:fld>
            <a:endParaRPr lang="en-US"/>
          </a:p>
        </p:txBody>
      </p:sp>
      <p:sp>
        <p:nvSpPr>
          <p:cNvPr id="9" name="Text Placeholder 15"/>
          <p:cNvSpPr>
            <a:spLocks noGrp="1"/>
          </p:cNvSpPr>
          <p:nvPr>
            <p:ph type="body" sz="quarter" idx="11"/>
          </p:nvPr>
        </p:nvSpPr>
        <p:spPr>
          <a:xfrm>
            <a:off x="179388" y="603504"/>
            <a:ext cx="8786812" cy="548640"/>
          </a:xfrm>
        </p:spPr>
        <p:txBody>
          <a:bodyPr anchor="t" anchorCtr="0"/>
          <a:lstStyle>
            <a:lvl1pPr marL="0" indent="0">
              <a:lnSpc>
                <a:spcPct val="90000"/>
              </a:lnSpc>
              <a:spcBef>
                <a:spcPts val="0"/>
              </a:spcBef>
              <a:buFontTx/>
              <a:buNone/>
              <a:defRPr lang="en-US" sz="2025" b="0" kern="1200" dirty="0">
                <a:solidFill>
                  <a:srgbClr val="9A9A9A"/>
                </a:solidFill>
                <a:latin typeface="+mn-lt"/>
                <a:ea typeface="ＭＳ Ｐゴシック" charset="0"/>
                <a:cs typeface="Helvetica Neue Light" charset="0"/>
                <a:sym typeface="Helvetica Neue Bold Condensed" charset="0"/>
              </a:defRPr>
            </a:lvl1pPr>
          </a:lstStyle>
          <a:p>
            <a:pPr lvl="0"/>
            <a:r>
              <a:rPr lang="en-US"/>
              <a:t>Edit Master text styles</a:t>
            </a:r>
          </a:p>
        </p:txBody>
      </p:sp>
      <p:pic>
        <p:nvPicPr>
          <p:cNvPr id="6" name="Picture 5">
            <a:extLst>
              <a:ext uri="{FF2B5EF4-FFF2-40B4-BE49-F238E27FC236}">
                <a16:creationId xmlns:a16="http://schemas.microsoft.com/office/drawing/2014/main" id="{712EB613-D095-B848-93AD-70727DB942F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1440" y="4800600"/>
            <a:ext cx="2232658" cy="274320"/>
          </a:xfrm>
          <a:prstGeom prst="rect">
            <a:avLst/>
          </a:prstGeom>
        </p:spPr>
      </p:pic>
      <p:pic>
        <p:nvPicPr>
          <p:cNvPr id="7" name="Picture 6">
            <a:extLst>
              <a:ext uri="{FF2B5EF4-FFF2-40B4-BE49-F238E27FC236}">
                <a16:creationId xmlns:a16="http://schemas.microsoft.com/office/drawing/2014/main" id="{E4254F5F-34BF-9E44-8516-BB8C5A1210E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693409" y="4800600"/>
            <a:ext cx="2178995" cy="274320"/>
          </a:xfrm>
          <a:prstGeom prst="rect">
            <a:avLst/>
          </a:prstGeom>
        </p:spPr>
      </p:pic>
    </p:spTree>
    <p:extLst>
      <p:ext uri="{BB962C8B-B14F-4D97-AF65-F5344CB8AC3E}">
        <p14:creationId xmlns:p14="http://schemas.microsoft.com/office/powerpoint/2010/main" val="901575211"/>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amp; Bullets - Left">
    <p:spTree>
      <p:nvGrpSpPr>
        <p:cNvPr id="1" name=""/>
        <p:cNvGrpSpPr/>
        <p:nvPr/>
      </p:nvGrpSpPr>
      <p:grpSpPr>
        <a:xfrm>
          <a:off x="0" y="0"/>
          <a:ext cx="0" cy="0"/>
          <a:chOff x="0" y="0"/>
          <a:chExt cx="0" cy="0"/>
        </a:xfrm>
      </p:grpSpPr>
      <p:sp>
        <p:nvSpPr>
          <p:cNvPr id="2" name="Title 1"/>
          <p:cNvSpPr>
            <a:spLocks noGrp="1"/>
          </p:cNvSpPr>
          <p:nvPr>
            <p:ph type="title"/>
          </p:nvPr>
        </p:nvSpPr>
        <p:spPr>
          <a:xfrm>
            <a:off x="637580" y="19435"/>
            <a:ext cx="7886700" cy="584070"/>
          </a:xfrm>
        </p:spPr>
        <p:txBody>
          <a:bodyPr/>
          <a:lstStyle>
            <a:lvl1pPr>
              <a:defRPr>
                <a:solidFill>
                  <a:schemeClr val="tx1"/>
                </a:solidFill>
              </a:defRPr>
            </a:lvl1pPr>
          </a:lstStyle>
          <a:p>
            <a:r>
              <a:rPr lang="en-US"/>
              <a:t>Click to edit Master title style</a:t>
            </a:r>
            <a:endParaRPr lang="en-US" dirty="0"/>
          </a:p>
        </p:txBody>
      </p:sp>
      <p:sp>
        <p:nvSpPr>
          <p:cNvPr id="4" name="Slide Number Placeholder 3"/>
          <p:cNvSpPr>
            <a:spLocks noGrp="1"/>
          </p:cNvSpPr>
          <p:nvPr>
            <p:ph type="sldNum" sz="quarter" idx="10"/>
          </p:nvPr>
        </p:nvSpPr>
        <p:spPr/>
        <p:txBody>
          <a:bodyPr/>
          <a:lstStyle>
            <a:lvl1pPr>
              <a:defRPr/>
            </a:lvl1pPr>
          </a:lstStyle>
          <a:p>
            <a:fld id="{69233210-FD1D-4643-A408-4B2BDEE02D8B}" type="slidenum">
              <a:rPr lang="en-US"/>
              <a:pPr/>
              <a:t>‹#›</a:t>
            </a:fld>
            <a:endParaRPr lang="en-US"/>
          </a:p>
        </p:txBody>
      </p:sp>
      <p:sp>
        <p:nvSpPr>
          <p:cNvPr id="7" name="Content Placeholder 2"/>
          <p:cNvSpPr>
            <a:spLocks noGrp="1"/>
          </p:cNvSpPr>
          <p:nvPr>
            <p:ph idx="1"/>
          </p:nvPr>
        </p:nvSpPr>
        <p:spPr>
          <a:xfrm>
            <a:off x="178595" y="1152144"/>
            <a:ext cx="4178808" cy="3648456"/>
          </a:xfrm>
        </p:spPr>
        <p:txBody>
          <a:bodyPr/>
          <a:lstStyle>
            <a:lvl1pPr>
              <a:defRPr>
                <a:solidFill>
                  <a:schemeClr val="tx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3"/>
          <p:cNvSpPr>
            <a:spLocks/>
          </p:cNvSpPr>
          <p:nvPr userDrawn="1"/>
        </p:nvSpPr>
        <p:spPr bwMode="auto">
          <a:xfrm>
            <a:off x="4536282" y="1192113"/>
            <a:ext cx="89297" cy="3951387"/>
          </a:xfrm>
          <a:prstGeom prst="rect">
            <a:avLst/>
          </a:prstGeom>
          <a:solidFill>
            <a:srgbClr val="343434">
              <a:alpha val="9999"/>
            </a:srgbClr>
          </a:solidFill>
          <a:ln>
            <a:noFill/>
          </a:ln>
          <a:extLst>
            <a:ext uri="{91240B29-F687-4F45-9708-019B960494DF}">
              <a14:hiddenLine xmlns:a14="http://schemas.microsoft.com/office/drawing/2010/main" w="25400" cap="flat">
                <a:solidFill>
                  <a:schemeClr val="tx1">
                    <a:alpha val="9999"/>
                  </a:schemeClr>
                </a:solidFill>
                <a:miter lim="800000"/>
                <a:headEnd type="none" w="med" len="med"/>
                <a:tailEnd type="none" w="med" len="med"/>
              </a14:hiddenLine>
            </a:ext>
          </a:extLst>
        </p:spPr>
        <p:txBody>
          <a:bodyPr lIns="0" tIns="0" rIns="0" bIns="0"/>
          <a:lstStyle/>
          <a:p>
            <a:endParaRPr lang="en-US" sz="1350"/>
          </a:p>
        </p:txBody>
      </p:sp>
      <p:sp>
        <p:nvSpPr>
          <p:cNvPr id="9" name="Text Placeholder 15"/>
          <p:cNvSpPr>
            <a:spLocks noGrp="1"/>
          </p:cNvSpPr>
          <p:nvPr>
            <p:ph type="body" sz="quarter" idx="11"/>
          </p:nvPr>
        </p:nvSpPr>
        <p:spPr>
          <a:xfrm>
            <a:off x="179388" y="603504"/>
            <a:ext cx="8786812" cy="548640"/>
          </a:xfrm>
        </p:spPr>
        <p:txBody>
          <a:bodyPr anchor="t" anchorCtr="0"/>
          <a:lstStyle>
            <a:lvl1pPr marL="0" indent="0">
              <a:lnSpc>
                <a:spcPct val="90000"/>
              </a:lnSpc>
              <a:spcBef>
                <a:spcPts val="0"/>
              </a:spcBef>
              <a:buFontTx/>
              <a:buNone/>
              <a:defRPr lang="en-US" sz="2025" b="0" kern="1200" dirty="0">
                <a:solidFill>
                  <a:srgbClr val="9A9A9A"/>
                </a:solidFill>
                <a:latin typeface="+mn-lt"/>
                <a:ea typeface="ＭＳ Ｐゴシック" charset="0"/>
                <a:cs typeface="Helvetica Neue Light" charset="0"/>
                <a:sym typeface="Helvetica Neue Bold Condensed" charset="0"/>
              </a:defRPr>
            </a:lvl1pPr>
          </a:lstStyle>
          <a:p>
            <a:pPr lvl="0"/>
            <a:r>
              <a:rPr lang="en-US"/>
              <a:t>Edit Master text styles</a:t>
            </a:r>
          </a:p>
        </p:txBody>
      </p:sp>
      <p:pic>
        <p:nvPicPr>
          <p:cNvPr id="8" name="Picture 7">
            <a:extLst>
              <a:ext uri="{FF2B5EF4-FFF2-40B4-BE49-F238E27FC236}">
                <a16:creationId xmlns:a16="http://schemas.microsoft.com/office/drawing/2014/main" id="{B6226A8A-1758-144B-A21D-0C08D8B6D7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1440" y="4800600"/>
            <a:ext cx="2232658" cy="274320"/>
          </a:xfrm>
          <a:prstGeom prst="rect">
            <a:avLst/>
          </a:prstGeom>
        </p:spPr>
      </p:pic>
      <p:pic>
        <p:nvPicPr>
          <p:cNvPr id="11" name="Picture 10">
            <a:extLst>
              <a:ext uri="{FF2B5EF4-FFF2-40B4-BE49-F238E27FC236}">
                <a16:creationId xmlns:a16="http://schemas.microsoft.com/office/drawing/2014/main" id="{6302CF73-3669-6842-BF67-01C5423038F3}"/>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693409" y="4800600"/>
            <a:ext cx="2178995" cy="274320"/>
          </a:xfrm>
          <a:prstGeom prst="rect">
            <a:avLst/>
          </a:prstGeom>
        </p:spPr>
      </p:pic>
    </p:spTree>
    <p:extLst>
      <p:ext uri="{BB962C8B-B14F-4D97-AF65-F5344CB8AC3E}">
        <p14:creationId xmlns:p14="http://schemas.microsoft.com/office/powerpoint/2010/main" val="2212060621"/>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Dua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100">
                <a:solidFill>
                  <a:srgbClr val="000090"/>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8F7F0FD8-C4D8-4FC8-ACE5-C8022F3C3BAB}" type="slidenum">
              <a:rPr lang="en-US" smtClean="0"/>
              <a:pPr/>
              <a:t>‹#›</a:t>
            </a:fld>
            <a:endParaRPr lang="en-US"/>
          </a:p>
        </p:txBody>
      </p:sp>
      <p:sp>
        <p:nvSpPr>
          <p:cNvPr id="5" name="Content Placeholder 2"/>
          <p:cNvSpPr>
            <a:spLocks noGrp="1"/>
          </p:cNvSpPr>
          <p:nvPr>
            <p:ph idx="1"/>
          </p:nvPr>
        </p:nvSpPr>
        <p:spPr>
          <a:xfrm>
            <a:off x="228601" y="650082"/>
            <a:ext cx="4190999" cy="3944541"/>
          </a:xfrm>
        </p:spPr>
        <p:txBody>
          <a:bodyPr/>
          <a:lstStyle>
            <a:lvl1pPr>
              <a:defRPr>
                <a:solidFill>
                  <a:schemeClr val="tx1"/>
                </a:solidFill>
                <a:latin typeface="+mn-lt"/>
              </a:defRPr>
            </a:lvl1pPr>
            <a:lvl2pPr>
              <a:defRPr>
                <a:solidFill>
                  <a:srgbClr val="0000FF"/>
                </a:solidFill>
                <a:latin typeface="+mn-lt"/>
              </a:defRPr>
            </a:lvl2pPr>
            <a:lvl3pPr>
              <a:defRPr>
                <a:solidFill>
                  <a:schemeClr val="tx1"/>
                </a:solidFill>
                <a:latin typeface="+mn-lt"/>
              </a:defRPr>
            </a:lvl3pPr>
            <a:lvl4pPr>
              <a:defRPr>
                <a:solidFill>
                  <a:schemeClr val="tx2"/>
                </a:solidFill>
                <a:latin typeface="+mn-lt"/>
              </a:defRPr>
            </a:lvl4pPr>
            <a:lvl5pPr>
              <a:defRPr>
                <a:solidFill>
                  <a:schemeClr val="tx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p:cNvSpPr>
            <a:spLocks noGrp="1"/>
          </p:cNvSpPr>
          <p:nvPr>
            <p:ph idx="12"/>
          </p:nvPr>
        </p:nvSpPr>
        <p:spPr>
          <a:xfrm>
            <a:off x="4495800" y="628650"/>
            <a:ext cx="4419600" cy="3944541"/>
          </a:xfrm>
        </p:spPr>
        <p:txBody>
          <a:bodyPr/>
          <a:lstStyle>
            <a:lvl1pPr>
              <a:defRPr>
                <a:solidFill>
                  <a:schemeClr val="tx1"/>
                </a:solidFill>
                <a:latin typeface="+mn-lt"/>
              </a:defRPr>
            </a:lvl1pPr>
            <a:lvl2pPr>
              <a:defRPr>
                <a:solidFill>
                  <a:srgbClr val="0000FF"/>
                </a:solidFill>
                <a:latin typeface="+mn-lt"/>
              </a:defRPr>
            </a:lvl2pPr>
            <a:lvl3pPr>
              <a:defRPr>
                <a:solidFill>
                  <a:schemeClr val="tx1"/>
                </a:solidFill>
                <a:latin typeface="+mn-lt"/>
              </a:defRPr>
            </a:lvl3pPr>
            <a:lvl4pPr>
              <a:defRPr>
                <a:solidFill>
                  <a:schemeClr val="tx2"/>
                </a:solidFill>
                <a:latin typeface="+mn-lt"/>
              </a:defRPr>
            </a:lvl4pPr>
            <a:lvl5pPr>
              <a:defRPr>
                <a:solidFill>
                  <a:schemeClr val="tx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473088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effectLst>
                  <a:outerShdw blurRad="38100" dist="38100" dir="2700000" algn="tl">
                    <a:srgbClr val="000000">
                      <a:alpha val="43137"/>
                    </a:srgbClr>
                  </a:outerShdw>
                </a:effectLst>
                <a:latin typeface="+mn-lt"/>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8F7F0FD8-C4D8-4FC8-ACE5-C8022F3C3BAB}" type="slidenum">
              <a:rPr lang="en-US" smtClean="0"/>
              <a:pPr/>
              <a:t>‹#›</a:t>
            </a:fld>
            <a:endParaRPr lang="en-US"/>
          </a:p>
        </p:txBody>
      </p:sp>
    </p:spTree>
    <p:extLst>
      <p:ext uri="{BB962C8B-B14F-4D97-AF65-F5344CB8AC3E}">
        <p14:creationId xmlns:p14="http://schemas.microsoft.com/office/powerpoint/2010/main" val="2889786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4" descr="XBD200302-00063-02.jpg">
            <a:extLst>
              <a:ext uri="{FF2B5EF4-FFF2-40B4-BE49-F238E27FC236}">
                <a16:creationId xmlns:a16="http://schemas.microsoft.com/office/drawing/2014/main" id="{EF338EDC-7B5B-AB47-ABC4-D30D0638446A}"/>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800100"/>
            <a:ext cx="91440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45BE4289-5293-9147-8D0A-3C5A520BDF6B}"/>
              </a:ext>
            </a:extLst>
          </p:cNvPr>
          <p:cNvSpPr>
            <a:spLocks noChangeArrowheads="1"/>
          </p:cNvSpPr>
          <p:nvPr userDrawn="1"/>
        </p:nvSpPr>
        <p:spPr bwMode="auto">
          <a:xfrm>
            <a:off x="0" y="800100"/>
            <a:ext cx="9144000" cy="4343400"/>
          </a:xfrm>
          <a:prstGeom prst="rect">
            <a:avLst/>
          </a:prstGeom>
          <a:solidFill>
            <a:srgbClr val="376092">
              <a:alpha val="90979"/>
            </a:srgbClr>
          </a:solidFill>
          <a:ln w="9525">
            <a:noFill/>
            <a:miter lim="800000"/>
            <a:headEnd/>
            <a:tailEnd/>
          </a:ln>
        </p:spPr>
        <p:txBody>
          <a:bodyPr wrap="none" anchor="ctr"/>
          <a:lstStyle/>
          <a:p>
            <a:pPr algn="ctr" defTabSz="685800" hangingPunct="1">
              <a:defRPr/>
            </a:pPr>
            <a:endParaRPr lang="en-US" sz="1050" kern="1200">
              <a:latin typeface="Arial" pitchFamily="-109" charset="0"/>
              <a:ea typeface="ＭＳ Ｐゴシック" pitchFamily="-109" charset="-128"/>
              <a:cs typeface="ＭＳ Ｐゴシック"/>
            </a:endParaRPr>
          </a:p>
        </p:txBody>
      </p:sp>
      <p:sp>
        <p:nvSpPr>
          <p:cNvPr id="6" name="Rectangle 1031">
            <a:extLst>
              <a:ext uri="{FF2B5EF4-FFF2-40B4-BE49-F238E27FC236}">
                <a16:creationId xmlns:a16="http://schemas.microsoft.com/office/drawing/2014/main" id="{1546986D-0AD7-7E4B-8BA9-2607E55E3A5A}"/>
              </a:ext>
            </a:extLst>
          </p:cNvPr>
          <p:cNvSpPr>
            <a:spLocks noChangeArrowheads="1"/>
          </p:cNvSpPr>
          <p:nvPr userDrawn="1"/>
        </p:nvSpPr>
        <p:spPr bwMode="auto">
          <a:xfrm>
            <a:off x="0" y="0"/>
            <a:ext cx="9144000" cy="800100"/>
          </a:xfrm>
          <a:prstGeom prst="rect">
            <a:avLst/>
          </a:prstGeom>
          <a:solidFill>
            <a:srgbClr val="003366"/>
          </a:solidFill>
          <a:ln w="9525">
            <a:noFill/>
            <a:miter lim="800000"/>
            <a:headEnd/>
            <a:tailEnd/>
          </a:ln>
        </p:spPr>
        <p:txBody>
          <a:bodyPr wrap="none" anchor="ctr"/>
          <a:lstStyle/>
          <a:p>
            <a:pPr defTabSz="685800" eaLnBrk="0">
              <a:defRPr/>
            </a:pPr>
            <a:endParaRPr lang="en-US" sz="1050" kern="1200">
              <a:latin typeface="Arial" pitchFamily="-109" charset="0"/>
              <a:ea typeface="ＭＳ Ｐゴシック" pitchFamily="-109" charset="-128"/>
              <a:cs typeface="ＭＳ Ｐゴシック"/>
            </a:endParaRPr>
          </a:p>
        </p:txBody>
      </p:sp>
      <p:pic>
        <p:nvPicPr>
          <p:cNvPr id="7" name="Picture 7" descr="LBNL_Banner.psd">
            <a:extLst>
              <a:ext uri="{FF2B5EF4-FFF2-40B4-BE49-F238E27FC236}">
                <a16:creationId xmlns:a16="http://schemas.microsoft.com/office/drawing/2014/main" id="{27DD3EEA-66A6-AB41-BEEC-DE35A1B9365F}"/>
              </a:ext>
            </a:extLst>
          </p:cNvPr>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33338"/>
            <a:ext cx="9144000" cy="6774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387928" y="1597819"/>
            <a:ext cx="7070271" cy="1102519"/>
          </a:xfrm>
        </p:spPr>
        <p:txBody>
          <a:bodyPr/>
          <a:lstStyle>
            <a:lvl1pPr>
              <a:defRPr>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2914650"/>
            <a:ext cx="7082971" cy="1314450"/>
          </a:xfrm>
          <a:prstGeom prst="rect">
            <a:avLst/>
          </a:prstGeom>
        </p:spPr>
        <p:txBody>
          <a:bodyPr/>
          <a:lstStyle>
            <a:lvl1pPr marL="0" indent="0" algn="l">
              <a:buNone/>
              <a:defRPr sz="1800" b="1">
                <a:solidFill>
                  <a:schemeClr val="bg1"/>
                </a:solidFill>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9143577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1907"/>
            <a:ext cx="9144000" cy="857250"/>
          </a:xfrm>
        </p:spPr>
        <p:txBody>
          <a:bodyPr/>
          <a:lstStyle>
            <a:lvl1pPr algn="ctr">
              <a:defRPr sz="2700">
                <a:latin typeface="Tw Cen MT" charset="0"/>
                <a:ea typeface="Tw Cen MT" charset="0"/>
                <a:cs typeface="Tw Cen MT" charset="0"/>
              </a:defRPr>
            </a:lvl1pPr>
          </a:lstStyle>
          <a:p>
            <a:r>
              <a:rPr lang="en-US"/>
              <a:t>Click to edit Master title style</a:t>
            </a:r>
          </a:p>
        </p:txBody>
      </p:sp>
      <p:sp>
        <p:nvSpPr>
          <p:cNvPr id="3" name="Content Placeholder 2"/>
          <p:cNvSpPr>
            <a:spLocks noGrp="1"/>
          </p:cNvSpPr>
          <p:nvPr>
            <p:ph idx="1"/>
          </p:nvPr>
        </p:nvSpPr>
        <p:spPr>
          <a:xfrm>
            <a:off x="682626" y="961701"/>
            <a:ext cx="7781925" cy="3276600"/>
          </a:xfrm>
          <a:prstGeom prst="rect">
            <a:avLst/>
          </a:prstGeom>
        </p:spPr>
        <p:txBody>
          <a:bodyPr/>
          <a:lstStyle>
            <a:lvl1pPr>
              <a:spcBef>
                <a:spcPts val="900"/>
              </a:spcBef>
              <a:defRPr>
                <a:latin typeface="Tw Cen MT" charset="0"/>
                <a:ea typeface="Tw Cen MT" charset="0"/>
                <a:cs typeface="Tw Cen MT" charset="0"/>
              </a:defRPr>
            </a:lvl1pPr>
            <a:lvl2pPr>
              <a:spcBef>
                <a:spcPts val="675"/>
              </a:spcBef>
              <a:buFont typeface="Arial"/>
              <a:buChar char="•"/>
              <a:defRPr>
                <a:latin typeface="Tw Cen MT" charset="0"/>
                <a:ea typeface="Tw Cen MT" charset="0"/>
                <a:cs typeface="Tw Cen MT" charset="0"/>
              </a:defRPr>
            </a:lvl2pPr>
            <a:lvl3pPr marL="344091" indent="-133350">
              <a:spcBef>
                <a:spcPts val="375"/>
              </a:spcBef>
              <a:defRPr>
                <a:latin typeface="Tw Cen MT" charset="0"/>
                <a:ea typeface="Tw Cen MT" charset="0"/>
                <a:cs typeface="Tw Cen MT" charset="0"/>
              </a:defRPr>
            </a:lvl3pPr>
            <a:lvl4pPr marL="515541" indent="-133350">
              <a:spcBef>
                <a:spcPts val="300"/>
              </a:spcBef>
              <a:buSzPct val="50000"/>
              <a:buFont typeface="Arial"/>
              <a:buChar char="•"/>
              <a:defRPr>
                <a:latin typeface="Tw Cen MT" charset="0"/>
                <a:ea typeface="Tw Cen MT" charset="0"/>
                <a:cs typeface="Tw Cen MT" charset="0"/>
              </a:defRPr>
            </a:lvl4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651110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2400" b="1" cap="none"/>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Tree>
    <p:extLst>
      <p:ext uri="{BB962C8B-B14F-4D97-AF65-F5344CB8AC3E}">
        <p14:creationId xmlns:p14="http://schemas.microsoft.com/office/powerpoint/2010/main" val="41840636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98960"/>
            <a:ext cx="4038600" cy="3394472"/>
          </a:xfrm>
          <a:prstGeom prst="rect">
            <a:avLst/>
          </a:prstGeom>
        </p:spPr>
        <p:txBody>
          <a:bodyPr/>
          <a:lstStyle>
            <a:lvl1pPr>
              <a:defRPr sz="1500"/>
            </a:lvl1pPr>
            <a:lvl2pPr>
              <a:defRPr sz="15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198960"/>
            <a:ext cx="4038600" cy="3394472"/>
          </a:xfrm>
          <a:prstGeom prst="rect">
            <a:avLst/>
          </a:prstGeom>
        </p:spPr>
        <p:txBody>
          <a:bodyPr/>
          <a:lstStyle>
            <a:lvl1pPr>
              <a:defRPr sz="1500"/>
            </a:lvl1pPr>
            <a:lvl2pPr>
              <a:defRPr sz="15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978302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1500"/>
            </a:lvl1pPr>
            <a:lvl2pPr>
              <a:defRPr sz="1500"/>
            </a:lvl2pPr>
            <a:lvl3pPr>
              <a:defRPr sz="15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1500"/>
            </a:lvl1pPr>
            <a:lvl2pPr>
              <a:defRPr sz="1500"/>
            </a:lvl2pPr>
            <a:lvl3pPr>
              <a:defRPr sz="15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3549260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062E04EE-B8C2-0045-94F3-8CF82CE4B729}"/>
              </a:ext>
            </a:extLst>
          </p:cNvPr>
          <p:cNvSpPr>
            <a:spLocks noGrp="1"/>
          </p:cNvSpPr>
          <p:nvPr>
            <p:ph type="ftr" sz="quarter" idx="10"/>
          </p:nvPr>
        </p:nvSpPr>
        <p:spPr>
          <a:xfrm>
            <a:off x="592138" y="4767263"/>
            <a:ext cx="2895600" cy="273844"/>
          </a:xfrm>
          <a:prstGeom prst="rect">
            <a:avLst/>
          </a:prstGeom>
        </p:spPr>
        <p:txBody>
          <a:bodyPr/>
          <a:lstStyle>
            <a:lvl1pPr>
              <a:defRPr/>
            </a:lvl1pPr>
          </a:lstStyle>
          <a:p>
            <a:pPr defTabSz="685800"/>
            <a:r>
              <a:rPr lang="en-US" altLang="en-US" kern="1200">
                <a:ea typeface="ＭＳ Ｐゴシック"/>
                <a:cs typeface="ＭＳ Ｐゴシック"/>
              </a:rPr>
              <a:t>Footer</a:t>
            </a:r>
          </a:p>
        </p:txBody>
      </p:sp>
      <p:sp>
        <p:nvSpPr>
          <p:cNvPr id="4" name="Slide Number Placeholder 5">
            <a:extLst>
              <a:ext uri="{FF2B5EF4-FFF2-40B4-BE49-F238E27FC236}">
                <a16:creationId xmlns:a16="http://schemas.microsoft.com/office/drawing/2014/main" id="{D979C551-4B35-5E41-BFD8-1E1E1BA0FEF2}"/>
              </a:ext>
            </a:extLst>
          </p:cNvPr>
          <p:cNvSpPr>
            <a:spLocks noGrp="1"/>
          </p:cNvSpPr>
          <p:nvPr>
            <p:ph type="sldNum" sz="quarter" idx="11"/>
          </p:nvPr>
        </p:nvSpPr>
        <p:spPr>
          <a:xfrm>
            <a:off x="3505200" y="4767263"/>
            <a:ext cx="2133600" cy="273844"/>
          </a:xfrm>
          <a:prstGeom prst="rect">
            <a:avLst/>
          </a:prstGeom>
        </p:spPr>
        <p:txBody>
          <a:bodyPr/>
          <a:lstStyle>
            <a:lvl1pPr>
              <a:defRPr/>
            </a:lvl1pPr>
          </a:lstStyle>
          <a:p>
            <a:pPr defTabSz="685800"/>
            <a:fld id="{502D088E-810A-B348-BA8F-8E4B1276ADCF}" type="slidenum">
              <a:rPr lang="en-US" altLang="en-US" kern="1200" smtClean="0">
                <a:ea typeface="ＭＳ Ｐゴシック"/>
                <a:cs typeface="ＭＳ Ｐゴシック"/>
              </a:rPr>
              <a:pPr defTabSz="685800"/>
              <a:t>‹#›</a:t>
            </a:fld>
            <a:endParaRPr lang="en-US" altLang="en-US" kern="1200">
              <a:ea typeface="ＭＳ Ｐゴシック"/>
              <a:cs typeface="ＭＳ Ｐゴシック"/>
            </a:endParaRPr>
          </a:p>
        </p:txBody>
      </p:sp>
    </p:spTree>
    <p:extLst>
      <p:ext uri="{BB962C8B-B14F-4D97-AF65-F5344CB8AC3E}">
        <p14:creationId xmlns:p14="http://schemas.microsoft.com/office/powerpoint/2010/main" val="39419120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6660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a:prstGeom prst="rect">
            <a:avLst/>
          </a:prstGeom>
        </p:spPr>
        <p:txBody>
          <a:bodyPr/>
          <a:lstStyle>
            <a:lvl1pPr>
              <a:defRPr sz="1500"/>
            </a:lvl1pPr>
            <a:lvl2pPr>
              <a:defRPr sz="1500"/>
            </a:lvl2pPr>
            <a:lvl3pPr>
              <a:defRPr sz="15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457201" y="1076326"/>
            <a:ext cx="3008313" cy="351829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Footer Placeholder 4">
            <a:extLst>
              <a:ext uri="{FF2B5EF4-FFF2-40B4-BE49-F238E27FC236}">
                <a16:creationId xmlns:a16="http://schemas.microsoft.com/office/drawing/2014/main" id="{61D7CA19-962D-A747-996D-EF1D77DFBB4A}"/>
              </a:ext>
            </a:extLst>
          </p:cNvPr>
          <p:cNvSpPr>
            <a:spLocks noGrp="1"/>
          </p:cNvSpPr>
          <p:nvPr>
            <p:ph type="ftr" sz="quarter" idx="10"/>
          </p:nvPr>
        </p:nvSpPr>
        <p:spPr>
          <a:xfrm>
            <a:off x="592138" y="4767263"/>
            <a:ext cx="2895600" cy="273844"/>
          </a:xfrm>
          <a:prstGeom prst="rect">
            <a:avLst/>
          </a:prstGeom>
        </p:spPr>
        <p:txBody>
          <a:bodyPr/>
          <a:lstStyle>
            <a:lvl1pPr>
              <a:defRPr/>
            </a:lvl1pPr>
          </a:lstStyle>
          <a:p>
            <a:pPr defTabSz="685800"/>
            <a:r>
              <a:rPr lang="en-US" altLang="en-US" kern="1200">
                <a:ea typeface="ＭＳ Ｐゴシック"/>
                <a:cs typeface="ＭＳ Ｐゴシック"/>
              </a:rPr>
              <a:t>Footer</a:t>
            </a:r>
          </a:p>
        </p:txBody>
      </p:sp>
      <p:sp>
        <p:nvSpPr>
          <p:cNvPr id="6" name="Slide Number Placeholder 5">
            <a:extLst>
              <a:ext uri="{FF2B5EF4-FFF2-40B4-BE49-F238E27FC236}">
                <a16:creationId xmlns:a16="http://schemas.microsoft.com/office/drawing/2014/main" id="{D30F0E40-9823-1446-969F-500A5598BB6C}"/>
              </a:ext>
            </a:extLst>
          </p:cNvPr>
          <p:cNvSpPr>
            <a:spLocks noGrp="1"/>
          </p:cNvSpPr>
          <p:nvPr>
            <p:ph type="sldNum" sz="quarter" idx="11"/>
          </p:nvPr>
        </p:nvSpPr>
        <p:spPr>
          <a:xfrm>
            <a:off x="3505200" y="4767263"/>
            <a:ext cx="2133600" cy="273844"/>
          </a:xfrm>
          <a:prstGeom prst="rect">
            <a:avLst/>
          </a:prstGeom>
        </p:spPr>
        <p:txBody>
          <a:bodyPr/>
          <a:lstStyle>
            <a:lvl1pPr>
              <a:defRPr/>
            </a:lvl1pPr>
          </a:lstStyle>
          <a:p>
            <a:pPr defTabSz="685800"/>
            <a:fld id="{29F30140-DAB5-284E-9C94-D8B289E340D5}" type="slidenum">
              <a:rPr lang="en-US" altLang="en-US" kern="1200" smtClean="0">
                <a:ea typeface="ＭＳ Ｐゴシック"/>
                <a:cs typeface="ＭＳ Ｐゴシック"/>
              </a:rPr>
              <a:pPr defTabSz="685800"/>
              <a:t>‹#›</a:t>
            </a:fld>
            <a:endParaRPr lang="en-US" altLang="en-US" kern="1200">
              <a:ea typeface="ＭＳ Ｐゴシック"/>
              <a:cs typeface="ＭＳ Ｐゴシック"/>
            </a:endParaRPr>
          </a:p>
        </p:txBody>
      </p:sp>
    </p:spTree>
    <p:extLst>
      <p:ext uri="{BB962C8B-B14F-4D97-AF65-F5344CB8AC3E}">
        <p14:creationId xmlns:p14="http://schemas.microsoft.com/office/powerpoint/2010/main" val="38636310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Footer Placeholder 4">
            <a:extLst>
              <a:ext uri="{FF2B5EF4-FFF2-40B4-BE49-F238E27FC236}">
                <a16:creationId xmlns:a16="http://schemas.microsoft.com/office/drawing/2014/main" id="{D8CA3A20-5061-A74C-96CB-18BB8907C78A}"/>
              </a:ext>
            </a:extLst>
          </p:cNvPr>
          <p:cNvSpPr>
            <a:spLocks noGrp="1"/>
          </p:cNvSpPr>
          <p:nvPr>
            <p:ph type="ftr" sz="quarter" idx="10"/>
          </p:nvPr>
        </p:nvSpPr>
        <p:spPr>
          <a:xfrm>
            <a:off x="592138" y="4767263"/>
            <a:ext cx="2895600" cy="273844"/>
          </a:xfrm>
          <a:prstGeom prst="rect">
            <a:avLst/>
          </a:prstGeom>
        </p:spPr>
        <p:txBody>
          <a:bodyPr/>
          <a:lstStyle>
            <a:lvl1pPr>
              <a:defRPr/>
            </a:lvl1pPr>
          </a:lstStyle>
          <a:p>
            <a:pPr defTabSz="685800"/>
            <a:r>
              <a:rPr lang="en-US" altLang="en-US" kern="1200">
                <a:ea typeface="ＭＳ Ｐゴシック"/>
                <a:cs typeface="ＭＳ Ｐゴシック"/>
              </a:rPr>
              <a:t>Footer</a:t>
            </a:r>
          </a:p>
        </p:txBody>
      </p:sp>
      <p:sp>
        <p:nvSpPr>
          <p:cNvPr id="6" name="Slide Number Placeholder 5">
            <a:extLst>
              <a:ext uri="{FF2B5EF4-FFF2-40B4-BE49-F238E27FC236}">
                <a16:creationId xmlns:a16="http://schemas.microsoft.com/office/drawing/2014/main" id="{E2EA3524-7B5C-4D4F-A127-3DEE72DD5542}"/>
              </a:ext>
            </a:extLst>
          </p:cNvPr>
          <p:cNvSpPr>
            <a:spLocks noGrp="1"/>
          </p:cNvSpPr>
          <p:nvPr>
            <p:ph type="sldNum" sz="quarter" idx="11"/>
          </p:nvPr>
        </p:nvSpPr>
        <p:spPr>
          <a:xfrm>
            <a:off x="3505200" y="4767263"/>
            <a:ext cx="2133600" cy="273844"/>
          </a:xfrm>
          <a:prstGeom prst="rect">
            <a:avLst/>
          </a:prstGeom>
        </p:spPr>
        <p:txBody>
          <a:bodyPr/>
          <a:lstStyle>
            <a:lvl1pPr>
              <a:defRPr/>
            </a:lvl1pPr>
          </a:lstStyle>
          <a:p>
            <a:pPr defTabSz="685800"/>
            <a:fld id="{3E7C0ABD-6F24-DB49-A7D4-F34F2A9EE17E}" type="slidenum">
              <a:rPr lang="en-US" altLang="en-US" kern="1200" smtClean="0">
                <a:ea typeface="ＭＳ Ｐゴシック"/>
                <a:cs typeface="ＭＳ Ｐゴシック"/>
              </a:rPr>
              <a:pPr defTabSz="685800"/>
              <a:t>‹#›</a:t>
            </a:fld>
            <a:endParaRPr lang="en-US" altLang="en-US" kern="1200">
              <a:ea typeface="ＭＳ Ｐゴシック"/>
              <a:cs typeface="ＭＳ Ｐゴシック"/>
            </a:endParaRPr>
          </a:p>
        </p:txBody>
      </p:sp>
    </p:spTree>
    <p:extLst>
      <p:ext uri="{BB962C8B-B14F-4D97-AF65-F5344CB8AC3E}">
        <p14:creationId xmlns:p14="http://schemas.microsoft.com/office/powerpoint/2010/main" val="32230133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42" name="Shape 42"/>
          <p:cNvSpPr>
            <a:spLocks noGrp="1"/>
          </p:cNvSpPr>
          <p:nvPr>
            <p:ph type="title"/>
          </p:nvPr>
        </p:nvSpPr>
        <p:spPr>
          <a:prstGeom prst="rect">
            <a:avLst/>
          </a:prstGeom>
        </p:spPr>
        <p:txBody>
          <a:bodyPr/>
          <a:lstStyle/>
          <a:p>
            <a:r>
              <a:rPr lang="en-US"/>
              <a:t>Click to edit Master title style</a:t>
            </a:r>
            <a:endParaRPr/>
          </a:p>
        </p:txBody>
      </p:sp>
      <p:sp>
        <p:nvSpPr>
          <p:cNvPr id="43" name="Shape 43"/>
          <p:cNvSpPr>
            <a:spLocks noGrp="1"/>
          </p:cNvSpPr>
          <p:nvPr>
            <p:ph type="body" sz="half" idx="1"/>
          </p:nvPr>
        </p:nvSpPr>
        <p:spPr>
          <a:xfrm>
            <a:off x="457200" y="1200151"/>
            <a:ext cx="4038600" cy="3394472"/>
          </a:xfrm>
          <a:prstGeom prst="rect">
            <a:avLst/>
          </a:prstGeom>
        </p:spPr>
        <p:txBody>
          <a:bodyPr/>
          <a:lstStyle>
            <a:lvl1pPr>
              <a:spcBef>
                <a:spcPts val="450"/>
              </a:spcBef>
              <a:defRPr sz="2100"/>
            </a:lvl1pPr>
            <a:lvl2pPr marL="592931" indent="-250031">
              <a:spcBef>
                <a:spcPts val="450"/>
              </a:spcBef>
              <a:defRPr sz="2100"/>
            </a:lvl2pPr>
            <a:lvl3pPr marL="925829" indent="-240029">
              <a:spcBef>
                <a:spcPts val="450"/>
              </a:spcBef>
              <a:defRPr sz="2100"/>
            </a:lvl3pPr>
            <a:lvl4pPr marL="1369483" indent="-340783">
              <a:spcBef>
                <a:spcPts val="450"/>
              </a:spcBef>
              <a:defRPr sz="2100"/>
            </a:lvl4pPr>
            <a:lvl5pPr marL="1712383" indent="-340783">
              <a:spcBef>
                <a:spcPts val="450"/>
              </a:spcBef>
              <a:defRPr sz="2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4" name="Shape 44"/>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64440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6.png"/><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10.emf"/><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9.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6" Type="http://schemas.openxmlformats.org/officeDocument/2006/relationships/theme" Target="../theme/theme4.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theme" Target="../theme/theme6.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0" y="-9825"/>
            <a:ext cx="9144000" cy="717000"/>
          </a:xfrm>
          <a:prstGeom prst="rect">
            <a:avLst/>
          </a:prstGeom>
          <a:solidFill>
            <a:srgbClr val="14374B"/>
          </a:soli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1" name="Google Shape;11;p1"/>
          <p:cNvSpPr/>
          <p:nvPr/>
        </p:nvSpPr>
        <p:spPr>
          <a:xfrm>
            <a:off x="0" y="4707921"/>
            <a:ext cx="9144000" cy="435580"/>
          </a:xfrm>
          <a:prstGeom prst="rect">
            <a:avLst/>
          </a:prstGeom>
          <a:solidFill>
            <a:srgbClr val="14374B"/>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 name="Google Shape;12;p1"/>
          <p:cNvSpPr txBox="1">
            <a:spLocks noGrp="1"/>
          </p:cNvSpPr>
          <p:nvPr>
            <p:ph type="title"/>
          </p:nvPr>
        </p:nvSpPr>
        <p:spPr>
          <a:xfrm>
            <a:off x="360342" y="115267"/>
            <a:ext cx="8326458" cy="493613"/>
          </a:xfrm>
          <a:prstGeom prst="rect">
            <a:avLst/>
          </a:prstGeom>
          <a:noFill/>
          <a:ln>
            <a:noFill/>
          </a:ln>
        </p:spPr>
        <p:txBody>
          <a:bodyPr spcFirstLastPara="1" wrap="square" lIns="91425" tIns="0" rIns="91425" bIns="0" anchor="b" anchorCtr="0"/>
          <a:lstStyle>
            <a:lvl1pPr marR="0" lvl="0" algn="l" rtl="0">
              <a:spcBef>
                <a:spcPts val="0"/>
              </a:spcBef>
              <a:spcAft>
                <a:spcPts val="0"/>
              </a:spcAft>
              <a:buClr>
                <a:srgbClr val="FFFFFF"/>
              </a:buClr>
              <a:buSzPts val="3200"/>
              <a:buFont typeface="Calibri"/>
              <a:buNone/>
              <a:defRPr sz="3200" b="1" i="0" u="none" strike="noStrike" cap="none">
                <a:solidFill>
                  <a:srgbClr val="FFFFF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1"/>
          <p:cNvSpPr txBox="1">
            <a:spLocks noGrp="1"/>
          </p:cNvSpPr>
          <p:nvPr>
            <p:ph type="body" idx="1"/>
          </p:nvPr>
        </p:nvSpPr>
        <p:spPr>
          <a:xfrm>
            <a:off x="337004" y="832267"/>
            <a:ext cx="8349796" cy="362307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1"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ftr" idx="11"/>
          </p:nvPr>
        </p:nvSpPr>
        <p:spPr>
          <a:xfrm>
            <a:off x="5855300" y="4776606"/>
            <a:ext cx="2864157" cy="273844"/>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
          <p:cNvSpPr txBox="1">
            <a:spLocks noGrp="1"/>
          </p:cNvSpPr>
          <p:nvPr>
            <p:ph type="sldNum" idx="12"/>
          </p:nvPr>
        </p:nvSpPr>
        <p:spPr>
          <a:xfrm>
            <a:off x="4116656" y="4776606"/>
            <a:ext cx="925708"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b="0" i="0" u="none" strike="noStrike" cap="none">
                <a:solidFill>
                  <a:schemeClr val="lt1"/>
                </a:solidFill>
                <a:latin typeface="Calibri"/>
                <a:ea typeface="Calibri"/>
                <a:cs typeface="Calibri"/>
                <a:sym typeface="Calibri"/>
              </a:defRPr>
            </a:lvl1pPr>
            <a:lvl2pPr marL="0" marR="0" lvl="1" indent="0" algn="ctr" rtl="0">
              <a:spcBef>
                <a:spcPts val="0"/>
              </a:spcBef>
              <a:buNone/>
              <a:defRPr sz="1200" b="0" i="0" u="none" strike="noStrike" cap="none">
                <a:solidFill>
                  <a:schemeClr val="lt1"/>
                </a:solidFill>
                <a:latin typeface="Calibri"/>
                <a:ea typeface="Calibri"/>
                <a:cs typeface="Calibri"/>
                <a:sym typeface="Calibri"/>
              </a:defRPr>
            </a:lvl2pPr>
            <a:lvl3pPr marL="0" marR="0" lvl="2" indent="0" algn="ctr" rtl="0">
              <a:spcBef>
                <a:spcPts val="0"/>
              </a:spcBef>
              <a:buNone/>
              <a:defRPr sz="1200" b="0" i="0" u="none" strike="noStrike" cap="none">
                <a:solidFill>
                  <a:schemeClr val="lt1"/>
                </a:solidFill>
                <a:latin typeface="Calibri"/>
                <a:ea typeface="Calibri"/>
                <a:cs typeface="Calibri"/>
                <a:sym typeface="Calibri"/>
              </a:defRPr>
            </a:lvl3pPr>
            <a:lvl4pPr marL="0" marR="0" lvl="3" indent="0" algn="ctr" rtl="0">
              <a:spcBef>
                <a:spcPts val="0"/>
              </a:spcBef>
              <a:buNone/>
              <a:defRPr sz="1200" b="0" i="0" u="none" strike="noStrike" cap="none">
                <a:solidFill>
                  <a:schemeClr val="lt1"/>
                </a:solidFill>
                <a:latin typeface="Calibri"/>
                <a:ea typeface="Calibri"/>
                <a:cs typeface="Calibri"/>
                <a:sym typeface="Calibri"/>
              </a:defRPr>
            </a:lvl4pPr>
            <a:lvl5pPr marL="0" marR="0" lvl="4" indent="0" algn="ctr" rtl="0">
              <a:spcBef>
                <a:spcPts val="0"/>
              </a:spcBef>
              <a:buNone/>
              <a:defRPr sz="1200" b="0" i="0" u="none" strike="noStrike" cap="none">
                <a:solidFill>
                  <a:schemeClr val="lt1"/>
                </a:solidFill>
                <a:latin typeface="Calibri"/>
                <a:ea typeface="Calibri"/>
                <a:cs typeface="Calibri"/>
                <a:sym typeface="Calibri"/>
              </a:defRPr>
            </a:lvl5pPr>
            <a:lvl6pPr marL="0" marR="0" lvl="5" indent="0" algn="ctr" rtl="0">
              <a:spcBef>
                <a:spcPts val="0"/>
              </a:spcBef>
              <a:buNone/>
              <a:defRPr sz="1200" b="0" i="0" u="none" strike="noStrike" cap="none">
                <a:solidFill>
                  <a:schemeClr val="lt1"/>
                </a:solidFill>
                <a:latin typeface="Calibri"/>
                <a:ea typeface="Calibri"/>
                <a:cs typeface="Calibri"/>
                <a:sym typeface="Calibri"/>
              </a:defRPr>
            </a:lvl6pPr>
            <a:lvl7pPr marL="0" marR="0" lvl="6" indent="0" algn="ctr" rtl="0">
              <a:spcBef>
                <a:spcPts val="0"/>
              </a:spcBef>
              <a:buNone/>
              <a:defRPr sz="1200" b="0" i="0" u="none" strike="noStrike" cap="none">
                <a:solidFill>
                  <a:schemeClr val="lt1"/>
                </a:solidFill>
                <a:latin typeface="Calibri"/>
                <a:ea typeface="Calibri"/>
                <a:cs typeface="Calibri"/>
                <a:sym typeface="Calibri"/>
              </a:defRPr>
            </a:lvl7pPr>
            <a:lvl8pPr marL="0" marR="0" lvl="7" indent="0" algn="ctr" rtl="0">
              <a:spcBef>
                <a:spcPts val="0"/>
              </a:spcBef>
              <a:buNone/>
              <a:defRPr sz="1200" b="0" i="0" u="none" strike="noStrike" cap="none">
                <a:solidFill>
                  <a:schemeClr val="lt1"/>
                </a:solidFill>
                <a:latin typeface="Calibri"/>
                <a:ea typeface="Calibri"/>
                <a:cs typeface="Calibri"/>
                <a:sym typeface="Calibri"/>
              </a:defRPr>
            </a:lvl8pPr>
            <a:lvl9pPr marL="0" marR="0" lvl="8" indent="0" algn="ctr" rtl="0">
              <a:spcBef>
                <a:spcPts val="0"/>
              </a:spcBef>
              <a:buNone/>
              <a:defRPr sz="1200" b="0"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r>
              <a:rPr lang="en-US"/>
              <a:t>- </a:t>
            </a:r>
            <a:fld id="{00000000-1234-1234-1234-123412341234}" type="slidenum">
              <a:rPr lang="en-US"/>
              <a:t>‹#›</a:t>
            </a:fld>
            <a:r>
              <a:rPr lang="en-US"/>
              <a:t> -</a:t>
            </a:r>
            <a:endParaRPr/>
          </a:p>
        </p:txBody>
      </p:sp>
      <p:pic>
        <p:nvPicPr>
          <p:cNvPr id="16" name="Google Shape;16;p1"/>
          <p:cNvPicPr preferRelativeResize="0"/>
          <p:nvPr/>
        </p:nvPicPr>
        <p:blipFill rotWithShape="1">
          <a:blip r:embed="rId14">
            <a:alphaModFix/>
          </a:blip>
          <a:srcRect l="6667" t="8601" r="7966" b="18398"/>
          <a:stretch/>
        </p:blipFill>
        <p:spPr>
          <a:xfrm>
            <a:off x="69852" y="4822837"/>
            <a:ext cx="534304" cy="292511"/>
          </a:xfrm>
          <a:prstGeom prst="rect">
            <a:avLst/>
          </a:prstGeom>
          <a:noFill/>
          <a:ln>
            <a:noFill/>
          </a:ln>
        </p:spPr>
      </p:pic>
      <p:pic>
        <p:nvPicPr>
          <p:cNvPr id="17" name="Google Shape;17;p1"/>
          <p:cNvPicPr preferRelativeResize="0"/>
          <p:nvPr/>
        </p:nvPicPr>
        <p:blipFill>
          <a:blip r:embed="rId15">
            <a:alphaModFix/>
          </a:blip>
          <a:stretch>
            <a:fillRect/>
          </a:stretch>
        </p:blipFill>
        <p:spPr>
          <a:xfrm>
            <a:off x="360350" y="4733725"/>
            <a:ext cx="502898" cy="38162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 id="2147483653" r:id="rId2"/>
    <p:sldLayoutId id="2147483655" r:id="rId3"/>
    <p:sldLayoutId id="2147483654" r:id="rId4"/>
    <p:sldLayoutId id="2147483657" r:id="rId5"/>
    <p:sldLayoutId id="2147483669" r:id="rId6"/>
    <p:sldLayoutId id="2147483671" r:id="rId7"/>
    <p:sldLayoutId id="2147483673" r:id="rId8"/>
    <p:sldLayoutId id="2147483736" r:id="rId9"/>
    <p:sldLayoutId id="2147483737" r:id="rId10"/>
    <p:sldLayoutId id="2147483738" r:id="rId11"/>
    <p:sldLayoutId id="214748373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0"/>
                <a:lumOff val="100000"/>
              </a:schemeClr>
            </a:gs>
            <a:gs pos="35000">
              <a:schemeClr val="accent6">
                <a:lumMod val="0"/>
                <a:lumOff val="100000"/>
              </a:schemeClr>
            </a:gs>
            <a:gs pos="100000">
              <a:srgbClr val="385C8B"/>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FE8F4DD-8D47-3445-884C-4968F9A4E38B}"/>
              </a:ext>
            </a:extLst>
          </p:cNvPr>
          <p:cNvSpPr>
            <a:spLocks noGrp="1"/>
          </p:cNvSpPr>
          <p:nvPr>
            <p:ph type="title"/>
          </p:nvPr>
        </p:nvSpPr>
        <p:spPr bwMode="auto">
          <a:xfrm>
            <a:off x="682626" y="195263"/>
            <a:ext cx="7781925"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pic>
        <p:nvPicPr>
          <p:cNvPr id="1028" name="Picture 7" descr="LBNL_small_logo.psd">
            <a:extLst>
              <a:ext uri="{FF2B5EF4-FFF2-40B4-BE49-F238E27FC236}">
                <a16:creationId xmlns:a16="http://schemas.microsoft.com/office/drawing/2014/main" id="{4D9EB45F-867E-DD44-B727-440FD47C9DC8}"/>
              </a:ext>
            </a:extLst>
          </p:cNvPr>
          <p:cNvPicPr>
            <a:picLocks noChangeAspect="1"/>
          </p:cNvPicPr>
          <p:nvPr userDrawn="1"/>
        </p:nvPicPr>
        <p:blipFill>
          <a:blip r:embed="rId11">
            <a:extLst>
              <a:ext uri="{28A0092B-C50C-407E-A947-70E740481C1C}">
                <a14:useLocalDpi xmlns:a14="http://schemas.microsoft.com/office/drawing/2010/main"/>
              </a:ext>
            </a:extLst>
          </a:blip>
          <a:srcRect/>
          <a:stretch>
            <a:fillRect/>
          </a:stretch>
        </p:blipFill>
        <p:spPr bwMode="auto">
          <a:xfrm>
            <a:off x="8575676" y="33933"/>
            <a:ext cx="568325" cy="322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21797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hf hdr="0" dt="0"/>
  <p:txStyles>
    <p:titleStyle>
      <a:lvl1pPr algn="l" rtl="0" eaLnBrk="1" fontAlgn="base" hangingPunct="1">
        <a:spcBef>
          <a:spcPct val="0"/>
        </a:spcBef>
        <a:spcAft>
          <a:spcPct val="0"/>
        </a:spcAft>
        <a:defRPr sz="2400" b="1">
          <a:solidFill>
            <a:srgbClr val="003366"/>
          </a:solidFill>
          <a:latin typeface="+mj-lt"/>
          <a:ea typeface="+mj-ea"/>
          <a:cs typeface="+mj-cs"/>
        </a:defRPr>
      </a:lvl1pPr>
      <a:lvl2pPr algn="l" rtl="0" eaLnBrk="1" fontAlgn="base" hangingPunct="1">
        <a:spcBef>
          <a:spcPct val="0"/>
        </a:spcBef>
        <a:spcAft>
          <a:spcPct val="0"/>
        </a:spcAft>
        <a:defRPr sz="2400" b="1">
          <a:solidFill>
            <a:srgbClr val="003366"/>
          </a:solidFill>
          <a:latin typeface="Arial" charset="0"/>
          <a:ea typeface="ＭＳ Ｐゴシック" charset="-128"/>
          <a:cs typeface="ＭＳ Ｐゴシック" charset="-128"/>
        </a:defRPr>
      </a:lvl2pPr>
      <a:lvl3pPr algn="l" rtl="0" eaLnBrk="1" fontAlgn="base" hangingPunct="1">
        <a:spcBef>
          <a:spcPct val="0"/>
        </a:spcBef>
        <a:spcAft>
          <a:spcPct val="0"/>
        </a:spcAft>
        <a:defRPr sz="2400" b="1">
          <a:solidFill>
            <a:srgbClr val="003366"/>
          </a:solidFill>
          <a:latin typeface="Arial" charset="0"/>
          <a:ea typeface="ＭＳ Ｐゴシック" charset="-128"/>
          <a:cs typeface="ＭＳ Ｐゴシック" charset="-128"/>
        </a:defRPr>
      </a:lvl3pPr>
      <a:lvl4pPr algn="l" rtl="0" eaLnBrk="1" fontAlgn="base" hangingPunct="1">
        <a:spcBef>
          <a:spcPct val="0"/>
        </a:spcBef>
        <a:spcAft>
          <a:spcPct val="0"/>
        </a:spcAft>
        <a:defRPr sz="2400" b="1">
          <a:solidFill>
            <a:srgbClr val="003366"/>
          </a:solidFill>
          <a:latin typeface="Arial" charset="0"/>
          <a:ea typeface="ＭＳ Ｐゴシック" charset="-128"/>
          <a:cs typeface="ＭＳ Ｐゴシック" charset="-128"/>
        </a:defRPr>
      </a:lvl4pPr>
      <a:lvl5pPr algn="l" rtl="0" eaLnBrk="1" fontAlgn="base" hangingPunct="1">
        <a:spcBef>
          <a:spcPct val="0"/>
        </a:spcBef>
        <a:spcAft>
          <a:spcPct val="0"/>
        </a:spcAft>
        <a:defRPr sz="2400" b="1">
          <a:solidFill>
            <a:srgbClr val="003366"/>
          </a:solidFill>
          <a:latin typeface="Arial" charset="0"/>
          <a:ea typeface="ＭＳ Ｐゴシック" charset="-128"/>
          <a:cs typeface="ＭＳ Ｐゴシック" charset="-128"/>
        </a:defRPr>
      </a:lvl5pPr>
      <a:lvl6pPr marL="342900" algn="l" rtl="0" eaLnBrk="1" fontAlgn="base" hangingPunct="1">
        <a:spcBef>
          <a:spcPct val="0"/>
        </a:spcBef>
        <a:spcAft>
          <a:spcPct val="0"/>
        </a:spcAft>
        <a:defRPr sz="2400" b="1">
          <a:solidFill>
            <a:srgbClr val="2C5993"/>
          </a:solidFill>
          <a:latin typeface="Arial" charset="0"/>
          <a:ea typeface="ＭＳ Ｐゴシック" charset="-128"/>
          <a:cs typeface="ＭＳ Ｐゴシック" charset="-128"/>
        </a:defRPr>
      </a:lvl6pPr>
      <a:lvl7pPr marL="685800" algn="l" rtl="0" eaLnBrk="1" fontAlgn="base" hangingPunct="1">
        <a:spcBef>
          <a:spcPct val="0"/>
        </a:spcBef>
        <a:spcAft>
          <a:spcPct val="0"/>
        </a:spcAft>
        <a:defRPr sz="2400" b="1">
          <a:solidFill>
            <a:srgbClr val="2C5993"/>
          </a:solidFill>
          <a:latin typeface="Arial" charset="0"/>
          <a:ea typeface="ＭＳ Ｐゴシック" charset="-128"/>
          <a:cs typeface="ＭＳ Ｐゴシック" charset="-128"/>
        </a:defRPr>
      </a:lvl7pPr>
      <a:lvl8pPr marL="1028700" algn="l" rtl="0" eaLnBrk="1" fontAlgn="base" hangingPunct="1">
        <a:spcBef>
          <a:spcPct val="0"/>
        </a:spcBef>
        <a:spcAft>
          <a:spcPct val="0"/>
        </a:spcAft>
        <a:defRPr sz="2400" b="1">
          <a:solidFill>
            <a:srgbClr val="2C5993"/>
          </a:solidFill>
          <a:latin typeface="Arial" charset="0"/>
          <a:ea typeface="ＭＳ Ｐゴシック" charset="-128"/>
          <a:cs typeface="ＭＳ Ｐゴシック" charset="-128"/>
        </a:defRPr>
      </a:lvl8pPr>
      <a:lvl9pPr marL="1371600" algn="l" rtl="0" eaLnBrk="1" fontAlgn="base" hangingPunct="1">
        <a:spcBef>
          <a:spcPct val="0"/>
        </a:spcBef>
        <a:spcAft>
          <a:spcPct val="0"/>
        </a:spcAft>
        <a:defRPr sz="2400" b="1">
          <a:solidFill>
            <a:srgbClr val="2C5993"/>
          </a:solidFill>
          <a:latin typeface="Arial" charset="0"/>
          <a:ea typeface="ＭＳ Ｐゴシック" charset="-128"/>
          <a:cs typeface="ＭＳ Ｐゴシック" charset="-128"/>
        </a:defRPr>
      </a:lvl9pPr>
    </p:titleStyle>
    <p:bodyStyle>
      <a:lvl1pPr marL="257175" indent="-257175" algn="l" rtl="0" eaLnBrk="1" fontAlgn="base" hangingPunct="1">
        <a:spcBef>
          <a:spcPts val="675"/>
        </a:spcBef>
        <a:spcAft>
          <a:spcPct val="0"/>
        </a:spcAft>
        <a:defRPr sz="1800">
          <a:solidFill>
            <a:srgbClr val="003366"/>
          </a:solidFill>
          <a:latin typeface="+mn-lt"/>
          <a:ea typeface="+mn-ea"/>
          <a:cs typeface="+mn-cs"/>
        </a:defRPr>
      </a:lvl1pPr>
      <a:lvl2pPr marL="216694" indent="-170260" algn="l" rtl="0" eaLnBrk="1" fontAlgn="base" hangingPunct="1">
        <a:spcBef>
          <a:spcPts val="375"/>
        </a:spcBef>
        <a:spcAft>
          <a:spcPct val="0"/>
        </a:spcAft>
        <a:buSzPct val="85000"/>
        <a:buChar char="–"/>
        <a:defRPr sz="1800">
          <a:solidFill>
            <a:srgbClr val="003366"/>
          </a:solidFill>
          <a:latin typeface="+mn-lt"/>
          <a:ea typeface="+mn-ea"/>
        </a:defRPr>
      </a:lvl2pPr>
      <a:lvl3pPr marL="429816" indent="-88106" algn="l" rtl="0" eaLnBrk="1" fontAlgn="base" hangingPunct="1">
        <a:spcBef>
          <a:spcPts val="300"/>
        </a:spcBef>
        <a:spcAft>
          <a:spcPct val="0"/>
        </a:spcAft>
        <a:buSzPct val="75000"/>
        <a:buFont typeface="Lucida Grande" panose="020B0600040502020204" pitchFamily="34" charset="0"/>
        <a:buChar char="–"/>
        <a:defRPr sz="1800">
          <a:solidFill>
            <a:srgbClr val="003366"/>
          </a:solidFill>
          <a:latin typeface="+mn-lt"/>
          <a:ea typeface="+mn-ea"/>
        </a:defRPr>
      </a:lvl3pPr>
      <a:lvl4pPr marL="682229" indent="-170260" algn="l" rtl="0" eaLnBrk="1" fontAlgn="base" hangingPunct="1">
        <a:spcBef>
          <a:spcPct val="20000"/>
        </a:spcBef>
        <a:spcAft>
          <a:spcPct val="0"/>
        </a:spcAft>
        <a:buSzPct val="75000"/>
        <a:buFont typeface="Lucida Grande" panose="020B0600040502020204" pitchFamily="34" charset="0"/>
        <a:buChar char="–"/>
        <a:defRPr sz="1800">
          <a:solidFill>
            <a:srgbClr val="003366"/>
          </a:solidFill>
          <a:latin typeface="+mn-lt"/>
          <a:ea typeface="+mn-ea"/>
        </a:defRPr>
      </a:lvl4pPr>
      <a:lvl5pPr marL="859631" indent="-177404" algn="l" rtl="0" eaLnBrk="1" fontAlgn="base" hangingPunct="1">
        <a:spcBef>
          <a:spcPct val="20000"/>
        </a:spcBef>
        <a:spcAft>
          <a:spcPct val="0"/>
        </a:spcAft>
        <a:buChar char="»"/>
        <a:defRPr sz="1800">
          <a:solidFill>
            <a:srgbClr val="003366"/>
          </a:solidFill>
          <a:latin typeface="+mn-lt"/>
          <a:ea typeface="+mn-ea"/>
        </a:defRPr>
      </a:lvl5pPr>
      <a:lvl6pPr marL="1885950" indent="-171450" algn="l" rtl="0" eaLnBrk="1" fontAlgn="base" hangingPunct="1">
        <a:spcBef>
          <a:spcPct val="20000"/>
        </a:spcBef>
        <a:spcAft>
          <a:spcPct val="0"/>
        </a:spcAft>
        <a:buChar char="»"/>
        <a:defRPr sz="1500">
          <a:solidFill>
            <a:srgbClr val="2C5993"/>
          </a:solidFill>
          <a:latin typeface="+mn-lt"/>
          <a:ea typeface="+mn-ea"/>
        </a:defRPr>
      </a:lvl6pPr>
      <a:lvl7pPr marL="2228850" indent="-171450" algn="l" rtl="0" eaLnBrk="1" fontAlgn="base" hangingPunct="1">
        <a:spcBef>
          <a:spcPct val="20000"/>
        </a:spcBef>
        <a:spcAft>
          <a:spcPct val="0"/>
        </a:spcAft>
        <a:buChar char="»"/>
        <a:defRPr sz="1500">
          <a:solidFill>
            <a:srgbClr val="2C5993"/>
          </a:solidFill>
          <a:latin typeface="+mn-lt"/>
          <a:ea typeface="+mn-ea"/>
        </a:defRPr>
      </a:lvl7pPr>
      <a:lvl8pPr marL="2571750" indent="-171450" algn="l" rtl="0" eaLnBrk="1" fontAlgn="base" hangingPunct="1">
        <a:spcBef>
          <a:spcPct val="20000"/>
        </a:spcBef>
        <a:spcAft>
          <a:spcPct val="0"/>
        </a:spcAft>
        <a:buChar char="»"/>
        <a:defRPr sz="1500">
          <a:solidFill>
            <a:srgbClr val="2C5993"/>
          </a:solidFill>
          <a:latin typeface="+mn-lt"/>
          <a:ea typeface="+mn-ea"/>
        </a:defRPr>
      </a:lvl8pPr>
      <a:lvl9pPr marL="2914650" indent="-171450" algn="l" rtl="0" eaLnBrk="1" fontAlgn="base" hangingPunct="1">
        <a:spcBef>
          <a:spcPct val="20000"/>
        </a:spcBef>
        <a:spcAft>
          <a:spcPct val="0"/>
        </a:spcAft>
        <a:buChar char="»"/>
        <a:defRPr sz="1500">
          <a:solidFill>
            <a:srgbClr val="2C5993"/>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9820"/>
            <a:ext cx="9144000" cy="716898"/>
          </a:xfrm>
          <a:prstGeom prst="rect">
            <a:avLst/>
          </a:prstGeom>
          <a:solidFill>
            <a:srgbClr val="14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rgbClr val="FFFFFF"/>
              </a:solidFill>
              <a:latin typeface="+mn-lt"/>
            </a:endParaRPr>
          </a:p>
        </p:txBody>
      </p:sp>
      <p:sp>
        <p:nvSpPr>
          <p:cNvPr id="4" name="Rectangle 3"/>
          <p:cNvSpPr/>
          <p:nvPr userDrawn="1"/>
        </p:nvSpPr>
        <p:spPr>
          <a:xfrm>
            <a:off x="0" y="4707922"/>
            <a:ext cx="9144000" cy="435580"/>
          </a:xfrm>
          <a:prstGeom prst="rect">
            <a:avLst/>
          </a:prstGeom>
          <a:solidFill>
            <a:srgbClr val="14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60342" y="115265"/>
            <a:ext cx="8326458" cy="493613"/>
          </a:xfrm>
          <a:prstGeom prst="rect">
            <a:avLst/>
          </a:prstGeom>
        </p:spPr>
        <p:txBody>
          <a:bodyPr vert="horz" lIns="91440" tIns="0" rIns="91440" bIns="0" rtlCol="0" anchor="b" anchorCtr="0">
            <a:normAutofit/>
          </a:bodyPr>
          <a:lstStyle/>
          <a:p>
            <a:r>
              <a:rPr lang="en-US" dirty="0"/>
              <a:t>Click to edit Master title style</a:t>
            </a:r>
          </a:p>
        </p:txBody>
      </p:sp>
      <p:sp>
        <p:nvSpPr>
          <p:cNvPr id="3" name="Text Placeholder 2"/>
          <p:cNvSpPr>
            <a:spLocks noGrp="1"/>
          </p:cNvSpPr>
          <p:nvPr>
            <p:ph type="body" idx="1"/>
          </p:nvPr>
        </p:nvSpPr>
        <p:spPr>
          <a:xfrm>
            <a:off x="457200" y="971552"/>
            <a:ext cx="8229600" cy="36230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p:cNvSpPr>
            <a:spLocks noGrp="1"/>
          </p:cNvSpPr>
          <p:nvPr>
            <p:ph type="ftr" sz="quarter" idx="3"/>
          </p:nvPr>
        </p:nvSpPr>
        <p:spPr>
          <a:xfrm>
            <a:off x="5855300" y="4776607"/>
            <a:ext cx="2864157" cy="273844"/>
          </a:xfrm>
          <a:prstGeom prst="rect">
            <a:avLst/>
          </a:prstGeom>
        </p:spPr>
        <p:txBody>
          <a:bodyPr vert="horz" lIns="91440" tIns="45720" rIns="91440" bIns="45720" rtlCol="0" anchor="ctr"/>
          <a:lstStyle>
            <a:lvl1pPr algn="r">
              <a:defRPr sz="900">
                <a:solidFill>
                  <a:schemeClr val="bg1"/>
                </a:solidFill>
              </a:defRPr>
            </a:lvl1pPr>
          </a:lstStyle>
          <a:p>
            <a:r>
              <a:rPr lang="en-US" dirty="0"/>
              <a:t>Machine Learning for Science</a:t>
            </a:r>
          </a:p>
        </p:txBody>
      </p:sp>
      <p:sp>
        <p:nvSpPr>
          <p:cNvPr id="13" name="Slide Number Placeholder 12"/>
          <p:cNvSpPr>
            <a:spLocks noGrp="1"/>
          </p:cNvSpPr>
          <p:nvPr>
            <p:ph type="sldNum" sz="quarter" idx="4"/>
          </p:nvPr>
        </p:nvSpPr>
        <p:spPr>
          <a:xfrm>
            <a:off x="4116657" y="4776607"/>
            <a:ext cx="925708" cy="273844"/>
          </a:xfrm>
          <a:prstGeom prst="rect">
            <a:avLst/>
          </a:prstGeom>
        </p:spPr>
        <p:txBody>
          <a:bodyPr vert="horz" lIns="91440" tIns="45720" rIns="91440" bIns="45720" rtlCol="0" anchor="ctr"/>
          <a:lstStyle>
            <a:lvl1pPr algn="ctr">
              <a:defRPr sz="900">
                <a:solidFill>
                  <a:schemeClr val="bg1"/>
                </a:solidFill>
              </a:defRPr>
            </a:lvl1pPr>
          </a:lstStyle>
          <a:p>
            <a:r>
              <a:rPr lang="en-US"/>
              <a:t>- </a:t>
            </a:r>
            <a:fld id="{D174BAF6-F8F2-EF4F-936C-8DF63288C82F}" type="slidenum">
              <a:rPr lang="en-US" smtClean="0"/>
              <a:pPr/>
              <a:t>‹#›</a:t>
            </a:fld>
            <a:r>
              <a:rPr lang="en-US"/>
              <a:t> -</a:t>
            </a:r>
            <a:endParaRPr lang="en-US" dirty="0"/>
          </a:p>
        </p:txBody>
      </p:sp>
      <p:pic>
        <p:nvPicPr>
          <p:cNvPr id="9" name="Picture 12"/>
          <p:cNvPicPr>
            <a:picLocks noChangeAspect="1"/>
          </p:cNvPicPr>
          <p:nvPr userDrawn="1"/>
        </p:nvPicPr>
        <p:blipFill>
          <a:blip r:embed="rId14" cstate="screen">
            <a:extLst>
              <a:ext uri="{28A0092B-C50C-407E-A947-70E740481C1C}">
                <a14:useLocalDpi xmlns:a14="http://schemas.microsoft.com/office/drawing/2010/main"/>
              </a:ext>
            </a:extLst>
          </a:blip>
          <a:srcRect l="6667" t="8601" r="7967" b="18398"/>
          <a:stretch>
            <a:fillRect/>
          </a:stretch>
        </p:blipFill>
        <p:spPr bwMode="auto">
          <a:xfrm>
            <a:off x="69852" y="4822836"/>
            <a:ext cx="534304" cy="292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3"/>
          <p:cNvPicPr>
            <a:picLocks noChangeAspect="1"/>
          </p:cNvPicPr>
          <p:nvPr userDrawn="1"/>
        </p:nvPicPr>
        <p:blipFill>
          <a:blip r:embed="rId15" cstate="screen">
            <a:extLst>
              <a:ext uri="{28A0092B-C50C-407E-A947-70E740481C1C}">
                <a14:useLocalDpi xmlns:a14="http://schemas.microsoft.com/office/drawing/2010/main"/>
              </a:ext>
            </a:extLst>
          </a:blip>
          <a:srcRect r="57886"/>
          <a:stretch>
            <a:fillRect/>
          </a:stretch>
        </p:blipFill>
        <p:spPr bwMode="auto">
          <a:xfrm>
            <a:off x="922338" y="4819988"/>
            <a:ext cx="1600200" cy="316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TextBox 15"/>
          <p:cNvSpPr txBox="1">
            <a:spLocks noChangeArrowheads="1"/>
          </p:cNvSpPr>
          <p:nvPr userDrawn="1"/>
        </p:nvSpPr>
        <p:spPr bwMode="auto">
          <a:xfrm>
            <a:off x="2595563" y="4792271"/>
            <a:ext cx="781050" cy="346232"/>
          </a:xfrm>
          <a:prstGeom prst="rect">
            <a:avLst/>
          </a:prstGeom>
          <a:noFill/>
          <a:ln>
            <a:noFill/>
          </a:ln>
          <a:extLst/>
        </p:spPr>
        <p:txBody>
          <a:bodyPr lIns="68562" tIns="34282" rIns="68562" bIns="3428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342812" eaLnBrk="1" fontAlgn="base" hangingPunct="1">
              <a:spcBef>
                <a:spcPct val="0"/>
              </a:spcBef>
              <a:spcAft>
                <a:spcPct val="0"/>
              </a:spcAft>
              <a:defRPr/>
            </a:pPr>
            <a:r>
              <a:rPr lang="en-US" sz="900" dirty="0">
                <a:solidFill>
                  <a:srgbClr val="FFFFFF"/>
                </a:solidFill>
              </a:rPr>
              <a:t>Office of</a:t>
            </a:r>
            <a:br>
              <a:rPr lang="en-US" sz="900" dirty="0">
                <a:solidFill>
                  <a:srgbClr val="FFFFFF"/>
                </a:solidFill>
              </a:rPr>
            </a:br>
            <a:r>
              <a:rPr lang="en-US" sz="900" dirty="0">
                <a:solidFill>
                  <a:srgbClr val="FFFFFF"/>
                </a:solidFill>
              </a:rPr>
              <a:t>Science</a:t>
            </a:r>
          </a:p>
        </p:txBody>
      </p:sp>
    </p:spTree>
    <p:extLst>
      <p:ext uri="{BB962C8B-B14F-4D97-AF65-F5344CB8AC3E}">
        <p14:creationId xmlns:p14="http://schemas.microsoft.com/office/powerpoint/2010/main" val="317108700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dt="0"/>
  <p:txStyles>
    <p:titleStyle>
      <a:lvl1pPr marL="171450" indent="-171450" algn="l" defTabSz="342900" rtl="0" eaLnBrk="1" latinLnBrk="0" hangingPunct="1">
        <a:spcBef>
          <a:spcPct val="0"/>
        </a:spcBef>
        <a:buNone/>
        <a:defRPr sz="2400" b="1" i="0" u="none" kern="1200" cap="none">
          <a:solidFill>
            <a:srgbClr val="FFFFFF"/>
          </a:solidFill>
          <a:latin typeface="+mn-lt"/>
          <a:ea typeface="+mj-ea"/>
          <a:cs typeface="Helvetica Neue Bold Condensed"/>
        </a:defRPr>
      </a:lvl1pPr>
    </p:titleStyle>
    <p:bodyStyle>
      <a:lvl1pPr marL="257175" indent="-257175" algn="l" defTabSz="342900" rtl="0" eaLnBrk="1" latinLnBrk="0" hangingPunct="1">
        <a:spcBef>
          <a:spcPct val="20000"/>
        </a:spcBef>
        <a:buFont typeface="Arial"/>
        <a:buChar char="•"/>
        <a:defRPr sz="2100" b="1"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18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5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numCol="1" rtlCol="0" anchor="ctr">
            <a:normAutofit/>
          </a:bodyPr>
          <a:lstStyle/>
          <a:p>
            <a:r>
              <a:rPr lang="en-US">
                <a:uFillTx/>
              </a:rPr>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numCol="1" rtlCol="0">
            <a:normAutofit/>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numCol="1" rtlCol="0" anchor="ctr"/>
          <a:lstStyle>
            <a:lvl1pPr algn="l">
              <a:defRPr sz="900">
                <a:solidFill>
                  <a:schemeClr val="tx1">
                    <a:tint val="75000"/>
                  </a:schemeClr>
                </a:solidFill>
                <a:uFillTx/>
              </a:defRPr>
            </a:lvl1pPr>
          </a:lstStyle>
          <a:p>
            <a:fld id="{9F5F5CB1-1C18-E243-BBBC-D0C1A8F80FFE}" type="datetimeFigureOut">
              <a:rPr lang="en-US" smtClean="0">
                <a:uFillTx/>
              </a:rPr>
              <a:t>4/6/19</a:t>
            </a:fld>
            <a:endParaRPr lang="en-US">
              <a:uFillTx/>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numCol="1" rtlCol="0" anchor="ctr"/>
          <a:lstStyle>
            <a:lvl1pPr algn="ctr">
              <a:defRPr sz="900">
                <a:solidFill>
                  <a:schemeClr val="tx1">
                    <a:tint val="75000"/>
                  </a:schemeClr>
                </a:solidFill>
                <a:uFillTx/>
              </a:defRPr>
            </a:lvl1pPr>
          </a:lstStyle>
          <a:p>
            <a:endParaRPr lang="en-US">
              <a:uFillTx/>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numCol="1" rtlCol="0" anchor="ctr"/>
          <a:lstStyle>
            <a:lvl1pPr algn="r">
              <a:defRPr sz="900">
                <a:solidFill>
                  <a:schemeClr val="tx1">
                    <a:tint val="75000"/>
                  </a:schemeClr>
                </a:solidFill>
                <a:uFillTx/>
              </a:defRPr>
            </a:lvl1pPr>
          </a:lstStyle>
          <a:p>
            <a:fld id="{21AF3328-E358-EC47-9C8A-6EDDB527A8A7}" type="slidenum">
              <a:rPr lang="en-US" smtClean="0">
                <a:uFillTx/>
              </a:rPr>
              <a:t>‹#›</a:t>
            </a:fld>
            <a:endParaRPr lang="en-US">
              <a:uFillTx/>
            </a:endParaRPr>
          </a:p>
        </p:txBody>
      </p:sp>
    </p:spTree>
    <p:extLst>
      <p:ext uri="{BB962C8B-B14F-4D97-AF65-F5344CB8AC3E}">
        <p14:creationId xmlns:p14="http://schemas.microsoft.com/office/powerpoint/2010/main" val="12619477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Lst>
  <p:txStyles>
    <p:titleStyle>
      <a:lvl1pPr algn="l" defTabSz="685800" rtl="0" eaLnBrk="1" latinLnBrk="0" hangingPunct="1">
        <a:lnSpc>
          <a:spcPct val="90000"/>
        </a:lnSpc>
        <a:spcBef>
          <a:spcPct val="0"/>
        </a:spcBef>
        <a:buNone/>
        <a:defRPr sz="3300" kern="1200">
          <a:solidFill>
            <a:schemeClr val="tx1"/>
          </a:solidFill>
          <a:uFillTx/>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uFillTx/>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uFillTx/>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uFillTx/>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uFillTx/>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uFillTx/>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uFillTx/>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uFillTx/>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uFillTx/>
          <a:latin typeface="+mn-lt"/>
          <a:ea typeface="+mn-ea"/>
          <a:cs typeface="+mn-cs"/>
        </a:defRPr>
      </a:lvl9pPr>
    </p:bodyStyle>
    <p:otherStyle>
      <a:defPPr>
        <a:defRPr lang="en-US">
          <a:uFillTx/>
        </a:defRPr>
      </a:defPPr>
      <a:lvl1pPr marL="0" algn="l" defTabSz="685800" rtl="0" eaLnBrk="1" latinLnBrk="0" hangingPunct="1">
        <a:defRPr sz="1350" kern="1200">
          <a:solidFill>
            <a:schemeClr val="tx1"/>
          </a:solidFill>
          <a:uFillTx/>
          <a:latin typeface="+mn-lt"/>
          <a:ea typeface="+mn-ea"/>
          <a:cs typeface="+mn-cs"/>
        </a:defRPr>
      </a:lvl1pPr>
      <a:lvl2pPr marL="342900" algn="l" defTabSz="685800" rtl="0" eaLnBrk="1" latinLnBrk="0" hangingPunct="1">
        <a:defRPr sz="1350" kern="1200">
          <a:solidFill>
            <a:schemeClr val="tx1"/>
          </a:solidFill>
          <a:uFillTx/>
          <a:latin typeface="+mn-lt"/>
          <a:ea typeface="+mn-ea"/>
          <a:cs typeface="+mn-cs"/>
        </a:defRPr>
      </a:lvl2pPr>
      <a:lvl3pPr marL="685800" algn="l" defTabSz="685800" rtl="0" eaLnBrk="1" latinLnBrk="0" hangingPunct="1">
        <a:defRPr sz="1350" kern="1200">
          <a:solidFill>
            <a:schemeClr val="tx1"/>
          </a:solidFill>
          <a:uFillTx/>
          <a:latin typeface="+mn-lt"/>
          <a:ea typeface="+mn-ea"/>
          <a:cs typeface="+mn-cs"/>
        </a:defRPr>
      </a:lvl3pPr>
      <a:lvl4pPr marL="1028700" algn="l" defTabSz="685800" rtl="0" eaLnBrk="1" latinLnBrk="0" hangingPunct="1">
        <a:defRPr sz="1350" kern="1200">
          <a:solidFill>
            <a:schemeClr val="tx1"/>
          </a:solidFill>
          <a:uFillTx/>
          <a:latin typeface="+mn-lt"/>
          <a:ea typeface="+mn-ea"/>
          <a:cs typeface="+mn-cs"/>
        </a:defRPr>
      </a:lvl4pPr>
      <a:lvl5pPr marL="1371600" algn="l" defTabSz="685800" rtl="0" eaLnBrk="1" latinLnBrk="0" hangingPunct="1">
        <a:defRPr sz="1350" kern="1200">
          <a:solidFill>
            <a:schemeClr val="tx1"/>
          </a:solidFill>
          <a:uFillTx/>
          <a:latin typeface="+mn-lt"/>
          <a:ea typeface="+mn-ea"/>
          <a:cs typeface="+mn-cs"/>
        </a:defRPr>
      </a:lvl5pPr>
      <a:lvl6pPr marL="1714500" algn="l" defTabSz="685800" rtl="0" eaLnBrk="1" latinLnBrk="0" hangingPunct="1">
        <a:defRPr sz="1350" kern="1200">
          <a:solidFill>
            <a:schemeClr val="tx1"/>
          </a:solidFill>
          <a:uFillTx/>
          <a:latin typeface="+mn-lt"/>
          <a:ea typeface="+mn-ea"/>
          <a:cs typeface="+mn-cs"/>
        </a:defRPr>
      </a:lvl6pPr>
      <a:lvl7pPr marL="2057400" algn="l" defTabSz="685800" rtl="0" eaLnBrk="1" latinLnBrk="0" hangingPunct="1">
        <a:defRPr sz="1350" kern="1200">
          <a:solidFill>
            <a:schemeClr val="tx1"/>
          </a:solidFill>
          <a:uFillTx/>
          <a:latin typeface="+mn-lt"/>
          <a:ea typeface="+mn-ea"/>
          <a:cs typeface="+mn-cs"/>
        </a:defRPr>
      </a:lvl7pPr>
      <a:lvl8pPr marL="2400300" algn="l" defTabSz="685800" rtl="0" eaLnBrk="1" latinLnBrk="0" hangingPunct="1">
        <a:defRPr sz="1350" kern="1200">
          <a:solidFill>
            <a:schemeClr val="tx1"/>
          </a:solidFill>
          <a:uFillTx/>
          <a:latin typeface="+mn-lt"/>
          <a:ea typeface="+mn-ea"/>
          <a:cs typeface="+mn-cs"/>
        </a:defRPr>
      </a:lvl8pPr>
      <a:lvl9pPr marL="2743200" algn="l" defTabSz="685800" rtl="0" eaLnBrk="1" latinLnBrk="0" hangingPunct="1">
        <a:defRPr sz="1350" kern="1200">
          <a:solidFill>
            <a:schemeClr val="tx1"/>
          </a:solidFill>
          <a:uFillTx/>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3C96D6-B4E2-E34E-A465-533B3FA65EF4}"/>
              </a:ext>
            </a:extLst>
          </p:cNvPr>
          <p:cNvSpPr>
            <a:spLocks noGrp="1"/>
          </p:cNvSpPr>
          <p:nvPr>
            <p:ph type="title"/>
          </p:nvPr>
        </p:nvSpPr>
        <p:spPr>
          <a:xfrm>
            <a:off x="628650" y="273844"/>
            <a:ext cx="7886700" cy="994172"/>
          </a:xfrm>
          <a:prstGeom prst="rect">
            <a:avLst/>
          </a:prstGeom>
        </p:spPr>
        <p:txBody>
          <a:bodyPr vert="horz" lIns="91440" tIns="45720" rIns="91440" bIns="45720" numCol="1"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8C8187-CA04-1646-A033-095E0714FDD0}"/>
              </a:ext>
            </a:extLst>
          </p:cNvPr>
          <p:cNvSpPr>
            <a:spLocks noGrp="1"/>
          </p:cNvSpPr>
          <p:nvPr>
            <p:ph type="body" idx="1"/>
          </p:nvPr>
        </p:nvSpPr>
        <p:spPr>
          <a:xfrm>
            <a:off x="628650" y="1369219"/>
            <a:ext cx="7886700" cy="3263504"/>
          </a:xfrm>
          <a:prstGeom prst="rect">
            <a:avLst/>
          </a:prstGeom>
        </p:spPr>
        <p:txBody>
          <a:bodyPr vert="horz" lIns="91440" tIns="45720" rIns="91440" bIns="45720" numCol="1"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50F35E-A034-7542-892C-48259F05B72D}"/>
              </a:ext>
            </a:extLst>
          </p:cNvPr>
          <p:cNvSpPr>
            <a:spLocks noGrp="1"/>
          </p:cNvSpPr>
          <p:nvPr>
            <p:ph type="dt" sz="half" idx="2"/>
          </p:nvPr>
        </p:nvSpPr>
        <p:spPr>
          <a:xfrm>
            <a:off x="628650" y="4767263"/>
            <a:ext cx="2057400" cy="273844"/>
          </a:xfrm>
          <a:prstGeom prst="rect">
            <a:avLst/>
          </a:prstGeom>
        </p:spPr>
        <p:txBody>
          <a:bodyPr vert="horz" lIns="91440" tIns="45720" rIns="91440" bIns="45720" numCol="1" rtlCol="0" anchor="ctr"/>
          <a:lstStyle>
            <a:lvl1pPr algn="l">
              <a:defRPr sz="900">
                <a:solidFill>
                  <a:schemeClr val="tx1">
                    <a:tint val="75000"/>
                  </a:schemeClr>
                </a:solidFill>
              </a:defRPr>
            </a:lvl1pPr>
          </a:lstStyle>
          <a:p>
            <a:fld id="{9F5F5CB1-1C18-E243-BBBC-D0C1A8F80FFE}" type="datetimeFigureOut">
              <a:rPr lang="en-US" smtClean="0"/>
              <a:t>4/6/19</a:t>
            </a:fld>
            <a:endParaRPr lang="en-US"/>
          </a:p>
        </p:txBody>
      </p:sp>
      <p:sp>
        <p:nvSpPr>
          <p:cNvPr id="5" name="Footer Placeholder 4">
            <a:extLst>
              <a:ext uri="{FF2B5EF4-FFF2-40B4-BE49-F238E27FC236}">
                <a16:creationId xmlns:a16="http://schemas.microsoft.com/office/drawing/2014/main" id="{1555AE39-8763-DF4B-94C4-74B45A538028}"/>
              </a:ext>
            </a:extLst>
          </p:cNvPr>
          <p:cNvSpPr>
            <a:spLocks noGrp="1"/>
          </p:cNvSpPr>
          <p:nvPr>
            <p:ph type="ftr" sz="quarter" idx="3"/>
          </p:nvPr>
        </p:nvSpPr>
        <p:spPr>
          <a:xfrm>
            <a:off x="3028950" y="4767263"/>
            <a:ext cx="3086100" cy="273844"/>
          </a:xfrm>
          <a:prstGeom prst="rect">
            <a:avLst/>
          </a:prstGeom>
        </p:spPr>
        <p:txBody>
          <a:bodyPr vert="horz" lIns="91440" tIns="45720" rIns="91440" bIns="45720" numCol="1"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83D11EE-CA90-1B4C-A8A3-BFD4F769B4D7}"/>
              </a:ext>
            </a:extLst>
          </p:cNvPr>
          <p:cNvSpPr>
            <a:spLocks noGrp="1"/>
          </p:cNvSpPr>
          <p:nvPr>
            <p:ph type="sldNum" sz="quarter" idx="4"/>
          </p:nvPr>
        </p:nvSpPr>
        <p:spPr>
          <a:xfrm>
            <a:off x="6457950" y="4767263"/>
            <a:ext cx="2057400" cy="273844"/>
          </a:xfrm>
          <a:prstGeom prst="rect">
            <a:avLst/>
          </a:prstGeom>
        </p:spPr>
        <p:txBody>
          <a:bodyPr vert="horz" lIns="91440" tIns="45720" rIns="91440" bIns="45720" numCol="1" rtlCol="0" anchor="ctr"/>
          <a:lstStyle>
            <a:lvl1pPr algn="r">
              <a:defRPr sz="900">
                <a:solidFill>
                  <a:schemeClr val="tx1">
                    <a:tint val="75000"/>
                  </a:schemeClr>
                </a:solidFill>
              </a:defRPr>
            </a:lvl1pPr>
          </a:lstStyle>
          <a:p>
            <a:fld id="{21AF3328-E358-EC47-9C8A-6EDDB527A8A7}" type="slidenum">
              <a:rPr lang="en-US" smtClean="0"/>
              <a:t>‹#›</a:t>
            </a:fld>
            <a:endParaRPr lang="en-US"/>
          </a:p>
        </p:txBody>
      </p:sp>
    </p:spTree>
    <p:extLst>
      <p:ext uri="{BB962C8B-B14F-4D97-AF65-F5344CB8AC3E}">
        <p14:creationId xmlns:p14="http://schemas.microsoft.com/office/powerpoint/2010/main" val="31378901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0"/>
                <a:lumOff val="100000"/>
              </a:schemeClr>
            </a:gs>
            <a:gs pos="35000">
              <a:schemeClr val="accent6">
                <a:lumMod val="0"/>
                <a:lumOff val="100000"/>
              </a:schemeClr>
            </a:gs>
            <a:gs pos="100000">
              <a:srgbClr val="385C8B"/>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FE8F4DD-8D47-3445-884C-4968F9A4E38B}"/>
              </a:ext>
            </a:extLst>
          </p:cNvPr>
          <p:cNvSpPr>
            <a:spLocks noGrp="1"/>
          </p:cNvSpPr>
          <p:nvPr>
            <p:ph type="title"/>
          </p:nvPr>
        </p:nvSpPr>
        <p:spPr bwMode="auto">
          <a:xfrm>
            <a:off x="682626" y="195263"/>
            <a:ext cx="7781925"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pic>
        <p:nvPicPr>
          <p:cNvPr id="1028" name="Picture 7" descr="LBNL_small_logo.psd">
            <a:extLst>
              <a:ext uri="{FF2B5EF4-FFF2-40B4-BE49-F238E27FC236}">
                <a16:creationId xmlns:a16="http://schemas.microsoft.com/office/drawing/2014/main" id="{4D9EB45F-867E-DD44-B727-440FD47C9DC8}"/>
              </a:ext>
            </a:extLst>
          </p:cNvPr>
          <p:cNvPicPr>
            <a:picLocks noChangeAspect="1"/>
          </p:cNvPicPr>
          <p:nvPr/>
        </p:nvPicPr>
        <p:blipFill>
          <a:blip r:embed="rId12">
            <a:extLst>
              <a:ext uri="{28A0092B-C50C-407E-A947-70E740481C1C}">
                <a14:useLocalDpi xmlns:a14="http://schemas.microsoft.com/office/drawing/2010/main"/>
              </a:ext>
            </a:extLst>
          </a:blip>
          <a:srcRect/>
          <a:stretch>
            <a:fillRect/>
          </a:stretch>
        </p:blipFill>
        <p:spPr bwMode="auto">
          <a:xfrm>
            <a:off x="8347076" y="4681538"/>
            <a:ext cx="568325" cy="322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274675"/>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Lst>
  <p:hf hdr="0" dt="0"/>
  <p:txStyles>
    <p:titleStyle>
      <a:lvl1pPr algn="l" rtl="0" eaLnBrk="1" fontAlgn="base" hangingPunct="1">
        <a:spcBef>
          <a:spcPct val="0"/>
        </a:spcBef>
        <a:spcAft>
          <a:spcPct val="0"/>
        </a:spcAft>
        <a:defRPr sz="2400" b="1">
          <a:solidFill>
            <a:srgbClr val="003366"/>
          </a:solidFill>
          <a:latin typeface="+mj-lt"/>
          <a:ea typeface="+mj-ea"/>
          <a:cs typeface="+mj-cs"/>
        </a:defRPr>
      </a:lvl1pPr>
      <a:lvl2pPr algn="l" rtl="0" eaLnBrk="1" fontAlgn="base" hangingPunct="1">
        <a:spcBef>
          <a:spcPct val="0"/>
        </a:spcBef>
        <a:spcAft>
          <a:spcPct val="0"/>
        </a:spcAft>
        <a:defRPr sz="2400" b="1">
          <a:solidFill>
            <a:srgbClr val="003366"/>
          </a:solidFill>
          <a:latin typeface="Arial" charset="0"/>
          <a:ea typeface="ＭＳ Ｐゴシック" charset="-128"/>
          <a:cs typeface="ＭＳ Ｐゴシック" charset="-128"/>
        </a:defRPr>
      </a:lvl2pPr>
      <a:lvl3pPr algn="l" rtl="0" eaLnBrk="1" fontAlgn="base" hangingPunct="1">
        <a:spcBef>
          <a:spcPct val="0"/>
        </a:spcBef>
        <a:spcAft>
          <a:spcPct val="0"/>
        </a:spcAft>
        <a:defRPr sz="2400" b="1">
          <a:solidFill>
            <a:srgbClr val="003366"/>
          </a:solidFill>
          <a:latin typeface="Arial" charset="0"/>
          <a:ea typeface="ＭＳ Ｐゴシック" charset="-128"/>
          <a:cs typeface="ＭＳ Ｐゴシック" charset="-128"/>
        </a:defRPr>
      </a:lvl3pPr>
      <a:lvl4pPr algn="l" rtl="0" eaLnBrk="1" fontAlgn="base" hangingPunct="1">
        <a:spcBef>
          <a:spcPct val="0"/>
        </a:spcBef>
        <a:spcAft>
          <a:spcPct val="0"/>
        </a:spcAft>
        <a:defRPr sz="2400" b="1">
          <a:solidFill>
            <a:srgbClr val="003366"/>
          </a:solidFill>
          <a:latin typeface="Arial" charset="0"/>
          <a:ea typeface="ＭＳ Ｐゴシック" charset="-128"/>
          <a:cs typeface="ＭＳ Ｐゴシック" charset="-128"/>
        </a:defRPr>
      </a:lvl4pPr>
      <a:lvl5pPr algn="l" rtl="0" eaLnBrk="1" fontAlgn="base" hangingPunct="1">
        <a:spcBef>
          <a:spcPct val="0"/>
        </a:spcBef>
        <a:spcAft>
          <a:spcPct val="0"/>
        </a:spcAft>
        <a:defRPr sz="2400" b="1">
          <a:solidFill>
            <a:srgbClr val="003366"/>
          </a:solidFill>
          <a:latin typeface="Arial" charset="0"/>
          <a:ea typeface="ＭＳ Ｐゴシック" charset="-128"/>
          <a:cs typeface="ＭＳ Ｐゴシック" charset="-128"/>
        </a:defRPr>
      </a:lvl5pPr>
      <a:lvl6pPr marL="342900" algn="l" rtl="0" eaLnBrk="1" fontAlgn="base" hangingPunct="1">
        <a:spcBef>
          <a:spcPct val="0"/>
        </a:spcBef>
        <a:spcAft>
          <a:spcPct val="0"/>
        </a:spcAft>
        <a:defRPr sz="2400" b="1">
          <a:solidFill>
            <a:srgbClr val="2C5993"/>
          </a:solidFill>
          <a:latin typeface="Arial" charset="0"/>
          <a:ea typeface="ＭＳ Ｐゴシック" charset="-128"/>
          <a:cs typeface="ＭＳ Ｐゴシック" charset="-128"/>
        </a:defRPr>
      </a:lvl6pPr>
      <a:lvl7pPr marL="685800" algn="l" rtl="0" eaLnBrk="1" fontAlgn="base" hangingPunct="1">
        <a:spcBef>
          <a:spcPct val="0"/>
        </a:spcBef>
        <a:spcAft>
          <a:spcPct val="0"/>
        </a:spcAft>
        <a:defRPr sz="2400" b="1">
          <a:solidFill>
            <a:srgbClr val="2C5993"/>
          </a:solidFill>
          <a:latin typeface="Arial" charset="0"/>
          <a:ea typeface="ＭＳ Ｐゴシック" charset="-128"/>
          <a:cs typeface="ＭＳ Ｐゴシック" charset="-128"/>
        </a:defRPr>
      </a:lvl7pPr>
      <a:lvl8pPr marL="1028700" algn="l" rtl="0" eaLnBrk="1" fontAlgn="base" hangingPunct="1">
        <a:spcBef>
          <a:spcPct val="0"/>
        </a:spcBef>
        <a:spcAft>
          <a:spcPct val="0"/>
        </a:spcAft>
        <a:defRPr sz="2400" b="1">
          <a:solidFill>
            <a:srgbClr val="2C5993"/>
          </a:solidFill>
          <a:latin typeface="Arial" charset="0"/>
          <a:ea typeface="ＭＳ Ｐゴシック" charset="-128"/>
          <a:cs typeface="ＭＳ Ｐゴシック" charset="-128"/>
        </a:defRPr>
      </a:lvl8pPr>
      <a:lvl9pPr marL="1371600" algn="l" rtl="0" eaLnBrk="1" fontAlgn="base" hangingPunct="1">
        <a:spcBef>
          <a:spcPct val="0"/>
        </a:spcBef>
        <a:spcAft>
          <a:spcPct val="0"/>
        </a:spcAft>
        <a:defRPr sz="2400" b="1">
          <a:solidFill>
            <a:srgbClr val="2C5993"/>
          </a:solidFill>
          <a:latin typeface="Arial" charset="0"/>
          <a:ea typeface="ＭＳ Ｐゴシック" charset="-128"/>
          <a:cs typeface="ＭＳ Ｐゴシック" charset="-128"/>
        </a:defRPr>
      </a:lvl9pPr>
    </p:titleStyle>
    <p:bodyStyle>
      <a:lvl1pPr marL="257175" indent="-257175" algn="l" rtl="0" eaLnBrk="1" fontAlgn="base" hangingPunct="1">
        <a:spcBef>
          <a:spcPts val="675"/>
        </a:spcBef>
        <a:spcAft>
          <a:spcPct val="0"/>
        </a:spcAft>
        <a:defRPr sz="1800">
          <a:solidFill>
            <a:srgbClr val="003366"/>
          </a:solidFill>
          <a:latin typeface="+mn-lt"/>
          <a:ea typeface="+mn-ea"/>
          <a:cs typeface="+mn-cs"/>
        </a:defRPr>
      </a:lvl1pPr>
      <a:lvl2pPr marL="216694" indent="-170260" algn="l" rtl="0" eaLnBrk="1" fontAlgn="base" hangingPunct="1">
        <a:spcBef>
          <a:spcPts val="375"/>
        </a:spcBef>
        <a:spcAft>
          <a:spcPct val="0"/>
        </a:spcAft>
        <a:buSzPct val="85000"/>
        <a:buChar char="–"/>
        <a:defRPr sz="1800">
          <a:solidFill>
            <a:srgbClr val="003366"/>
          </a:solidFill>
          <a:latin typeface="+mn-lt"/>
          <a:ea typeface="+mn-ea"/>
        </a:defRPr>
      </a:lvl2pPr>
      <a:lvl3pPr marL="429816" indent="-88106" algn="l" rtl="0" eaLnBrk="1" fontAlgn="base" hangingPunct="1">
        <a:spcBef>
          <a:spcPts val="300"/>
        </a:spcBef>
        <a:spcAft>
          <a:spcPct val="0"/>
        </a:spcAft>
        <a:buSzPct val="75000"/>
        <a:buFont typeface="Lucida Grande" panose="020B0600040502020204" pitchFamily="34" charset="0"/>
        <a:buChar char="–"/>
        <a:defRPr sz="1800">
          <a:solidFill>
            <a:srgbClr val="003366"/>
          </a:solidFill>
          <a:latin typeface="+mn-lt"/>
          <a:ea typeface="+mn-ea"/>
        </a:defRPr>
      </a:lvl3pPr>
      <a:lvl4pPr marL="682229" indent="-170260" algn="l" rtl="0" eaLnBrk="1" fontAlgn="base" hangingPunct="1">
        <a:spcBef>
          <a:spcPct val="20000"/>
        </a:spcBef>
        <a:spcAft>
          <a:spcPct val="0"/>
        </a:spcAft>
        <a:buSzPct val="75000"/>
        <a:buFont typeface="Lucida Grande" panose="020B0600040502020204" pitchFamily="34" charset="0"/>
        <a:buChar char="–"/>
        <a:defRPr sz="1800">
          <a:solidFill>
            <a:srgbClr val="003366"/>
          </a:solidFill>
          <a:latin typeface="+mn-lt"/>
          <a:ea typeface="+mn-ea"/>
        </a:defRPr>
      </a:lvl4pPr>
      <a:lvl5pPr marL="859631" indent="-177404" algn="l" rtl="0" eaLnBrk="1" fontAlgn="base" hangingPunct="1">
        <a:spcBef>
          <a:spcPct val="20000"/>
        </a:spcBef>
        <a:spcAft>
          <a:spcPct val="0"/>
        </a:spcAft>
        <a:buChar char="»"/>
        <a:defRPr sz="1800">
          <a:solidFill>
            <a:srgbClr val="003366"/>
          </a:solidFill>
          <a:latin typeface="+mn-lt"/>
          <a:ea typeface="+mn-ea"/>
        </a:defRPr>
      </a:lvl5pPr>
      <a:lvl6pPr marL="1885950" indent="-171450" algn="l" rtl="0" eaLnBrk="1" fontAlgn="base" hangingPunct="1">
        <a:spcBef>
          <a:spcPct val="20000"/>
        </a:spcBef>
        <a:spcAft>
          <a:spcPct val="0"/>
        </a:spcAft>
        <a:buChar char="»"/>
        <a:defRPr sz="1500">
          <a:solidFill>
            <a:srgbClr val="2C5993"/>
          </a:solidFill>
          <a:latin typeface="+mn-lt"/>
          <a:ea typeface="+mn-ea"/>
        </a:defRPr>
      </a:lvl6pPr>
      <a:lvl7pPr marL="2228850" indent="-171450" algn="l" rtl="0" eaLnBrk="1" fontAlgn="base" hangingPunct="1">
        <a:spcBef>
          <a:spcPct val="20000"/>
        </a:spcBef>
        <a:spcAft>
          <a:spcPct val="0"/>
        </a:spcAft>
        <a:buChar char="»"/>
        <a:defRPr sz="1500">
          <a:solidFill>
            <a:srgbClr val="2C5993"/>
          </a:solidFill>
          <a:latin typeface="+mn-lt"/>
          <a:ea typeface="+mn-ea"/>
        </a:defRPr>
      </a:lvl7pPr>
      <a:lvl8pPr marL="2571750" indent="-171450" algn="l" rtl="0" eaLnBrk="1" fontAlgn="base" hangingPunct="1">
        <a:spcBef>
          <a:spcPct val="20000"/>
        </a:spcBef>
        <a:spcAft>
          <a:spcPct val="0"/>
        </a:spcAft>
        <a:buChar char="»"/>
        <a:defRPr sz="1500">
          <a:solidFill>
            <a:srgbClr val="2C5993"/>
          </a:solidFill>
          <a:latin typeface="+mn-lt"/>
          <a:ea typeface="+mn-ea"/>
        </a:defRPr>
      </a:lvl8pPr>
      <a:lvl9pPr marL="2914650" indent="-171450" algn="l" rtl="0" eaLnBrk="1" fontAlgn="base" hangingPunct="1">
        <a:spcBef>
          <a:spcPct val="20000"/>
        </a:spcBef>
        <a:spcAft>
          <a:spcPct val="0"/>
        </a:spcAft>
        <a:buChar char="»"/>
        <a:defRPr sz="1500">
          <a:solidFill>
            <a:srgbClr val="2C5993"/>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aneMueller@lbl.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tiff"/></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8.xml"/><Relationship Id="rId5" Type="http://schemas.openxmlformats.org/officeDocument/2006/relationships/image" Target="../media/image15.jpg"/><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tiff"/><Relationship Id="rId5" Type="http://schemas.openxmlformats.org/officeDocument/2006/relationships/image" Target="../media/image20.tiff"/><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32.emf"/><Relationship Id="rId4" Type="http://schemas.openxmlformats.org/officeDocument/2006/relationships/image" Target="../media/image31.emf"/></Relationships>
</file>

<file path=ppt/slides/_rels/slide1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26.jpeg"/><Relationship Id="rId3" Type="http://schemas.openxmlformats.org/officeDocument/2006/relationships/image" Target="../media/image35.emf"/><Relationship Id="rId7" Type="http://schemas.openxmlformats.org/officeDocument/2006/relationships/image" Target="../media/image39.(null)"/><Relationship Id="rId12" Type="http://schemas.openxmlformats.org/officeDocument/2006/relationships/image" Target="../media/image44.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8.(null)"/><Relationship Id="rId11" Type="http://schemas.openxmlformats.org/officeDocument/2006/relationships/image" Target="../media/image43.tiff"/><Relationship Id="rId5" Type="http://schemas.openxmlformats.org/officeDocument/2006/relationships/image" Target="../media/image37.(null)"/><Relationship Id="rId10" Type="http://schemas.openxmlformats.org/officeDocument/2006/relationships/image" Target="../media/image42.png"/><Relationship Id="rId4" Type="http://schemas.openxmlformats.org/officeDocument/2006/relationships/image" Target="../media/image36.(null)"/><Relationship Id="rId9" Type="http://schemas.openxmlformats.org/officeDocument/2006/relationships/image" Target="../media/image41.emf"/></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26.jpeg"/><Relationship Id="rId3" Type="http://schemas.openxmlformats.org/officeDocument/2006/relationships/image" Target="../media/image35.emf"/><Relationship Id="rId7" Type="http://schemas.openxmlformats.org/officeDocument/2006/relationships/image" Target="../media/image39.(null)"/><Relationship Id="rId12" Type="http://schemas.openxmlformats.org/officeDocument/2006/relationships/image" Target="../media/image44.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8.(null)"/><Relationship Id="rId11" Type="http://schemas.openxmlformats.org/officeDocument/2006/relationships/image" Target="../media/image43.tiff"/><Relationship Id="rId5" Type="http://schemas.openxmlformats.org/officeDocument/2006/relationships/image" Target="../media/image37.(null)"/><Relationship Id="rId10" Type="http://schemas.openxmlformats.org/officeDocument/2006/relationships/image" Target="../media/image42.png"/><Relationship Id="rId4" Type="http://schemas.openxmlformats.org/officeDocument/2006/relationships/image" Target="../media/image36.(null)"/><Relationship Id="rId9" Type="http://schemas.openxmlformats.org/officeDocument/2006/relationships/image" Target="../media/image41.emf"/></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7.emf"/><Relationship Id="rId4" Type="http://schemas.openxmlformats.org/officeDocument/2006/relationships/image" Target="../media/image46.tiff"/></Relationships>
</file>

<file path=ppt/slides/_rels/slide18.xml.rels><?xml version="1.0" encoding="UTF-8" standalone="yes"?>
<Relationships xmlns="http://schemas.openxmlformats.org/package/2006/relationships"><Relationship Id="rId8" Type="http://schemas.openxmlformats.org/officeDocument/2006/relationships/image" Target="../media/image53.gif"/><Relationship Id="rId3" Type="http://schemas.openxmlformats.org/officeDocument/2006/relationships/image" Target="../media/image48.png"/><Relationship Id="rId7" Type="http://schemas.openxmlformats.org/officeDocument/2006/relationships/image" Target="../media/image52.gif"/><Relationship Id="rId2" Type="http://schemas.openxmlformats.org/officeDocument/2006/relationships/notesSlide" Target="../notesSlides/notesSlide13.xml"/><Relationship Id="rId1" Type="http://schemas.openxmlformats.org/officeDocument/2006/relationships/slideLayout" Target="../slideLayouts/slideLayout74.xml"/><Relationship Id="rId6" Type="http://schemas.openxmlformats.org/officeDocument/2006/relationships/image" Target="../media/image51.tiff"/><Relationship Id="rId11" Type="http://schemas.openxmlformats.org/officeDocument/2006/relationships/image" Target="../media/image56.emf"/><Relationship Id="rId5" Type="http://schemas.openxmlformats.org/officeDocument/2006/relationships/image" Target="../media/image50.emf"/><Relationship Id="rId10" Type="http://schemas.openxmlformats.org/officeDocument/2006/relationships/image" Target="../media/image55.tiff"/><Relationship Id="rId4" Type="http://schemas.openxmlformats.org/officeDocument/2006/relationships/image" Target="../media/image49.png"/><Relationship Id="rId9" Type="http://schemas.openxmlformats.org/officeDocument/2006/relationships/image" Target="../media/image5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2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0.tiff"/></Relationships>
</file>

<file path=ppt/slides/_rels/slide2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35.xml"/><Relationship Id="rId5" Type="http://schemas.openxmlformats.org/officeDocument/2006/relationships/image" Target="../media/image64.emf"/><Relationship Id="rId4" Type="http://schemas.openxmlformats.org/officeDocument/2006/relationships/image" Target="../media/image63.emf"/></Relationships>
</file>

<file path=ppt/slides/_rels/slide26.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2.xml"/><Relationship Id="rId4" Type="http://schemas.openxmlformats.org/officeDocument/2006/relationships/image" Target="../media/image67.emf"/></Relationships>
</file>

<file path=ppt/slides/_rels/slide27.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2.xml"/><Relationship Id="rId6" Type="http://schemas.openxmlformats.org/officeDocument/2006/relationships/image" Target="../media/image70.emf"/><Relationship Id="rId5" Type="http://schemas.openxmlformats.org/officeDocument/2006/relationships/image" Target="../media/image69.emf"/><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72.emf"/><Relationship Id="rId4" Type="http://schemas.openxmlformats.org/officeDocument/2006/relationships/image" Target="../media/image63.emf"/></Relationships>
</file>

<file path=ppt/slides/_rels/slide29.xml.rels><?xml version="1.0" encoding="UTF-8" standalone="yes"?>
<Relationships xmlns="http://schemas.openxmlformats.org/package/2006/relationships"><Relationship Id="rId8" Type="http://schemas.openxmlformats.org/officeDocument/2006/relationships/image" Target="../media/image76.tiff"/><Relationship Id="rId13" Type="http://schemas.openxmlformats.org/officeDocument/2006/relationships/image" Target="../media/image81.tiff"/><Relationship Id="rId3" Type="http://schemas.openxmlformats.org/officeDocument/2006/relationships/chart" Target="../charts/chart2.xml"/><Relationship Id="rId7" Type="http://schemas.openxmlformats.org/officeDocument/2006/relationships/image" Target="../media/image75.tiff"/><Relationship Id="rId12" Type="http://schemas.openxmlformats.org/officeDocument/2006/relationships/image" Target="../media/image80.tiff"/><Relationship Id="rId2" Type="http://schemas.openxmlformats.org/officeDocument/2006/relationships/notesSlide" Target="../notesSlides/notesSlide22.xml"/><Relationship Id="rId1" Type="http://schemas.openxmlformats.org/officeDocument/2006/relationships/slideLayout" Target="../slideLayouts/slideLayout50.xml"/><Relationship Id="rId6" Type="http://schemas.openxmlformats.org/officeDocument/2006/relationships/image" Target="../media/image74.tiff"/><Relationship Id="rId11" Type="http://schemas.openxmlformats.org/officeDocument/2006/relationships/image" Target="../media/image79.tiff"/><Relationship Id="rId5" Type="http://schemas.openxmlformats.org/officeDocument/2006/relationships/image" Target="../media/image73.tiff"/><Relationship Id="rId10" Type="http://schemas.openxmlformats.org/officeDocument/2006/relationships/image" Target="../media/image78.tiff"/><Relationship Id="rId4" Type="http://schemas.openxmlformats.org/officeDocument/2006/relationships/chart" Target="../charts/chart3.xml"/><Relationship Id="rId9" Type="http://schemas.openxmlformats.org/officeDocument/2006/relationships/image" Target="../media/image77.tiff"/><Relationship Id="rId14" Type="http://schemas.openxmlformats.org/officeDocument/2006/relationships/image" Target="../media/image82.tiff"/></Relationships>
</file>

<file path=ppt/slides/_rels/slide30.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emf"/><Relationship Id="rId1" Type="http://schemas.openxmlformats.org/officeDocument/2006/relationships/slideLayout" Target="../slideLayouts/slideLayout4.xml"/><Relationship Id="rId4" Type="http://schemas.openxmlformats.org/officeDocument/2006/relationships/image" Target="../media/image86.emf"/></Relationships>
</file>

<file path=ppt/slides/_rels/slide32.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emf"/><Relationship Id="rId7" Type="http://schemas.openxmlformats.org/officeDocument/2006/relationships/image" Target="../media/image92.emf"/><Relationship Id="rId2" Type="http://schemas.openxmlformats.org/officeDocument/2006/relationships/notesSlide" Target="../notesSlides/notesSlide25.xml"/><Relationship Id="rId1" Type="http://schemas.openxmlformats.org/officeDocument/2006/relationships/slideLayout" Target="../slideLayouts/slideLayout11.xml"/><Relationship Id="rId6" Type="http://schemas.openxmlformats.org/officeDocument/2006/relationships/image" Target="../media/image91.emf"/><Relationship Id="rId5" Type="http://schemas.openxmlformats.org/officeDocument/2006/relationships/image" Target="../media/image90.jpg"/><Relationship Id="rId4" Type="http://schemas.openxmlformats.org/officeDocument/2006/relationships/image" Target="../media/image89.jpg"/></Relationships>
</file>

<file path=ppt/slides/_rels/slide3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97.jpeg"/><Relationship Id="rId5" Type="http://schemas.openxmlformats.org/officeDocument/2006/relationships/image" Target="../media/image96.tiff"/><Relationship Id="rId4" Type="http://schemas.openxmlformats.org/officeDocument/2006/relationships/image" Target="../media/image95.emf"/></Relationships>
</file>

<file path=ppt/slides/_rels/slide35.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01.jpeg"/><Relationship Id="rId5" Type="http://schemas.openxmlformats.org/officeDocument/2006/relationships/image" Target="../media/image100.emf"/><Relationship Id="rId4" Type="http://schemas.openxmlformats.org/officeDocument/2006/relationships/image" Target="../media/image99.tiff"/></Relationships>
</file>

<file path=ppt/slides/_rels/slide36.xml.rels><?xml version="1.0" encoding="UTF-8" standalone="yes"?>
<Relationships xmlns="http://schemas.openxmlformats.org/package/2006/relationships"><Relationship Id="rId8" Type="http://schemas.openxmlformats.org/officeDocument/2006/relationships/image" Target="../media/image108.tiff"/><Relationship Id="rId3" Type="http://schemas.openxmlformats.org/officeDocument/2006/relationships/image" Target="../media/image103.emf"/><Relationship Id="rId7" Type="http://schemas.openxmlformats.org/officeDocument/2006/relationships/image" Target="../media/image107.jpeg"/><Relationship Id="rId2" Type="http://schemas.openxmlformats.org/officeDocument/2006/relationships/image" Target="../media/image102.jpeg"/><Relationship Id="rId1" Type="http://schemas.openxmlformats.org/officeDocument/2006/relationships/slideLayout" Target="../slideLayouts/slideLayout26.xml"/><Relationship Id="rId6" Type="http://schemas.openxmlformats.org/officeDocument/2006/relationships/image" Target="../media/image106.png"/><Relationship Id="rId11" Type="http://schemas.openxmlformats.org/officeDocument/2006/relationships/image" Target="../media/image88.emf"/><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image" Target="../media/image104.emf"/><Relationship Id="rId9" Type="http://schemas.openxmlformats.org/officeDocument/2006/relationships/image" Target="../media/image109.tiff"/></Relationships>
</file>

<file path=ppt/slides/_rels/slide37.xml.rels><?xml version="1.0" encoding="UTF-8" standalone="yes"?>
<Relationships xmlns="http://schemas.openxmlformats.org/package/2006/relationships"><Relationship Id="rId3" Type="http://schemas.openxmlformats.org/officeDocument/2006/relationships/image" Target="../media/image111.tiff"/><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112.png"/></Relationships>
</file>

<file path=ppt/slides/_rels/slide38.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2.xml"/><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image" Target="../media/image122.png"/><Relationship Id="rId4" Type="http://schemas.openxmlformats.org/officeDocument/2006/relationships/image" Target="../media/image121.png"/></Relationships>
</file>

<file path=ppt/slides/_rels/slide5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26.jpeg"/><Relationship Id="rId3" Type="http://schemas.openxmlformats.org/officeDocument/2006/relationships/image" Target="../media/image35.emf"/><Relationship Id="rId7" Type="http://schemas.openxmlformats.org/officeDocument/2006/relationships/image" Target="../media/image39.(null)"/><Relationship Id="rId12" Type="http://schemas.openxmlformats.org/officeDocument/2006/relationships/image" Target="../media/image44.tiff"/><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8.(null)"/><Relationship Id="rId11" Type="http://schemas.openxmlformats.org/officeDocument/2006/relationships/image" Target="../media/image43.tiff"/><Relationship Id="rId5" Type="http://schemas.openxmlformats.org/officeDocument/2006/relationships/image" Target="../media/image37.(null)"/><Relationship Id="rId10" Type="http://schemas.openxmlformats.org/officeDocument/2006/relationships/image" Target="../media/image42.png"/><Relationship Id="rId4" Type="http://schemas.openxmlformats.org/officeDocument/2006/relationships/image" Target="../media/image36.(null)"/><Relationship Id="rId9" Type="http://schemas.openxmlformats.org/officeDocument/2006/relationships/image" Target="../media/image41.emf"/></Relationships>
</file>

<file path=ppt/slides/_rels/slide52.xml.rels><?xml version="1.0" encoding="UTF-8" standalone="yes"?>
<Relationships xmlns="http://schemas.openxmlformats.org/package/2006/relationships"><Relationship Id="rId8" Type="http://schemas.openxmlformats.org/officeDocument/2006/relationships/image" Target="../media/image39.(null)"/><Relationship Id="rId13" Type="http://schemas.openxmlformats.org/officeDocument/2006/relationships/image" Target="../media/image44.tiff"/><Relationship Id="rId3" Type="http://schemas.openxmlformats.org/officeDocument/2006/relationships/image" Target="../media/image123.emf"/><Relationship Id="rId7" Type="http://schemas.openxmlformats.org/officeDocument/2006/relationships/image" Target="../media/image38.(null)"/><Relationship Id="rId12" Type="http://schemas.openxmlformats.org/officeDocument/2006/relationships/image" Target="../media/image43.tiff"/><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7.(null)"/><Relationship Id="rId11" Type="http://schemas.openxmlformats.org/officeDocument/2006/relationships/image" Target="../media/image42.png"/><Relationship Id="rId5" Type="http://schemas.openxmlformats.org/officeDocument/2006/relationships/image" Target="../media/image36.(null)"/><Relationship Id="rId10" Type="http://schemas.openxmlformats.org/officeDocument/2006/relationships/image" Target="../media/image41.emf"/><Relationship Id="rId4" Type="http://schemas.openxmlformats.org/officeDocument/2006/relationships/image" Target="../media/image35.emf"/><Relationship Id="rId9" Type="http://schemas.openxmlformats.org/officeDocument/2006/relationships/image" Target="../media/image40.png"/><Relationship Id="rId14" Type="http://schemas.openxmlformats.org/officeDocument/2006/relationships/image" Target="../media/image26.jpeg"/></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24.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26.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7.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88.emf"/><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92.emf"/></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37.(null)"/><Relationship Id="rId3" Type="http://schemas.openxmlformats.org/officeDocument/2006/relationships/image" Target="../media/image128.png"/><Relationship Id="rId7" Type="http://schemas.openxmlformats.org/officeDocument/2006/relationships/image" Target="../media/image130.emf"/><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43.tiff"/><Relationship Id="rId5" Type="http://schemas.openxmlformats.org/officeDocument/2006/relationships/image" Target="../media/image44.tiff"/><Relationship Id="rId4" Type="http://schemas.openxmlformats.org/officeDocument/2006/relationships/image" Target="../media/image129.png"/></Relationships>
</file>

<file path=ppt/slides/_rels/slide64.xml.rels><?xml version="1.0" encoding="UTF-8" standalone="yes"?>
<Relationships xmlns="http://schemas.openxmlformats.org/package/2006/relationships"><Relationship Id="rId8" Type="http://schemas.openxmlformats.org/officeDocument/2006/relationships/image" Target="../media/image137.emf"/><Relationship Id="rId3" Type="http://schemas.openxmlformats.org/officeDocument/2006/relationships/image" Target="../media/image132.emf"/><Relationship Id="rId7" Type="http://schemas.openxmlformats.org/officeDocument/2006/relationships/image" Target="../media/image136.emf"/><Relationship Id="rId2" Type="http://schemas.openxmlformats.org/officeDocument/2006/relationships/image" Target="../media/image131.emf"/><Relationship Id="rId1" Type="http://schemas.openxmlformats.org/officeDocument/2006/relationships/slideLayout" Target="../slideLayouts/slideLayout2.xml"/><Relationship Id="rId6" Type="http://schemas.openxmlformats.org/officeDocument/2006/relationships/image" Target="../media/image135.emf"/><Relationship Id="rId5" Type="http://schemas.openxmlformats.org/officeDocument/2006/relationships/image" Target="../media/image134.emf"/><Relationship Id="rId10" Type="http://schemas.openxmlformats.org/officeDocument/2006/relationships/image" Target="../media/image139.emf"/><Relationship Id="rId4" Type="http://schemas.openxmlformats.org/officeDocument/2006/relationships/image" Target="../media/image133.emf"/><Relationship Id="rId9" Type="http://schemas.openxmlformats.org/officeDocument/2006/relationships/image" Target="../media/image13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42" name="Google Shape;42;p6"/>
          <p:cNvSpPr txBox="1">
            <a:spLocks noGrp="1"/>
          </p:cNvSpPr>
          <p:nvPr>
            <p:ph type="ctrTitle"/>
          </p:nvPr>
        </p:nvSpPr>
        <p:spPr>
          <a:xfrm>
            <a:off x="143435" y="124307"/>
            <a:ext cx="8821271" cy="1408658"/>
          </a:xfrm>
          <a:prstGeom prst="rect">
            <a:avLst/>
          </a:prstGeom>
        </p:spPr>
        <p:txBody>
          <a:bodyPr spcFirstLastPara="1" wrap="square" lIns="91425" tIns="0" rIns="91425" bIns="0" anchor="ctr" anchorCtr="0">
            <a:noAutofit/>
          </a:bodyPr>
          <a:lstStyle/>
          <a:p>
            <a:r>
              <a:rPr lang="en-US" sz="4000" dirty="0"/>
              <a:t>Computing Beyond the End of</a:t>
            </a:r>
            <a:br>
              <a:rPr lang="en-US" sz="4000" dirty="0"/>
            </a:br>
            <a:r>
              <a:rPr lang="en-US" sz="4000" dirty="0"/>
              <a:t>Moore’s Law</a:t>
            </a:r>
            <a:endParaRPr sz="4000" dirty="0"/>
          </a:p>
        </p:txBody>
      </p:sp>
      <p:sp>
        <p:nvSpPr>
          <p:cNvPr id="43" name="Google Shape;43;p6"/>
          <p:cNvSpPr txBox="1">
            <a:spLocks noGrp="1"/>
          </p:cNvSpPr>
          <p:nvPr>
            <p:ph type="subTitle" idx="1"/>
          </p:nvPr>
        </p:nvSpPr>
        <p:spPr>
          <a:xfrm>
            <a:off x="578224" y="1285104"/>
            <a:ext cx="8386482" cy="3398108"/>
          </a:xfrm>
          <a:prstGeom prst="rect">
            <a:avLst/>
          </a:prstGeom>
          <a:noFill/>
        </p:spPr>
        <p:txBody>
          <a:bodyPr spcFirstLastPara="1" wrap="square" lIns="91425" tIns="45700" rIns="91425" bIns="45700" anchor="t" anchorCtr="0">
            <a:noAutofit/>
          </a:bodyPr>
          <a:lstStyle/>
          <a:p>
            <a:pPr marL="0" lvl="0" indent="0" algn="l"/>
            <a:r>
              <a:rPr lang="en-US" dirty="0">
                <a:effectLst>
                  <a:outerShdw blurRad="50800" dist="38100" dir="2700000" algn="tl" rotWithShape="0">
                    <a:prstClr val="black">
                      <a:alpha val="40000"/>
                    </a:prstClr>
                  </a:outerShdw>
                </a:effectLst>
                <a:latin typeface="Calibri Light" panose="020F0302020204030204" pitchFamily="34" charset="0"/>
                <a:cs typeface="Calibri Light" panose="020F0302020204030204" pitchFamily="34" charset="0"/>
              </a:rPr>
              <a:t>John Shalf</a:t>
            </a:r>
          </a:p>
          <a:p>
            <a:pPr marL="0" lvl="0" indent="0" algn="l"/>
            <a:r>
              <a:rPr lang="en-US" sz="2000" dirty="0">
                <a:effectLst>
                  <a:outerShdw blurRad="50800" dist="38100" dir="2700000" algn="tl" rotWithShape="0">
                    <a:prstClr val="black">
                      <a:alpha val="40000"/>
                    </a:prstClr>
                  </a:outerShdw>
                </a:effectLst>
                <a:latin typeface="Calibri Light" panose="020F0302020204030204" pitchFamily="34" charset="0"/>
                <a:cs typeface="Calibri Light" panose="020F0302020204030204" pitchFamily="34" charset="0"/>
              </a:rPr>
              <a:t>Department Head for Computer Science</a:t>
            </a:r>
          </a:p>
          <a:p>
            <a:pPr marL="0" lvl="0" indent="0" algn="l"/>
            <a:r>
              <a:rPr lang="en-US" sz="2000" dirty="0">
                <a:effectLst>
                  <a:outerShdw blurRad="50800" dist="38100" dir="2700000" algn="tl" rotWithShape="0">
                    <a:prstClr val="black">
                      <a:alpha val="40000"/>
                    </a:prstClr>
                  </a:outerShdw>
                </a:effectLst>
                <a:latin typeface="Calibri Light" panose="020F0302020204030204" pitchFamily="34" charset="0"/>
                <a:cs typeface="Calibri Light" panose="020F0302020204030204" pitchFamily="34" charset="0"/>
              </a:rPr>
              <a:t>Lawrence Berkeley National Laboratory</a:t>
            </a:r>
          </a:p>
          <a:p>
            <a:pPr marL="0" lvl="0" indent="0" algn="l"/>
            <a:endParaRPr lang="en-US" sz="2000" dirty="0">
              <a:effectLst>
                <a:outerShdw blurRad="50800" dist="38100" dir="2700000" algn="tl" rotWithShape="0">
                  <a:prstClr val="black">
                    <a:alpha val="40000"/>
                  </a:prstClr>
                </a:outerShdw>
              </a:effectLst>
              <a:latin typeface="Calibri Light" panose="020F0302020204030204" pitchFamily="34" charset="0"/>
              <a:cs typeface="Calibri Light" panose="020F0302020204030204" pitchFamily="34" charset="0"/>
            </a:endParaRPr>
          </a:p>
          <a:p>
            <a:pPr marL="0" lvl="0" indent="0" algn="l"/>
            <a:endParaRPr lang="en-US" sz="2000" dirty="0">
              <a:effectLst>
                <a:outerShdw blurRad="50800" dist="38100" dir="2700000" algn="tl" rotWithShape="0">
                  <a:prstClr val="black">
                    <a:alpha val="40000"/>
                  </a:prstClr>
                </a:outerShdw>
              </a:effectLst>
              <a:latin typeface="Calibri Light" panose="020F0302020204030204" pitchFamily="34" charset="0"/>
              <a:cs typeface="Calibri Light" panose="020F0302020204030204" pitchFamily="34" charset="0"/>
            </a:endParaRPr>
          </a:p>
          <a:p>
            <a:pPr marL="0" lvl="0" indent="0" algn="l"/>
            <a:endParaRPr lang="en-US" sz="2000" dirty="0">
              <a:effectLst>
                <a:outerShdw blurRad="50800" dist="38100" dir="2700000" algn="tl" rotWithShape="0">
                  <a:prstClr val="black">
                    <a:alpha val="40000"/>
                  </a:prstClr>
                </a:outerShdw>
              </a:effectLst>
              <a:latin typeface="Calibri Light" panose="020F0302020204030204" pitchFamily="34" charset="0"/>
              <a:cs typeface="Calibri Light" panose="020F0302020204030204" pitchFamily="34" charset="0"/>
            </a:endParaRPr>
          </a:p>
          <a:p>
            <a:pPr marL="0" indent="0" algn="l">
              <a:spcBef>
                <a:spcPts val="0"/>
              </a:spcBef>
            </a:pPr>
            <a:r>
              <a:rPr lang="en-US" sz="2000" b="0" i="1" dirty="0">
                <a:effectLst>
                  <a:outerShdw blurRad="50800" dist="38100" dir="2700000" algn="tl" rotWithShape="0">
                    <a:prstClr val="black">
                      <a:alpha val="40000"/>
                    </a:prstClr>
                  </a:outerShdw>
                </a:effectLst>
              </a:rPr>
              <a:t>Numerical algorithms for high-performance computing </a:t>
            </a:r>
            <a:endParaRPr lang="en-US" sz="2400" b="0" i="1" dirty="0">
              <a:effectLst>
                <a:outerShdw blurRad="50800" dist="38100" dir="2700000" algn="tl" rotWithShape="0">
                  <a:prstClr val="black">
                    <a:alpha val="40000"/>
                  </a:prstClr>
                </a:outerShdw>
              </a:effectLst>
            </a:endParaRPr>
          </a:p>
          <a:p>
            <a:pPr marL="0" lvl="0" indent="0" algn="l">
              <a:spcBef>
                <a:spcPts val="0"/>
              </a:spcBef>
            </a:pPr>
            <a:r>
              <a:rPr lang="en-US" sz="2000" dirty="0">
                <a:effectLst>
                  <a:outerShdw blurRad="50800" dist="38100" dir="2700000" algn="tl" rotWithShape="0">
                    <a:prstClr val="black">
                      <a:alpha val="40000"/>
                    </a:prstClr>
                  </a:outerShdw>
                </a:effectLst>
                <a:latin typeface="Calibri Light" panose="020F0302020204030204" pitchFamily="34" charset="0"/>
                <a:cs typeface="Calibri Light" panose="020F0302020204030204" pitchFamily="34" charset="0"/>
              </a:rPr>
              <a:t>April 8-9, 2019</a:t>
            </a:r>
          </a:p>
          <a:p>
            <a:pPr marL="0" lvl="0" indent="0" algn="l">
              <a:spcBef>
                <a:spcPts val="0"/>
              </a:spcBef>
            </a:pPr>
            <a:r>
              <a:rPr lang="en-US" sz="2000" dirty="0">
                <a:effectLst>
                  <a:outerShdw blurRad="50800" dist="38100" dir="2700000" algn="tl" rotWithShape="0">
                    <a:prstClr val="black">
                      <a:alpha val="40000"/>
                    </a:prstClr>
                  </a:outerShdw>
                </a:effectLst>
                <a:latin typeface="Calibri Light" panose="020F0302020204030204" pitchFamily="34" charset="0"/>
                <a:cs typeface="Calibri Light" panose="020F0302020204030204" pitchFamily="34" charset="0"/>
              </a:rPr>
              <a:t>London England</a:t>
            </a:r>
          </a:p>
        </p:txBody>
      </p:sp>
      <p:sp>
        <p:nvSpPr>
          <p:cNvPr id="44" name="Google Shape;44;p6"/>
          <p:cNvSpPr txBox="1">
            <a:spLocks noGrp="1"/>
          </p:cNvSpPr>
          <p:nvPr>
            <p:ph type="sldNum" idx="12"/>
          </p:nvPr>
        </p:nvSpPr>
        <p:spPr>
          <a:xfrm>
            <a:off x="4116656" y="4776606"/>
            <a:ext cx="925800" cy="273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r>
              <a:rPr lang="en-US"/>
              <a:t>- </a:t>
            </a:r>
            <a:fld id="{00000000-1234-1234-1234-123412341234}" type="slidenum">
              <a:rPr lang="en-US"/>
              <a:t>1</a:t>
            </a:fld>
            <a:r>
              <a:rPr lang="en-US"/>
              <a:t> -</a:t>
            </a:r>
            <a:endParaRPr/>
          </a:p>
        </p:txBody>
      </p:sp>
      <p:sp>
        <p:nvSpPr>
          <p:cNvPr id="4" name="TextBox 3">
            <a:extLst>
              <a:ext uri="{FF2B5EF4-FFF2-40B4-BE49-F238E27FC236}">
                <a16:creationId xmlns:a16="http://schemas.microsoft.com/office/drawing/2014/main" id="{A0B304E5-5CB3-504B-B785-0689418427F5}"/>
              </a:ext>
            </a:extLst>
          </p:cNvPr>
          <p:cNvSpPr txBox="1"/>
          <p:nvPr/>
        </p:nvSpPr>
        <p:spPr>
          <a:xfrm>
            <a:off x="1061837" y="4785186"/>
            <a:ext cx="2824363" cy="369332"/>
          </a:xfrm>
          <a:prstGeom prst="rect">
            <a:avLst/>
          </a:prstGeom>
          <a:noFill/>
        </p:spPr>
        <p:txBody>
          <a:bodyPr wrap="square" rtlCol="0">
            <a:spAutoFit/>
          </a:bodyPr>
          <a:lstStyle/>
          <a:p>
            <a:r>
              <a:rPr lang="en-US" sz="1800" dirty="0">
                <a:solidFill>
                  <a:schemeClr val="bg1"/>
                </a:solidFill>
                <a:latin typeface="Calibri Light" panose="020F03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jshalf@lbl.gov</a:t>
            </a:r>
            <a:endParaRPr lang="en-US" sz="1800" dirty="0">
              <a:solidFill>
                <a:schemeClr val="bg1"/>
              </a:solidFill>
              <a:latin typeface="Calibri Light" panose="020F0302020204030204" pitchFamily="34" charset="0"/>
              <a:cs typeface="Calibri Light" panose="020F0302020204030204" pitchFamily="34" charset="0"/>
            </a:endParaRPr>
          </a:p>
        </p:txBody>
      </p:sp>
      <p:pic>
        <p:nvPicPr>
          <p:cNvPr id="2" name="Picture 1">
            <a:extLst>
              <a:ext uri="{FF2B5EF4-FFF2-40B4-BE49-F238E27FC236}">
                <a16:creationId xmlns:a16="http://schemas.microsoft.com/office/drawing/2014/main" id="{F74E6261-DBF0-7943-854C-DFA515B4AEF3}"/>
              </a:ext>
            </a:extLst>
          </p:cNvPr>
          <p:cNvPicPr>
            <a:picLocks noChangeAspect="1"/>
          </p:cNvPicPr>
          <p:nvPr/>
        </p:nvPicPr>
        <p:blipFill>
          <a:blip r:embed="rId4"/>
          <a:stretch>
            <a:fillRect/>
          </a:stretch>
        </p:blipFill>
        <p:spPr>
          <a:xfrm>
            <a:off x="7837715" y="3837215"/>
            <a:ext cx="1306286" cy="13062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067086" y="734572"/>
            <a:ext cx="4256756" cy="3212645"/>
          </a:xfrm>
          <a:prstGeom prst="rect">
            <a:avLst/>
          </a:prstGeom>
        </p:spPr>
      </p:pic>
      <p:pic>
        <p:nvPicPr>
          <p:cNvPr id="10" name="Content Placeholder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3948987" y="1721750"/>
            <a:ext cx="4052013" cy="3289413"/>
          </a:xfrm>
          <a:prstGeom prst="rect">
            <a:avLst/>
          </a:prstGeom>
          <a:noFill/>
          <a:ln w="9525">
            <a:noFill/>
            <a:miter lim="800000"/>
            <a:headEnd/>
            <a:tailEnd/>
          </a:ln>
          <a:effectLst/>
        </p:spPr>
      </p:pic>
      <p:pic>
        <p:nvPicPr>
          <p:cNvPr id="6" name="Picture 5" descr="006.01.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899"/>
            <a:ext cx="9143999" cy="5143500"/>
          </a:xfrm>
          <a:prstGeom prst="rect">
            <a:avLst/>
          </a:prstGeom>
        </p:spPr>
      </p:pic>
      <p:sp>
        <p:nvSpPr>
          <p:cNvPr id="3" name="Rectangular Callout 2"/>
          <p:cNvSpPr/>
          <p:nvPr/>
        </p:nvSpPr>
        <p:spPr bwMode="auto">
          <a:xfrm>
            <a:off x="5455395" y="23579"/>
            <a:ext cx="3638876" cy="1697206"/>
          </a:xfrm>
          <a:prstGeom prst="wedgeRectCallout">
            <a:avLst>
              <a:gd name="adj1" fmla="val 16970"/>
              <a:gd name="adj2" fmla="val 209500"/>
            </a:avLst>
          </a:prstGeom>
          <a:solidFill>
            <a:schemeClr val="bg1">
              <a:alpha val="49000"/>
            </a:schemeClr>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endParaRPr lang="en-US" sz="2100">
              <a:solidFill>
                <a:schemeClr val="tx1"/>
              </a:solidFill>
              <a:latin typeface="Helvetica" pitchFamily="-65" charset="0"/>
            </a:endParaRPr>
          </a:p>
        </p:txBody>
      </p:sp>
      <p:grpSp>
        <p:nvGrpSpPr>
          <p:cNvPr id="2" name="Group 1"/>
          <p:cNvGrpSpPr/>
          <p:nvPr/>
        </p:nvGrpSpPr>
        <p:grpSpPr>
          <a:xfrm>
            <a:off x="5469498" y="38825"/>
            <a:ext cx="3638876" cy="1697206"/>
            <a:chOff x="4944051" y="1400676"/>
            <a:chExt cx="9143999" cy="3518410"/>
          </a:xfrm>
        </p:grpSpPr>
        <p:pic>
          <p:nvPicPr>
            <p:cNvPr id="7" name="Picture 6" descr="nature13570-f1.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944051" y="1400676"/>
              <a:ext cx="9143999" cy="3518410"/>
            </a:xfrm>
            <a:prstGeom prst="rect">
              <a:avLst/>
            </a:prstGeom>
          </p:spPr>
        </p:pic>
        <p:sp>
          <p:nvSpPr>
            <p:cNvPr id="9" name="TextBox 8"/>
            <p:cNvSpPr txBox="1"/>
            <p:nvPr/>
          </p:nvSpPr>
          <p:spPr>
            <a:xfrm>
              <a:off x="5092677" y="4046817"/>
              <a:ext cx="8596830" cy="526383"/>
            </a:xfrm>
            <a:prstGeom prst="rect">
              <a:avLst/>
            </a:prstGeom>
            <a:noFill/>
          </p:spPr>
          <p:txBody>
            <a:bodyPr wrap="none" rtlCol="0">
              <a:spAutoFit/>
            </a:bodyPr>
            <a:lstStyle/>
            <a:p>
              <a:r>
                <a:rPr lang="en-US" sz="1050" b="1" i="1" dirty="0">
                  <a:solidFill>
                    <a:srgbClr val="0000FF"/>
                  </a:solidFill>
                </a:rPr>
                <a:t>Atomic scale limit case for 2D Lithography Scaling</a:t>
              </a:r>
            </a:p>
          </p:txBody>
        </p:sp>
      </p:grpSp>
      <p:pic>
        <p:nvPicPr>
          <p:cNvPr id="11" name="Picture 10"/>
          <p:cNvPicPr>
            <a:picLocks noChangeAspect="1"/>
          </p:cNvPicPr>
          <p:nvPr/>
        </p:nvPicPr>
        <p:blipFill>
          <a:blip r:embed="rId2"/>
          <a:stretch>
            <a:fillRect/>
          </a:stretch>
        </p:blipFill>
        <p:spPr>
          <a:xfrm>
            <a:off x="2318190" y="2557431"/>
            <a:ext cx="2249994" cy="1771688"/>
          </a:xfrm>
          <a:prstGeom prst="rect">
            <a:avLst/>
          </a:prstGeom>
        </p:spPr>
      </p:pic>
      <p:sp>
        <p:nvSpPr>
          <p:cNvPr id="4" name="TextBox 3"/>
          <p:cNvSpPr txBox="1"/>
          <p:nvPr/>
        </p:nvSpPr>
        <p:spPr>
          <a:xfrm>
            <a:off x="7559722" y="4384135"/>
            <a:ext cx="675185" cy="507831"/>
          </a:xfrm>
          <a:prstGeom prst="rect">
            <a:avLst/>
          </a:prstGeom>
          <a:noFill/>
        </p:spPr>
        <p:txBody>
          <a:bodyPr wrap="none" rtlCol="0">
            <a:spAutoFit/>
          </a:bodyPr>
          <a:lstStyle/>
          <a:p>
            <a:r>
              <a:rPr lang="en-US" sz="1350" b="1" dirty="0">
                <a:solidFill>
                  <a:schemeClr val="bg1">
                    <a:lumMod val="85000"/>
                  </a:schemeClr>
                </a:solidFill>
              </a:rPr>
              <a:t>2023?</a:t>
            </a:r>
          </a:p>
          <a:p>
            <a:r>
              <a:rPr lang="en-US" sz="1350" dirty="0">
                <a:solidFill>
                  <a:schemeClr val="bg1">
                    <a:lumMod val="85000"/>
                  </a:schemeClr>
                </a:solidFill>
              </a:rPr>
              <a:t>  5nm</a:t>
            </a:r>
          </a:p>
        </p:txBody>
      </p:sp>
      <p:sp>
        <p:nvSpPr>
          <p:cNvPr id="12" name="TextBox 11"/>
          <p:cNvSpPr txBox="1"/>
          <p:nvPr/>
        </p:nvSpPr>
        <p:spPr>
          <a:xfrm>
            <a:off x="903744" y="240788"/>
            <a:ext cx="697627" cy="646331"/>
          </a:xfrm>
          <a:prstGeom prst="rect">
            <a:avLst/>
          </a:prstGeom>
          <a:noFill/>
        </p:spPr>
        <p:txBody>
          <a:bodyPr wrap="none" rtlCol="0">
            <a:spAutoFit/>
          </a:bodyPr>
          <a:lstStyle/>
          <a:p>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00"/>
                </a:solidFill>
                <a:effectLst>
                  <a:outerShdw blurRad="41275" dist="12700" dir="12000000" algn="tl" rotWithShape="0">
                    <a:srgbClr val="000000">
                      <a:alpha val="40000"/>
                    </a:srgbClr>
                  </a:outerShdw>
                </a:effectLst>
              </a:rPr>
              <a:t>50</a:t>
            </a:r>
            <a:endParaRPr lang="en-US" sz="12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00"/>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15932116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nodeType="clickEffect">
                                  <p:stCondLst>
                                    <p:cond delay="0"/>
                                  </p:stCondLst>
                                  <p:childTnLst>
                                    <p:animEffect transition="out" filter="dissolv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par>
                          <p:cTn id="18" fill="hold">
                            <p:stCondLst>
                              <p:cond delay="500"/>
                            </p:stCondLst>
                            <p:childTnLst>
                              <p:par>
                                <p:cTn id="19" presetID="9"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dissolv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000" dirty="0"/>
              <a:t>Is it the end?</a:t>
            </a:r>
          </a:p>
        </p:txBody>
      </p:sp>
      <p:sp>
        <p:nvSpPr>
          <p:cNvPr id="3" name="Content Placeholder 2"/>
          <p:cNvSpPr>
            <a:spLocks noGrp="1"/>
          </p:cNvSpPr>
          <p:nvPr>
            <p:ph idx="1"/>
          </p:nvPr>
        </p:nvSpPr>
        <p:spPr/>
        <p:txBody>
          <a:bodyPr/>
          <a:lstStyle/>
          <a:p>
            <a:pPr marL="0" indent="0">
              <a:buNone/>
            </a:pPr>
            <a:endParaRPr lang="en-US" i="1" dirty="0"/>
          </a:p>
          <a:p>
            <a:pPr marL="0" indent="0" algn="ctr">
              <a:buNone/>
            </a:pPr>
            <a:r>
              <a:rPr lang="en-US" sz="3200" i="1" dirty="0"/>
              <a:t>“I predict Moore’s Law will never end.  </a:t>
            </a:r>
          </a:p>
          <a:p>
            <a:pPr marL="0" indent="0" algn="ctr">
              <a:buNone/>
            </a:pPr>
            <a:r>
              <a:rPr lang="en-US" sz="3200" i="1" dirty="0"/>
              <a:t>That way I will only be wrong once!”</a:t>
            </a:r>
          </a:p>
          <a:p>
            <a:pPr algn="ctr"/>
            <a:endParaRPr lang="en-US" sz="2400" dirty="0"/>
          </a:p>
          <a:p>
            <a:pPr marL="0" indent="0" algn="ctr">
              <a:buNone/>
            </a:pPr>
            <a:r>
              <a:rPr lang="en-US" sz="2400" dirty="0"/>
              <a:t>Alan Kay: </a:t>
            </a:r>
            <a:r>
              <a:rPr lang="en-US" sz="2400" dirty="0">
                <a:solidFill>
                  <a:schemeClr val="tx1">
                    <a:lumMod val="50000"/>
                    <a:lumOff val="50000"/>
                  </a:schemeClr>
                </a:solidFill>
              </a:rPr>
              <a:t>Communications of the ACM 1989</a:t>
            </a:r>
          </a:p>
        </p:txBody>
      </p:sp>
    </p:spTree>
    <p:extLst>
      <p:ext uri="{BB962C8B-B14F-4D97-AF65-F5344CB8AC3E}">
        <p14:creationId xmlns:p14="http://schemas.microsoft.com/office/powerpoint/2010/main" val="174593543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1143000" y="4883940"/>
            <a:ext cx="6857999" cy="25956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1050"/>
          </a:p>
        </p:txBody>
      </p:sp>
      <p:sp>
        <p:nvSpPr>
          <p:cNvPr id="10246" name="Text Box 6"/>
          <p:cNvSpPr txBox="1">
            <a:spLocks noChangeArrowheads="1"/>
          </p:cNvSpPr>
          <p:nvPr/>
        </p:nvSpPr>
        <p:spPr bwMode="auto">
          <a:xfrm>
            <a:off x="1143001" y="4862400"/>
            <a:ext cx="685799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altLang="en-US" sz="1200" b="1" dirty="0">
                <a:solidFill>
                  <a:schemeClr val="accent3">
                    <a:lumMod val="20000"/>
                    <a:lumOff val="80000"/>
                  </a:schemeClr>
                </a:solidFill>
              </a:rPr>
              <a:t>Figure courtesy of </a:t>
            </a:r>
            <a:r>
              <a:rPr lang="en-US" altLang="en-US" sz="1200" b="1" dirty="0" err="1">
                <a:solidFill>
                  <a:schemeClr val="accent3">
                    <a:lumMod val="20000"/>
                    <a:lumOff val="80000"/>
                  </a:schemeClr>
                </a:solidFill>
              </a:rPr>
              <a:t>Kunle</a:t>
            </a:r>
            <a:r>
              <a:rPr lang="en-US" altLang="en-US" sz="1200" b="1" dirty="0">
                <a:solidFill>
                  <a:schemeClr val="accent3">
                    <a:lumMod val="20000"/>
                    <a:lumOff val="80000"/>
                  </a:schemeClr>
                </a:solidFill>
              </a:rPr>
              <a:t> </a:t>
            </a:r>
            <a:r>
              <a:rPr lang="en-US" altLang="en-US" sz="1200" b="1" dirty="0" err="1">
                <a:solidFill>
                  <a:schemeClr val="accent3">
                    <a:lumMod val="20000"/>
                    <a:lumOff val="80000"/>
                  </a:schemeClr>
                </a:solidFill>
              </a:rPr>
              <a:t>Olukotun</a:t>
            </a:r>
            <a:r>
              <a:rPr lang="en-US" altLang="en-US" sz="1200" b="1" dirty="0">
                <a:solidFill>
                  <a:schemeClr val="accent3">
                    <a:lumMod val="20000"/>
                    <a:lumOff val="80000"/>
                  </a:schemeClr>
                </a:solidFill>
              </a:rPr>
              <a:t>, Lance Hammond, Herb Sutter, and Burton Smith</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118506" y="748850"/>
            <a:ext cx="6179054" cy="3971613"/>
          </a:xfrm>
          <a:prstGeom prst="rect">
            <a:avLst/>
          </a:prstGeom>
        </p:spPr>
      </p:pic>
      <p:cxnSp>
        <p:nvCxnSpPr>
          <p:cNvPr id="8" name="Straight Connector 7"/>
          <p:cNvCxnSpPr/>
          <p:nvPr/>
        </p:nvCxnSpPr>
        <p:spPr>
          <a:xfrm>
            <a:off x="1845582" y="4364599"/>
            <a:ext cx="5864225" cy="3750"/>
          </a:xfrm>
          <a:prstGeom prst="line">
            <a:avLst/>
          </a:prstGeom>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a:blip r:embed="rId4"/>
          <a:stretch>
            <a:fillRect/>
          </a:stretch>
        </p:blipFill>
        <p:spPr>
          <a:xfrm>
            <a:off x="5677807" y="621851"/>
            <a:ext cx="2133599" cy="4111312"/>
          </a:xfrm>
          <a:prstGeom prst="rect">
            <a:avLst/>
          </a:prstGeom>
        </p:spPr>
      </p:pic>
      <p:sp>
        <p:nvSpPr>
          <p:cNvPr id="4" name="TextBox 3"/>
          <p:cNvSpPr txBox="1"/>
          <p:nvPr/>
        </p:nvSpPr>
        <p:spPr>
          <a:xfrm>
            <a:off x="4258859" y="4561522"/>
            <a:ext cx="766557" cy="415498"/>
          </a:xfrm>
          <a:prstGeom prst="rect">
            <a:avLst/>
          </a:prstGeom>
          <a:noFill/>
        </p:spPr>
        <p:txBody>
          <a:bodyPr wrap="none" rtlCol="0">
            <a:spAutoFit/>
          </a:bodyPr>
          <a:lstStyle/>
          <a:p>
            <a:r>
              <a:rPr lang="en-US" sz="2100" b="1" dirty="0"/>
              <a:t>Year</a:t>
            </a:r>
          </a:p>
        </p:txBody>
      </p:sp>
      <p:sp>
        <p:nvSpPr>
          <p:cNvPr id="10243" name="Rectangle 3"/>
          <p:cNvSpPr>
            <a:spLocks noGrp="1" noChangeArrowheads="1"/>
          </p:cNvSpPr>
          <p:nvPr>
            <p:ph type="title"/>
          </p:nvPr>
        </p:nvSpPr>
        <p:spPr>
          <a:xfrm>
            <a:off x="227096" y="43909"/>
            <a:ext cx="6746081" cy="625023"/>
          </a:xfrm>
        </p:spPr>
        <p:txBody>
          <a:bodyPr>
            <a:normAutofit fontScale="90000"/>
          </a:bodyPr>
          <a:lstStyle/>
          <a:p>
            <a:r>
              <a:rPr lang="en-US" altLang="en-US" sz="2700" dirty="0"/>
              <a:t>Technology Scaling Trends</a:t>
            </a:r>
            <a:br>
              <a:rPr lang="en-US" altLang="en-US" sz="2700" dirty="0"/>
            </a:br>
            <a:r>
              <a:rPr lang="en-US" altLang="en-US" sz="2325" b="0" i="1" dirty="0" err="1"/>
              <a:t>Exascale</a:t>
            </a:r>
            <a:r>
              <a:rPr lang="en-US" altLang="en-US" sz="2325" b="0" i="1" dirty="0"/>
              <a:t> in 2021</a:t>
            </a:r>
            <a:r>
              <a:rPr lang="mr-IN" altLang="en-US" sz="2325" b="0" i="1" dirty="0"/>
              <a:t>…</a:t>
            </a:r>
            <a:r>
              <a:rPr lang="en-US" altLang="en-US" sz="2325" b="0" i="1" dirty="0"/>
              <a:t> and then what?</a:t>
            </a:r>
            <a:endParaRPr lang="en-US" altLang="en-US" sz="1650" b="0" i="1" dirty="0"/>
          </a:p>
        </p:txBody>
      </p:sp>
      <p:sp>
        <p:nvSpPr>
          <p:cNvPr id="27" name="TextBox 26"/>
          <p:cNvSpPr txBox="1"/>
          <p:nvPr/>
        </p:nvSpPr>
        <p:spPr>
          <a:xfrm rot="16200000">
            <a:off x="400843" y="2491286"/>
            <a:ext cx="1827744" cy="415498"/>
          </a:xfrm>
          <a:prstGeom prst="rect">
            <a:avLst/>
          </a:prstGeom>
          <a:noFill/>
        </p:spPr>
        <p:txBody>
          <a:bodyPr wrap="none" rtlCol="0">
            <a:spAutoFit/>
          </a:bodyPr>
          <a:lstStyle/>
          <a:p>
            <a:r>
              <a:rPr lang="en-US" sz="2100" b="1" dirty="0"/>
              <a:t>Performance</a:t>
            </a:r>
          </a:p>
        </p:txBody>
      </p:sp>
      <p:sp>
        <p:nvSpPr>
          <p:cNvPr id="3" name="TextBox 2"/>
          <p:cNvSpPr txBox="1"/>
          <p:nvPr/>
        </p:nvSpPr>
        <p:spPr>
          <a:xfrm>
            <a:off x="6585085" y="854406"/>
            <a:ext cx="1127232" cy="300082"/>
          </a:xfrm>
          <a:prstGeom prst="rect">
            <a:avLst/>
          </a:prstGeom>
          <a:noFill/>
        </p:spPr>
        <p:txBody>
          <a:bodyPr wrap="none" rtlCol="0">
            <a:spAutoFit/>
          </a:bodyPr>
          <a:lstStyle/>
          <a:p>
            <a:r>
              <a:rPr lang="en-US" sz="1350" b="1" dirty="0">
                <a:solidFill>
                  <a:srgbClr val="FF0000"/>
                </a:solidFill>
              </a:rPr>
              <a:t>Transistors</a:t>
            </a:r>
          </a:p>
        </p:txBody>
      </p:sp>
      <p:sp>
        <p:nvSpPr>
          <p:cNvPr id="11" name="TextBox 10"/>
          <p:cNvSpPr txBox="1"/>
          <p:nvPr/>
        </p:nvSpPr>
        <p:spPr>
          <a:xfrm>
            <a:off x="6448141" y="1658237"/>
            <a:ext cx="1345625" cy="507831"/>
          </a:xfrm>
          <a:prstGeom prst="rect">
            <a:avLst/>
          </a:prstGeom>
          <a:noFill/>
        </p:spPr>
        <p:txBody>
          <a:bodyPr wrap="square" rtlCol="0">
            <a:spAutoFit/>
          </a:bodyPr>
          <a:lstStyle/>
          <a:p>
            <a:r>
              <a:rPr lang="en-US" sz="1350" b="1">
                <a:solidFill>
                  <a:srgbClr val="0070C0"/>
                </a:solidFill>
              </a:rPr>
              <a:t>Thread Performance</a:t>
            </a:r>
            <a:endParaRPr lang="en-US" sz="1350" b="1" dirty="0">
              <a:solidFill>
                <a:srgbClr val="0070C0"/>
              </a:solidFill>
            </a:endParaRPr>
          </a:p>
        </p:txBody>
      </p:sp>
      <p:sp>
        <p:nvSpPr>
          <p:cNvPr id="12" name="TextBox 11"/>
          <p:cNvSpPr txBox="1"/>
          <p:nvPr/>
        </p:nvSpPr>
        <p:spPr>
          <a:xfrm>
            <a:off x="6407046" y="2272222"/>
            <a:ext cx="1579278" cy="300082"/>
          </a:xfrm>
          <a:prstGeom prst="rect">
            <a:avLst/>
          </a:prstGeom>
          <a:noFill/>
        </p:spPr>
        <p:txBody>
          <a:bodyPr wrap="none" rtlCol="0">
            <a:spAutoFit/>
          </a:bodyPr>
          <a:lstStyle/>
          <a:p>
            <a:r>
              <a:rPr lang="en-US" sz="1350" b="1" dirty="0">
                <a:solidFill>
                  <a:srgbClr val="00B050"/>
                </a:solidFill>
              </a:rPr>
              <a:t>Clock Frequency</a:t>
            </a:r>
          </a:p>
        </p:txBody>
      </p:sp>
      <p:sp>
        <p:nvSpPr>
          <p:cNvPr id="13" name="TextBox 12"/>
          <p:cNvSpPr txBox="1"/>
          <p:nvPr/>
        </p:nvSpPr>
        <p:spPr>
          <a:xfrm>
            <a:off x="6445263" y="2917099"/>
            <a:ext cx="1309974" cy="300082"/>
          </a:xfrm>
          <a:prstGeom prst="rect">
            <a:avLst/>
          </a:prstGeom>
          <a:noFill/>
        </p:spPr>
        <p:txBody>
          <a:bodyPr wrap="none" rtlCol="0">
            <a:spAutoFit/>
          </a:bodyPr>
          <a:lstStyle/>
          <a:p>
            <a:r>
              <a:rPr lang="en-US" sz="1350" b="1" dirty="0">
                <a:solidFill>
                  <a:srgbClr val="FF0000"/>
                </a:solidFill>
              </a:rPr>
              <a:t>Power (watts)</a:t>
            </a:r>
          </a:p>
        </p:txBody>
      </p:sp>
      <p:sp>
        <p:nvSpPr>
          <p:cNvPr id="14" name="TextBox 13"/>
          <p:cNvSpPr txBox="1"/>
          <p:nvPr/>
        </p:nvSpPr>
        <p:spPr>
          <a:xfrm>
            <a:off x="6883533" y="3235028"/>
            <a:ext cx="819455" cy="300082"/>
          </a:xfrm>
          <a:prstGeom prst="rect">
            <a:avLst/>
          </a:prstGeom>
          <a:noFill/>
        </p:spPr>
        <p:txBody>
          <a:bodyPr wrap="none" rtlCol="0">
            <a:spAutoFit/>
          </a:bodyPr>
          <a:lstStyle/>
          <a:p>
            <a:r>
              <a:rPr lang="en-US" sz="1350" b="1" dirty="0"/>
              <a:t># Cores</a:t>
            </a:r>
          </a:p>
        </p:txBody>
      </p:sp>
      <p:cxnSp>
        <p:nvCxnSpPr>
          <p:cNvPr id="7" name="Straight Connector 6"/>
          <p:cNvCxnSpPr/>
          <p:nvPr/>
        </p:nvCxnSpPr>
        <p:spPr bwMode="auto">
          <a:xfrm flipV="1">
            <a:off x="6883532" y="63049"/>
            <a:ext cx="0" cy="5080451"/>
          </a:xfrm>
          <a:prstGeom prst="line">
            <a:avLst/>
          </a:prstGeom>
          <a:solidFill>
            <a:schemeClr val="accent1"/>
          </a:solidFill>
          <a:ln w="34925" cap="flat" cmpd="sng" algn="ctr">
            <a:solidFill>
              <a:srgbClr val="FF0000"/>
            </a:solidFill>
            <a:prstDash val="solid"/>
            <a:round/>
            <a:headEnd type="none" w="sm" len="sm"/>
            <a:tailEnd type="none" w="sm" len="sm"/>
          </a:ln>
          <a:effectLst/>
        </p:spPr>
      </p:cxnSp>
      <p:sp>
        <p:nvSpPr>
          <p:cNvPr id="18" name="Rectangle 17">
            <a:extLst>
              <a:ext uri="{FF2B5EF4-FFF2-40B4-BE49-F238E27FC236}">
                <a16:creationId xmlns:a16="http://schemas.microsoft.com/office/drawing/2014/main" id="{9C4269EA-EF5B-5A41-A5A4-E24299873445}"/>
              </a:ext>
            </a:extLst>
          </p:cNvPr>
          <p:cNvSpPr/>
          <p:nvPr/>
        </p:nvSpPr>
        <p:spPr>
          <a:xfrm>
            <a:off x="6893643" y="765508"/>
            <a:ext cx="657805" cy="3626411"/>
          </a:xfrm>
          <a:prstGeom prst="rect">
            <a:avLst/>
          </a:prstGeom>
          <a:solidFill>
            <a:srgbClr val="FFC0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75"/>
          </a:p>
        </p:txBody>
      </p:sp>
      <p:sp>
        <p:nvSpPr>
          <p:cNvPr id="19" name="Rounded Rectangular Callout 18">
            <a:extLst>
              <a:ext uri="{FF2B5EF4-FFF2-40B4-BE49-F238E27FC236}">
                <a16:creationId xmlns:a16="http://schemas.microsoft.com/office/drawing/2014/main" id="{FB37D56D-7BD2-0445-8290-DC3A587C902B}"/>
              </a:ext>
            </a:extLst>
          </p:cNvPr>
          <p:cNvSpPr/>
          <p:nvPr/>
        </p:nvSpPr>
        <p:spPr>
          <a:xfrm>
            <a:off x="6622536" y="1096845"/>
            <a:ext cx="1504633" cy="595954"/>
          </a:xfrm>
          <a:prstGeom prst="wedgeRoundRectCallout">
            <a:avLst>
              <a:gd name="adj1" fmla="val 19371"/>
              <a:gd name="adj2" fmla="val 337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75" dirty="0"/>
              <a:t>And Then What?</a:t>
            </a:r>
          </a:p>
        </p:txBody>
      </p:sp>
      <p:sp>
        <p:nvSpPr>
          <p:cNvPr id="20" name="Rounded Rectangular Callout 19">
            <a:extLst>
              <a:ext uri="{FF2B5EF4-FFF2-40B4-BE49-F238E27FC236}">
                <a16:creationId xmlns:a16="http://schemas.microsoft.com/office/drawing/2014/main" id="{7A6E567F-7982-CD44-9138-52F179E6F002}"/>
              </a:ext>
            </a:extLst>
          </p:cNvPr>
          <p:cNvSpPr/>
          <p:nvPr/>
        </p:nvSpPr>
        <p:spPr>
          <a:xfrm>
            <a:off x="6744606" y="3277313"/>
            <a:ext cx="1504633" cy="928195"/>
          </a:xfrm>
          <a:prstGeom prst="wedgeRoundRectCallout">
            <a:avLst>
              <a:gd name="adj1" fmla="val -42647"/>
              <a:gd name="adj2" fmla="val 6667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75" dirty="0" err="1"/>
              <a:t>Exascale</a:t>
            </a:r>
            <a:r>
              <a:rPr lang="en-US" sz="1575" dirty="0"/>
              <a:t> Happens in 2021-2023</a:t>
            </a:r>
          </a:p>
        </p:txBody>
      </p:sp>
    </p:spTree>
    <p:extLst>
      <p:ext uri="{BB962C8B-B14F-4D97-AF65-F5344CB8AC3E}">
        <p14:creationId xmlns:p14="http://schemas.microsoft.com/office/powerpoint/2010/main" val="166616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dissolve">
                                      <p:cBhvr>
                                        <p:cTn id="16" dur="500"/>
                                        <p:tgtEl>
                                          <p:spTgt spid="3"/>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2" presetClass="exit" presetSubtype="4" fill="hold" grpId="1" nodeType="withEffect">
                                  <p:stCondLst>
                                    <p:cond delay="0"/>
                                  </p:stCondLst>
                                  <p:childTnLst>
                                    <p:anim calcmode="lin" valueType="num">
                                      <p:cBhvr additive="base">
                                        <p:cTn id="37" dur="500"/>
                                        <p:tgtEl>
                                          <p:spTgt spid="20"/>
                                        </p:tgtEl>
                                        <p:attrNameLst>
                                          <p:attrName>ppt_y</p:attrName>
                                        </p:attrNameLst>
                                      </p:cBhvr>
                                      <p:tavLst>
                                        <p:tav tm="0">
                                          <p:val>
                                            <p:strVal val="#ppt_y"/>
                                          </p:val>
                                        </p:tav>
                                        <p:tav tm="100000">
                                          <p:val>
                                            <p:strVal val="#ppt_y+#ppt_h*1.125000"/>
                                          </p:val>
                                        </p:tav>
                                      </p:tavLst>
                                    </p:anim>
                                    <p:animEffect transition="out" filter="wipe(down)">
                                      <p:cBhvr>
                                        <p:cTn id="38" dur="500"/>
                                        <p:tgtEl>
                                          <p:spTgt spid="20"/>
                                        </p:tgtEl>
                                      </p:cBhvr>
                                    </p:animEffect>
                                    <p:set>
                                      <p:cBhvr>
                                        <p:cTn id="39"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P spid="13" grpId="0"/>
      <p:bldP spid="18" grpId="0" animBg="1"/>
      <p:bldP spid="19" grpId="0" animBg="1"/>
      <p:bldP spid="20" grpId="0" animBg="1"/>
      <p:bldP spid="20"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9" name="Shape 219"/>
          <p:cNvPicPr preferRelativeResize="0"/>
          <p:nvPr/>
        </p:nvPicPr>
        <p:blipFill>
          <a:blip r:embed="rId3">
            <a:alphaModFix/>
          </a:blip>
          <a:stretch>
            <a:fillRect/>
          </a:stretch>
        </p:blipFill>
        <p:spPr>
          <a:xfrm>
            <a:off x="1634336" y="750552"/>
            <a:ext cx="5641953" cy="3937527"/>
          </a:xfrm>
          <a:prstGeom prst="rect">
            <a:avLst/>
          </a:prstGeom>
          <a:noFill/>
          <a:ln>
            <a:noFill/>
          </a:ln>
        </p:spPr>
      </p:pic>
      <p:sp>
        <p:nvSpPr>
          <p:cNvPr id="4" name="Striped Right Arrow 3">
            <a:extLst>
              <a:ext uri="{FF2B5EF4-FFF2-40B4-BE49-F238E27FC236}">
                <a16:creationId xmlns:a16="http://schemas.microsoft.com/office/drawing/2014/main" id="{B8683D6B-ACF8-1C40-B380-0D6F473BB270}"/>
              </a:ext>
            </a:extLst>
          </p:cNvPr>
          <p:cNvSpPr/>
          <p:nvPr/>
        </p:nvSpPr>
        <p:spPr bwMode="auto">
          <a:xfrm rot="16200000">
            <a:off x="-160863" y="2007199"/>
            <a:ext cx="3774884" cy="907985"/>
          </a:xfrm>
          <a:prstGeom prst="stripedRightArrow">
            <a:avLst/>
          </a:prstGeom>
          <a:solidFill>
            <a:srgbClr val="FFC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eaLnBrk="1" hangingPunct="1">
              <a:defRPr/>
            </a:pPr>
            <a:r>
              <a:rPr lang="en-US" sz="1200" b="1" dirty="0">
                <a:latin typeface="Helvetica" pitchFamily="-65" charset="0"/>
                <a:ea typeface="Helvetica"/>
                <a:cs typeface="Helvetica"/>
              </a:rPr>
              <a:t>New Materials and Devices</a:t>
            </a:r>
          </a:p>
          <a:p>
            <a:pPr eaLnBrk="1" hangingPunct="1">
              <a:defRPr/>
            </a:pPr>
            <a:r>
              <a:rPr lang="en-US" sz="1200" dirty="0">
                <a:solidFill>
                  <a:srgbClr val="FFFFFF"/>
                </a:solidFill>
                <a:latin typeface="Helvetica" pitchFamily="-65" charset="0"/>
                <a:ea typeface="Helvetica"/>
                <a:cs typeface="Helvetica"/>
              </a:rPr>
              <a:t>20+ years (10 year lead time)</a:t>
            </a:r>
          </a:p>
        </p:txBody>
      </p:sp>
      <p:sp>
        <p:nvSpPr>
          <p:cNvPr id="5" name="Striped Right Arrow 4">
            <a:extLst>
              <a:ext uri="{FF2B5EF4-FFF2-40B4-BE49-F238E27FC236}">
                <a16:creationId xmlns:a16="http://schemas.microsoft.com/office/drawing/2014/main" id="{D0EA6E54-55C9-DB46-9BB2-771BB234BF7E}"/>
              </a:ext>
            </a:extLst>
          </p:cNvPr>
          <p:cNvSpPr/>
          <p:nvPr/>
        </p:nvSpPr>
        <p:spPr bwMode="auto">
          <a:xfrm>
            <a:off x="1979622" y="4117557"/>
            <a:ext cx="4951379" cy="800931"/>
          </a:xfrm>
          <a:prstGeom prst="striped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eaLnBrk="1" hangingPunct="1">
              <a:defRPr/>
            </a:pPr>
            <a:r>
              <a:rPr lang="en-US" sz="1200" b="1" dirty="0">
                <a:solidFill>
                  <a:srgbClr val="618FFD">
                    <a:lumMod val="20000"/>
                    <a:lumOff val="80000"/>
                  </a:srgbClr>
                </a:solidFill>
                <a:latin typeface="Helvetica" pitchFamily="-65" charset="0"/>
                <a:ea typeface="Helvetica"/>
                <a:cs typeface="Helvetica"/>
              </a:rPr>
              <a:t>More Efficient Architectures and Packaging</a:t>
            </a:r>
          </a:p>
          <a:p>
            <a:pPr eaLnBrk="1" hangingPunct="1">
              <a:defRPr/>
            </a:pPr>
            <a:r>
              <a:rPr lang="en-US" sz="1200" dirty="0">
                <a:solidFill>
                  <a:srgbClr val="FFFFFF"/>
                </a:solidFill>
                <a:latin typeface="Helvetica" pitchFamily="-65" charset="0"/>
                <a:ea typeface="Helvetica"/>
                <a:cs typeface="Helvetica"/>
              </a:rPr>
              <a:t>The next 10 years after </a:t>
            </a:r>
            <a:r>
              <a:rPr lang="en-US" sz="1200" dirty="0" err="1">
                <a:solidFill>
                  <a:srgbClr val="FFFFFF"/>
                </a:solidFill>
                <a:latin typeface="Helvetica" pitchFamily="-65" charset="0"/>
                <a:ea typeface="Helvetica"/>
                <a:cs typeface="Helvetica"/>
              </a:rPr>
              <a:t>exascale</a:t>
            </a:r>
            <a:endParaRPr lang="en-US" sz="1200" dirty="0">
              <a:solidFill>
                <a:srgbClr val="FFFFFF"/>
              </a:solidFill>
              <a:latin typeface="Helvetica" pitchFamily="-65" charset="0"/>
              <a:ea typeface="Helvetica"/>
              <a:cs typeface="Helvetica"/>
            </a:endParaRPr>
          </a:p>
        </p:txBody>
      </p:sp>
      <p:sp>
        <p:nvSpPr>
          <p:cNvPr id="7" name="Content Placeholder 2"/>
          <p:cNvSpPr txBox="1">
            <a:spLocks/>
          </p:cNvSpPr>
          <p:nvPr/>
        </p:nvSpPr>
        <p:spPr>
          <a:xfrm>
            <a:off x="297543" y="39385"/>
            <a:ext cx="8498114" cy="650044"/>
          </a:xfrm>
          <a:prstGeom prst="rect">
            <a:avLst/>
          </a:prstGeom>
        </p:spPr>
        <p:txBody>
          <a:bodyPr anchor="ctr"/>
          <a:lstStyle>
            <a:lvl1pPr marL="0" marR="0" indent="0" algn="l" defTabSz="443484" rtl="0" latinLnBrk="0">
              <a:lnSpc>
                <a:spcPct val="100000"/>
              </a:lnSpc>
              <a:spcBef>
                <a:spcPts val="600"/>
              </a:spcBef>
              <a:spcAft>
                <a:spcPts val="0"/>
              </a:spcAft>
              <a:buClrTx/>
              <a:buSzTx/>
              <a:buFontTx/>
              <a:buNone/>
              <a:tabLst/>
              <a:defRPr sz="2716" b="0" i="0" u="none" strike="noStrike" cap="none" spc="0" baseline="0">
                <a:ln>
                  <a:noFill/>
                </a:ln>
                <a:solidFill>
                  <a:srgbClr val="376092"/>
                </a:solidFill>
                <a:uFillTx/>
                <a:latin typeface="+mj-lt"/>
                <a:ea typeface="+mj-ea"/>
                <a:cs typeface="+mj-cs"/>
                <a:sym typeface="Calibri"/>
              </a:defRPr>
            </a:lvl1pPr>
            <a:lvl2pPr marL="0" marR="0" indent="457200" algn="l" defTabSz="457200" rtl="0" latinLnBrk="0">
              <a:lnSpc>
                <a:spcPct val="100000"/>
              </a:lnSpc>
              <a:spcBef>
                <a:spcPts val="600"/>
              </a:spcBef>
              <a:spcAft>
                <a:spcPts val="0"/>
              </a:spcAft>
              <a:buClrTx/>
              <a:buSzTx/>
              <a:buFontTx/>
              <a:buNone/>
              <a:tabLst/>
              <a:defRPr sz="2800" b="0" i="0" u="none" strike="noStrike" cap="none" spc="0" baseline="0">
                <a:ln>
                  <a:noFill/>
                </a:ln>
                <a:solidFill>
                  <a:srgbClr val="376092"/>
                </a:solidFill>
                <a:uFillTx/>
                <a:latin typeface="+mj-lt"/>
                <a:ea typeface="+mj-ea"/>
                <a:cs typeface="+mj-cs"/>
                <a:sym typeface="Calibri"/>
              </a:defRPr>
            </a:lvl2pPr>
            <a:lvl3pPr marL="0" marR="0" indent="914400" algn="l" defTabSz="457200" rtl="0" latinLnBrk="0">
              <a:lnSpc>
                <a:spcPct val="100000"/>
              </a:lnSpc>
              <a:spcBef>
                <a:spcPts val="600"/>
              </a:spcBef>
              <a:spcAft>
                <a:spcPts val="0"/>
              </a:spcAft>
              <a:buClrTx/>
              <a:buSzTx/>
              <a:buFontTx/>
              <a:buNone/>
              <a:tabLst/>
              <a:defRPr sz="2800" b="0" i="0" u="none" strike="noStrike" cap="none" spc="0" baseline="0">
                <a:ln>
                  <a:noFill/>
                </a:ln>
                <a:solidFill>
                  <a:srgbClr val="376092"/>
                </a:solidFill>
                <a:uFillTx/>
                <a:latin typeface="+mj-lt"/>
                <a:ea typeface="+mj-ea"/>
                <a:cs typeface="+mj-cs"/>
                <a:sym typeface="Calibri"/>
              </a:defRPr>
            </a:lvl3pPr>
            <a:lvl4pPr marL="0" marR="0" indent="1371600" algn="l" defTabSz="457200" rtl="0" latinLnBrk="0">
              <a:lnSpc>
                <a:spcPct val="100000"/>
              </a:lnSpc>
              <a:spcBef>
                <a:spcPts val="600"/>
              </a:spcBef>
              <a:spcAft>
                <a:spcPts val="0"/>
              </a:spcAft>
              <a:buClrTx/>
              <a:buSzTx/>
              <a:buFontTx/>
              <a:buNone/>
              <a:tabLst/>
              <a:defRPr sz="2800" b="0" i="0" u="none" strike="noStrike" cap="none" spc="0" baseline="0">
                <a:ln>
                  <a:noFill/>
                </a:ln>
                <a:solidFill>
                  <a:srgbClr val="376092"/>
                </a:solidFill>
                <a:uFillTx/>
                <a:latin typeface="+mj-lt"/>
                <a:ea typeface="+mj-ea"/>
                <a:cs typeface="+mj-cs"/>
                <a:sym typeface="Calibri"/>
              </a:defRPr>
            </a:lvl4pPr>
            <a:lvl5pPr marL="0" marR="0" indent="1828800" algn="l" defTabSz="457200" rtl="0" latinLnBrk="0">
              <a:lnSpc>
                <a:spcPct val="100000"/>
              </a:lnSpc>
              <a:spcBef>
                <a:spcPts val="600"/>
              </a:spcBef>
              <a:spcAft>
                <a:spcPts val="0"/>
              </a:spcAft>
              <a:buClrTx/>
              <a:buSzTx/>
              <a:buFontTx/>
              <a:buNone/>
              <a:tabLst/>
              <a:defRPr sz="2800" b="0" i="0" u="none" strike="noStrike" cap="none" spc="0" baseline="0">
                <a:ln>
                  <a:noFill/>
                </a:ln>
                <a:solidFill>
                  <a:srgbClr val="376092"/>
                </a:solidFill>
                <a:uFillTx/>
                <a:latin typeface="+mj-lt"/>
                <a:ea typeface="+mj-ea"/>
                <a:cs typeface="+mj-cs"/>
                <a:sym typeface="Calibri"/>
              </a:defRPr>
            </a:lvl5pPr>
            <a:lvl6pPr marL="2606039" marR="0" indent="-320039" algn="l" defTabSz="457200" rtl="0" latinLnBrk="0">
              <a:lnSpc>
                <a:spcPct val="100000"/>
              </a:lnSpc>
              <a:spcBef>
                <a:spcPts val="600"/>
              </a:spcBef>
              <a:spcAft>
                <a:spcPts val="0"/>
              </a:spcAft>
              <a:buClrTx/>
              <a:buSzPct val="100000"/>
              <a:buFontTx/>
              <a:buChar char="•"/>
              <a:tabLst/>
              <a:defRPr sz="2800" b="0" i="0" u="none" strike="noStrike" cap="none" spc="0" baseline="0">
                <a:ln>
                  <a:noFill/>
                </a:ln>
                <a:solidFill>
                  <a:srgbClr val="376092"/>
                </a:solidFill>
                <a:uFillTx/>
                <a:latin typeface="+mj-lt"/>
                <a:ea typeface="+mj-ea"/>
                <a:cs typeface="+mj-cs"/>
                <a:sym typeface="Calibri"/>
              </a:defRPr>
            </a:lvl6pPr>
            <a:lvl7pPr marL="3063239" marR="0" indent="-320039" algn="l" defTabSz="457200" rtl="0" latinLnBrk="0">
              <a:lnSpc>
                <a:spcPct val="100000"/>
              </a:lnSpc>
              <a:spcBef>
                <a:spcPts val="600"/>
              </a:spcBef>
              <a:spcAft>
                <a:spcPts val="0"/>
              </a:spcAft>
              <a:buClrTx/>
              <a:buSzPct val="100000"/>
              <a:buFontTx/>
              <a:buChar char="•"/>
              <a:tabLst/>
              <a:defRPr sz="2800" b="0" i="0" u="none" strike="noStrike" cap="none" spc="0" baseline="0">
                <a:ln>
                  <a:noFill/>
                </a:ln>
                <a:solidFill>
                  <a:srgbClr val="376092"/>
                </a:solidFill>
                <a:uFillTx/>
                <a:latin typeface="+mj-lt"/>
                <a:ea typeface="+mj-ea"/>
                <a:cs typeface="+mj-cs"/>
                <a:sym typeface="Calibri"/>
              </a:defRPr>
            </a:lvl7pPr>
            <a:lvl8pPr marL="3520440" marR="0" indent="-320040" algn="l" defTabSz="457200" rtl="0" latinLnBrk="0">
              <a:lnSpc>
                <a:spcPct val="100000"/>
              </a:lnSpc>
              <a:spcBef>
                <a:spcPts val="600"/>
              </a:spcBef>
              <a:spcAft>
                <a:spcPts val="0"/>
              </a:spcAft>
              <a:buClrTx/>
              <a:buSzPct val="100000"/>
              <a:buFontTx/>
              <a:buChar char="•"/>
              <a:tabLst/>
              <a:defRPr sz="2800" b="0" i="0" u="none" strike="noStrike" cap="none" spc="0" baseline="0">
                <a:ln>
                  <a:noFill/>
                </a:ln>
                <a:solidFill>
                  <a:srgbClr val="376092"/>
                </a:solidFill>
                <a:uFillTx/>
                <a:latin typeface="+mj-lt"/>
                <a:ea typeface="+mj-ea"/>
                <a:cs typeface="+mj-cs"/>
                <a:sym typeface="Calibri"/>
              </a:defRPr>
            </a:lvl8pPr>
            <a:lvl9pPr marL="3977640" marR="0" indent="-320040" algn="l" defTabSz="457200" rtl="0" latinLnBrk="0">
              <a:lnSpc>
                <a:spcPct val="100000"/>
              </a:lnSpc>
              <a:spcBef>
                <a:spcPts val="600"/>
              </a:spcBef>
              <a:spcAft>
                <a:spcPts val="0"/>
              </a:spcAft>
              <a:buClrTx/>
              <a:buSzPct val="100000"/>
              <a:buFontTx/>
              <a:buChar char="•"/>
              <a:tabLst/>
              <a:defRPr sz="2800" b="0" i="0" u="none" strike="noStrike" cap="none" spc="0" baseline="0">
                <a:ln>
                  <a:noFill/>
                </a:ln>
                <a:solidFill>
                  <a:srgbClr val="376092"/>
                </a:solidFill>
                <a:uFillTx/>
                <a:latin typeface="+mj-lt"/>
                <a:ea typeface="+mj-ea"/>
                <a:cs typeface="+mj-cs"/>
                <a:sym typeface="Calibri"/>
              </a:defRPr>
            </a:lvl9pPr>
          </a:lstStyle>
          <a:p>
            <a:pPr algn="ctr" eaLnBrk="1" fontAlgn="auto" hangingPunct="1">
              <a:spcBef>
                <a:spcPts val="0"/>
              </a:spcBef>
            </a:pPr>
            <a:r>
              <a:rPr lang="en-US" sz="2400" b="1" dirty="0">
                <a:solidFill>
                  <a:schemeClr val="bg1">
                    <a:lumMod val="85000"/>
                  </a:schemeClr>
                </a:solidFill>
                <a:latin typeface="Calibri"/>
                <a:ea typeface="Calibri"/>
                <a:cs typeface="Calibri"/>
              </a:rPr>
              <a:t>Numerous Opportunities Exist to </a:t>
            </a:r>
          </a:p>
          <a:p>
            <a:pPr algn="ctr" eaLnBrk="1" fontAlgn="auto" hangingPunct="1">
              <a:spcBef>
                <a:spcPts val="0"/>
              </a:spcBef>
            </a:pPr>
            <a:r>
              <a:rPr lang="en-US" sz="2400" b="1" dirty="0">
                <a:solidFill>
                  <a:schemeClr val="bg1">
                    <a:lumMod val="85000"/>
                  </a:schemeClr>
                </a:solidFill>
                <a:latin typeface="Calibri"/>
                <a:ea typeface="Calibri"/>
                <a:cs typeface="Calibri"/>
              </a:rPr>
              <a:t>Continue Scaling of Computing Performance</a:t>
            </a:r>
          </a:p>
        </p:txBody>
      </p:sp>
      <p:sp>
        <p:nvSpPr>
          <p:cNvPr id="2" name="TextBox 1">
            <a:extLst>
              <a:ext uri="{FF2B5EF4-FFF2-40B4-BE49-F238E27FC236}">
                <a16:creationId xmlns:a16="http://schemas.microsoft.com/office/drawing/2014/main" id="{C438FB30-00D6-7040-93BC-DEB4361E337E}"/>
              </a:ext>
            </a:extLst>
          </p:cNvPr>
          <p:cNvSpPr txBox="1"/>
          <p:nvPr/>
        </p:nvSpPr>
        <p:spPr>
          <a:xfrm>
            <a:off x="1008743" y="4763529"/>
            <a:ext cx="8592457"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342900"/>
            <a:r>
              <a:rPr lang="en-US" sz="1350" i="1" dirty="0">
                <a:solidFill>
                  <a:schemeClr val="accent3">
                    <a:lumMod val="20000"/>
                    <a:lumOff val="80000"/>
                  </a:schemeClr>
                </a:solidFill>
                <a:latin typeface="Calibri"/>
                <a:ea typeface="Calibri"/>
                <a:cs typeface="Calibri"/>
              </a:rPr>
              <a:t>Many unproven candidates yet to be invested at scale.  Most are disruptive to our current ecosystem.</a:t>
            </a:r>
          </a:p>
        </p:txBody>
      </p:sp>
      <p:sp>
        <p:nvSpPr>
          <p:cNvPr id="8" name="Striped Right Arrow 7">
            <a:extLst>
              <a:ext uri="{FF2B5EF4-FFF2-40B4-BE49-F238E27FC236}">
                <a16:creationId xmlns:a16="http://schemas.microsoft.com/office/drawing/2014/main" id="{F21A51D5-9156-3E40-A2EF-86DDD556D714}"/>
              </a:ext>
            </a:extLst>
          </p:cNvPr>
          <p:cNvSpPr/>
          <p:nvPr/>
        </p:nvSpPr>
        <p:spPr bwMode="auto">
          <a:xfrm rot="19158360">
            <a:off x="2251383" y="2147486"/>
            <a:ext cx="3677273" cy="800931"/>
          </a:xfrm>
          <a:prstGeom prst="stripedRightArrow">
            <a:avLst/>
          </a:prstGeom>
          <a:solidFill>
            <a:srgbClr val="C0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eaLnBrk="1" hangingPunct="1">
              <a:defRPr/>
            </a:pPr>
            <a:r>
              <a:rPr lang="en-US" sz="1200" b="1" dirty="0">
                <a:solidFill>
                  <a:srgbClr val="618FFD">
                    <a:lumMod val="20000"/>
                    <a:lumOff val="80000"/>
                  </a:srgbClr>
                </a:solidFill>
                <a:latin typeface="Helvetica" pitchFamily="-65" charset="0"/>
                <a:ea typeface="Helvetica"/>
                <a:cs typeface="Helvetica"/>
              </a:rPr>
              <a:t>New Models of Computation</a:t>
            </a:r>
          </a:p>
          <a:p>
            <a:pPr eaLnBrk="1" hangingPunct="1">
              <a:defRPr/>
            </a:pPr>
            <a:r>
              <a:rPr lang="en-US" sz="1200" dirty="0">
                <a:solidFill>
                  <a:srgbClr val="FFFFFF"/>
                </a:solidFill>
                <a:latin typeface="Helvetica" pitchFamily="-65" charset="0"/>
                <a:ea typeface="Helvetica"/>
                <a:cs typeface="Helvetica"/>
              </a:rPr>
              <a:t>Decades beyond </a:t>
            </a:r>
            <a:r>
              <a:rPr lang="en-US" sz="1200" dirty="0" err="1">
                <a:solidFill>
                  <a:srgbClr val="FFFFFF"/>
                </a:solidFill>
                <a:latin typeface="Helvetica" pitchFamily="-65" charset="0"/>
                <a:ea typeface="Helvetica"/>
                <a:cs typeface="Helvetica"/>
              </a:rPr>
              <a:t>exascale</a:t>
            </a:r>
            <a:endParaRPr lang="en-US" sz="1200" dirty="0">
              <a:solidFill>
                <a:srgbClr val="FFFFFF"/>
              </a:solidFill>
              <a:latin typeface="Helvetica" pitchFamily="-65" charset="0"/>
              <a:ea typeface="Helvetica"/>
              <a:cs typeface="Helvetica"/>
            </a:endParaRPr>
          </a:p>
        </p:txBody>
      </p:sp>
      <p:grpSp>
        <p:nvGrpSpPr>
          <p:cNvPr id="17" name="Group 16">
            <a:extLst>
              <a:ext uri="{FF2B5EF4-FFF2-40B4-BE49-F238E27FC236}">
                <a16:creationId xmlns:a16="http://schemas.microsoft.com/office/drawing/2014/main" id="{BAA436CA-1885-5B49-B429-918BB7962F5B}"/>
              </a:ext>
            </a:extLst>
          </p:cNvPr>
          <p:cNvGrpSpPr/>
          <p:nvPr/>
        </p:nvGrpSpPr>
        <p:grpSpPr>
          <a:xfrm>
            <a:off x="6371006" y="679194"/>
            <a:ext cx="2337158" cy="1271268"/>
            <a:chOff x="5587614" y="710500"/>
            <a:chExt cx="1806797" cy="1271268"/>
          </a:xfrm>
        </p:grpSpPr>
        <p:sp>
          <p:nvSpPr>
            <p:cNvPr id="10" name="Rounded Rectangle 9">
              <a:extLst>
                <a:ext uri="{FF2B5EF4-FFF2-40B4-BE49-F238E27FC236}">
                  <a16:creationId xmlns:a16="http://schemas.microsoft.com/office/drawing/2014/main" id="{C7E3D463-542C-144D-BEF3-80ADA38E7851}"/>
                </a:ext>
              </a:extLst>
            </p:cNvPr>
            <p:cNvSpPr/>
            <p:nvPr/>
          </p:nvSpPr>
          <p:spPr>
            <a:xfrm>
              <a:off x="5587614" y="710500"/>
              <a:ext cx="1806797" cy="1271268"/>
            </a:xfrm>
            <a:prstGeom prst="roundRect">
              <a:avLst>
                <a:gd name="adj" fmla="val 10000"/>
              </a:avLst>
            </a:prstGeom>
            <a:blipFill rotWithShape="1">
              <a:blip r:embed="rId4">
                <a:alphaModFix/>
              </a:blip>
              <a:srcRect/>
              <a:stretch>
                <a:fillRect t="-34000" b="-34000"/>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12" name="TextBox 11">
              <a:extLst>
                <a:ext uri="{FF2B5EF4-FFF2-40B4-BE49-F238E27FC236}">
                  <a16:creationId xmlns:a16="http://schemas.microsoft.com/office/drawing/2014/main" id="{76EABF4E-DD16-6A49-9D66-FB07D7A04BA4}"/>
                </a:ext>
              </a:extLst>
            </p:cNvPr>
            <p:cNvSpPr txBox="1"/>
            <p:nvPr/>
          </p:nvSpPr>
          <p:spPr>
            <a:xfrm>
              <a:off x="5587614" y="1689372"/>
              <a:ext cx="1806797" cy="276999"/>
            </a:xfrm>
            <a:prstGeom prst="rect">
              <a:avLst/>
            </a:prstGeom>
            <a:solidFill>
              <a:schemeClr val="accent2">
                <a:lumMod val="50000"/>
                <a:alpha val="64000"/>
              </a:schemeClr>
            </a:solidFill>
          </p:spPr>
          <p:txBody>
            <a:bodyPr wrap="square" rtlCol="0">
              <a:spAutoFit/>
            </a:bodyPr>
            <a:lstStyle/>
            <a:p>
              <a:pPr algn="ctr"/>
              <a:r>
                <a:rPr lang="en-US" sz="1200" dirty="0">
                  <a:solidFill>
                    <a:schemeClr val="bg1">
                      <a:lumMod val="95000"/>
                    </a:schemeClr>
                  </a:solidFill>
                </a:rPr>
                <a:t>Quantum Computing &amp; others</a:t>
              </a:r>
            </a:p>
          </p:txBody>
        </p:sp>
      </p:grpSp>
      <p:grpSp>
        <p:nvGrpSpPr>
          <p:cNvPr id="18" name="Group 17">
            <a:extLst>
              <a:ext uri="{FF2B5EF4-FFF2-40B4-BE49-F238E27FC236}">
                <a16:creationId xmlns:a16="http://schemas.microsoft.com/office/drawing/2014/main" id="{D4C459AF-F3C5-4D43-8A21-D664492CBB89}"/>
              </a:ext>
            </a:extLst>
          </p:cNvPr>
          <p:cNvGrpSpPr/>
          <p:nvPr/>
        </p:nvGrpSpPr>
        <p:grpSpPr>
          <a:xfrm>
            <a:off x="7167880" y="3535949"/>
            <a:ext cx="1976119" cy="1271268"/>
            <a:chOff x="7167880" y="3543460"/>
            <a:chExt cx="1976119" cy="1271268"/>
          </a:xfrm>
        </p:grpSpPr>
        <p:sp>
          <p:nvSpPr>
            <p:cNvPr id="11" name="Rounded Rectangle 10">
              <a:extLst>
                <a:ext uri="{FF2B5EF4-FFF2-40B4-BE49-F238E27FC236}">
                  <a16:creationId xmlns:a16="http://schemas.microsoft.com/office/drawing/2014/main" id="{ECD3FB1D-4E4E-E54E-968B-C8A8AF0A12A6}"/>
                </a:ext>
              </a:extLst>
            </p:cNvPr>
            <p:cNvSpPr/>
            <p:nvPr/>
          </p:nvSpPr>
          <p:spPr>
            <a:xfrm>
              <a:off x="7167880" y="3543460"/>
              <a:ext cx="1976119" cy="1271268"/>
            </a:xfrm>
            <a:prstGeom prst="roundRect">
              <a:avLst>
                <a:gd name="adj" fmla="val 10000"/>
              </a:avLst>
            </a:prstGeom>
            <a:blipFill rotWithShape="1">
              <a:blip r:embed="rId5"/>
              <a:srcRect/>
              <a:stretch>
                <a:fillRect t="-7000" b="-7000"/>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15" name="TextBox 14">
              <a:extLst>
                <a:ext uri="{FF2B5EF4-FFF2-40B4-BE49-F238E27FC236}">
                  <a16:creationId xmlns:a16="http://schemas.microsoft.com/office/drawing/2014/main" id="{92600D02-4497-2C4C-BC28-EA4A049CF16C}"/>
                </a:ext>
              </a:extLst>
            </p:cNvPr>
            <p:cNvSpPr txBox="1"/>
            <p:nvPr/>
          </p:nvSpPr>
          <p:spPr>
            <a:xfrm>
              <a:off x="7232559" y="4512129"/>
              <a:ext cx="1846759" cy="276999"/>
            </a:xfrm>
            <a:prstGeom prst="rect">
              <a:avLst/>
            </a:prstGeom>
            <a:solidFill>
              <a:schemeClr val="accent5">
                <a:lumMod val="50000"/>
                <a:alpha val="64000"/>
              </a:schemeClr>
            </a:solidFill>
          </p:spPr>
          <p:txBody>
            <a:bodyPr wrap="square" rtlCol="0">
              <a:spAutoFit/>
            </a:bodyPr>
            <a:lstStyle/>
            <a:p>
              <a:r>
                <a:rPr lang="en-US" sz="1200" dirty="0">
                  <a:solidFill>
                    <a:schemeClr val="bg1">
                      <a:lumMod val="95000"/>
                    </a:schemeClr>
                  </a:solidFill>
                </a:rPr>
                <a:t>Hardware Specialization</a:t>
              </a:r>
            </a:p>
          </p:txBody>
        </p:sp>
      </p:grpSp>
      <p:grpSp>
        <p:nvGrpSpPr>
          <p:cNvPr id="14" name="Group 13">
            <a:extLst>
              <a:ext uri="{FF2B5EF4-FFF2-40B4-BE49-F238E27FC236}">
                <a16:creationId xmlns:a16="http://schemas.microsoft.com/office/drawing/2014/main" id="{CE6841D7-4AEE-EC4C-BA66-7F7E184FF23A}"/>
              </a:ext>
            </a:extLst>
          </p:cNvPr>
          <p:cNvGrpSpPr/>
          <p:nvPr/>
        </p:nvGrpSpPr>
        <p:grpSpPr>
          <a:xfrm>
            <a:off x="0" y="60893"/>
            <a:ext cx="2180572" cy="1271268"/>
            <a:chOff x="0" y="68404"/>
            <a:chExt cx="1512184" cy="1271268"/>
          </a:xfrm>
        </p:grpSpPr>
        <p:sp>
          <p:nvSpPr>
            <p:cNvPr id="13" name="Rounded Rectangle 12">
              <a:extLst>
                <a:ext uri="{FF2B5EF4-FFF2-40B4-BE49-F238E27FC236}">
                  <a16:creationId xmlns:a16="http://schemas.microsoft.com/office/drawing/2014/main" id="{43BBC792-6CD9-F046-AD4B-51120A8DF4AF}"/>
                </a:ext>
              </a:extLst>
            </p:cNvPr>
            <p:cNvSpPr/>
            <p:nvPr/>
          </p:nvSpPr>
          <p:spPr>
            <a:xfrm>
              <a:off x="0" y="68404"/>
              <a:ext cx="1512184" cy="1271268"/>
            </a:xfrm>
            <a:prstGeom prst="roundRect">
              <a:avLst>
                <a:gd name="adj" fmla="val 10000"/>
              </a:avLst>
            </a:prstGeom>
            <a:blipFill rotWithShape="1">
              <a:blip r:embed="rId6"/>
              <a:srcRect/>
              <a:stretch>
                <a:fillRect t="-28000" b="-28000"/>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16" name="TextBox 15">
              <a:extLst>
                <a:ext uri="{FF2B5EF4-FFF2-40B4-BE49-F238E27FC236}">
                  <a16:creationId xmlns:a16="http://schemas.microsoft.com/office/drawing/2014/main" id="{1BAB046C-0C2E-D547-A090-6B2AAB8359E3}"/>
                </a:ext>
              </a:extLst>
            </p:cNvPr>
            <p:cNvSpPr txBox="1"/>
            <p:nvPr/>
          </p:nvSpPr>
          <p:spPr>
            <a:xfrm>
              <a:off x="60110" y="1045340"/>
              <a:ext cx="1391963" cy="276999"/>
            </a:xfrm>
            <a:prstGeom prst="rect">
              <a:avLst/>
            </a:prstGeom>
            <a:solidFill>
              <a:schemeClr val="accent6">
                <a:lumMod val="50000"/>
                <a:alpha val="64000"/>
              </a:schemeClr>
            </a:solidFill>
          </p:spPr>
          <p:txBody>
            <a:bodyPr wrap="square" rtlCol="0">
              <a:spAutoFit/>
            </a:bodyPr>
            <a:lstStyle/>
            <a:p>
              <a:pPr algn="ctr"/>
              <a:r>
                <a:rPr lang="en-US" sz="1200" dirty="0">
                  <a:solidFill>
                    <a:schemeClr val="bg1">
                      <a:lumMod val="95000"/>
                    </a:schemeClr>
                  </a:solidFill>
                </a:rPr>
                <a:t>Post CMOS</a:t>
              </a:r>
            </a:p>
          </p:txBody>
        </p:sp>
      </p:grpSp>
    </p:spTree>
    <p:extLst>
      <p:ext uri="{BB962C8B-B14F-4D97-AF65-F5344CB8AC3E}">
        <p14:creationId xmlns:p14="http://schemas.microsoft.com/office/powerpoint/2010/main" val="292335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dissolve">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par>
                          <p:cTn id="17" fill="hold">
                            <p:stCondLst>
                              <p:cond delay="500"/>
                            </p:stCondLst>
                            <p:childTnLst>
                              <p:par>
                                <p:cTn id="18" presetID="9"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ssolv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1000"/>
                            </p:stCondLst>
                            <p:childTnLst>
                              <p:par>
                                <p:cTn id="27" presetID="9"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dissolve">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7E1672-F24F-CC48-9193-CE99BD26A275}"/>
              </a:ext>
            </a:extLst>
          </p:cNvPr>
          <p:cNvSpPr>
            <a:spLocks noGrp="1"/>
          </p:cNvSpPr>
          <p:nvPr>
            <p:ph type="title"/>
          </p:nvPr>
        </p:nvSpPr>
        <p:spPr/>
        <p:txBody>
          <a:bodyPr/>
          <a:lstStyle/>
          <a:p>
            <a:r>
              <a:rPr lang="en-US" dirty="0"/>
              <a:t>Alternative Models of Computation</a:t>
            </a:r>
          </a:p>
        </p:txBody>
      </p:sp>
      <p:sp>
        <p:nvSpPr>
          <p:cNvPr id="4" name="Slide Number Placeholder 3">
            <a:extLst>
              <a:ext uri="{FF2B5EF4-FFF2-40B4-BE49-F238E27FC236}">
                <a16:creationId xmlns:a16="http://schemas.microsoft.com/office/drawing/2014/main" id="{44F9BE00-3D33-F14B-90FC-54478D5D69B0}"/>
              </a:ext>
            </a:extLst>
          </p:cNvPr>
          <p:cNvSpPr>
            <a:spLocks noGrp="1"/>
          </p:cNvSpPr>
          <p:nvPr>
            <p:ph type="sldNum" sz="quarter" idx="12"/>
          </p:nvPr>
        </p:nvSpPr>
        <p:spPr/>
        <p:txBody>
          <a:bodyPr/>
          <a:lstStyle/>
          <a:p>
            <a:fld id="{86CB4B4D-7CA3-9044-876B-883B54F8677D}" type="slidenum">
              <a:rPr lang="uk-UA" smtClean="0">
                <a:latin typeface="Calibri"/>
                <a:ea typeface="Calibri"/>
                <a:cs typeface="Calibri"/>
              </a:rPr>
              <a:pPr/>
              <a:t>6</a:t>
            </a:fld>
            <a:endParaRPr lang="uk-UA" dirty="0">
              <a:latin typeface="Calibri"/>
              <a:ea typeface="Calibri"/>
              <a:cs typeface="Calibri"/>
            </a:endParaRPr>
          </a:p>
        </p:txBody>
      </p:sp>
      <p:sp>
        <p:nvSpPr>
          <p:cNvPr id="2" name="Subtitle 1">
            <a:extLst>
              <a:ext uri="{FF2B5EF4-FFF2-40B4-BE49-F238E27FC236}">
                <a16:creationId xmlns:a16="http://schemas.microsoft.com/office/drawing/2014/main" id="{8D6A62DB-A9BE-E547-8E43-957FFD8AE0EF}"/>
              </a:ext>
            </a:extLst>
          </p:cNvPr>
          <p:cNvSpPr>
            <a:spLocks noGrp="1"/>
          </p:cNvSpPr>
          <p:nvPr>
            <p:ph type="subTitle" idx="1"/>
          </p:nvPr>
        </p:nvSpPr>
        <p:spPr>
          <a:xfrm>
            <a:off x="921544" y="3136106"/>
            <a:ext cx="7315200" cy="1450182"/>
          </a:xfrm>
        </p:spPr>
        <p:txBody>
          <a:bodyPr/>
          <a:lstStyle/>
          <a:p>
            <a:pPr>
              <a:spcBef>
                <a:spcPts val="0"/>
              </a:spcBef>
            </a:pPr>
            <a:r>
              <a:rPr lang="en-US" sz="2400" dirty="0"/>
              <a:t>We should adopt an all-in approach</a:t>
            </a:r>
          </a:p>
        </p:txBody>
      </p:sp>
    </p:spTree>
    <p:extLst>
      <p:ext uri="{BB962C8B-B14F-4D97-AF65-F5344CB8AC3E}">
        <p14:creationId xmlns:p14="http://schemas.microsoft.com/office/powerpoint/2010/main" val="2524808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169873663"/>
              </p:ext>
            </p:extLst>
          </p:nvPr>
        </p:nvGraphicFramePr>
        <p:xfrm>
          <a:off x="1626919" y="875246"/>
          <a:ext cx="5771407" cy="38030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p:cNvSpPr>
            <a:spLocks noGrp="1"/>
          </p:cNvSpPr>
          <p:nvPr>
            <p:ph type="title"/>
          </p:nvPr>
        </p:nvSpPr>
        <p:spPr>
          <a:xfrm>
            <a:off x="1143001" y="55562"/>
            <a:ext cx="7003472" cy="571500"/>
          </a:xfrm>
        </p:spPr>
        <p:txBody>
          <a:bodyPr/>
          <a:lstStyle/>
          <a:p>
            <a:r>
              <a:rPr lang="en-US" dirty="0"/>
              <a:t>Beyond Moore Computing Taxonomy</a:t>
            </a:r>
          </a:p>
        </p:txBody>
      </p:sp>
      <p:sp>
        <p:nvSpPr>
          <p:cNvPr id="7" name="TextBox 6"/>
          <p:cNvSpPr txBox="1"/>
          <p:nvPr/>
        </p:nvSpPr>
        <p:spPr>
          <a:xfrm>
            <a:off x="451263" y="3893420"/>
            <a:ext cx="2668854" cy="646331"/>
          </a:xfrm>
          <a:prstGeom prst="rect">
            <a:avLst/>
          </a:prstGeom>
          <a:noFill/>
        </p:spPr>
        <p:txBody>
          <a:bodyPr wrap="square" rtlCol="0">
            <a:spAutoFit/>
          </a:bodyPr>
          <a:lstStyle/>
          <a:p>
            <a:r>
              <a:rPr lang="en-US" sz="1800" b="1" dirty="0"/>
              <a:t>Cognitive Computing,</a:t>
            </a:r>
          </a:p>
          <a:p>
            <a:r>
              <a:rPr lang="en-US" sz="1800" b="1" dirty="0"/>
              <a:t>Pattern Recognition</a:t>
            </a:r>
          </a:p>
        </p:txBody>
      </p:sp>
      <p:sp>
        <p:nvSpPr>
          <p:cNvPr id="8" name="TextBox 7"/>
          <p:cNvSpPr txBox="1"/>
          <p:nvPr/>
        </p:nvSpPr>
        <p:spPr>
          <a:xfrm>
            <a:off x="6469036" y="3754920"/>
            <a:ext cx="2826415" cy="923330"/>
          </a:xfrm>
          <a:prstGeom prst="rect">
            <a:avLst/>
          </a:prstGeom>
          <a:noFill/>
        </p:spPr>
        <p:txBody>
          <a:bodyPr wrap="none" rtlCol="0">
            <a:spAutoFit/>
          </a:bodyPr>
          <a:lstStyle/>
          <a:p>
            <a:r>
              <a:rPr lang="en-US" sz="1800" b="1" dirty="0"/>
              <a:t>Combinatorial/NP,</a:t>
            </a:r>
          </a:p>
          <a:p>
            <a:r>
              <a:rPr lang="en-US" sz="1800" b="1" dirty="0"/>
              <a:t>Annealing/Optimization,</a:t>
            </a:r>
          </a:p>
          <a:p>
            <a:r>
              <a:rPr lang="en-US" sz="1800" b="1" dirty="0"/>
              <a:t>Simulated Atoms</a:t>
            </a:r>
          </a:p>
        </p:txBody>
      </p:sp>
      <p:sp>
        <p:nvSpPr>
          <p:cNvPr id="9" name="TextBox 8"/>
          <p:cNvSpPr txBox="1"/>
          <p:nvPr/>
        </p:nvSpPr>
        <p:spPr>
          <a:xfrm>
            <a:off x="1475510" y="647285"/>
            <a:ext cx="2762295" cy="923330"/>
          </a:xfrm>
          <a:prstGeom prst="rect">
            <a:avLst/>
          </a:prstGeom>
          <a:noFill/>
        </p:spPr>
        <p:txBody>
          <a:bodyPr wrap="none" rtlCol="0">
            <a:spAutoFit/>
          </a:bodyPr>
          <a:lstStyle/>
          <a:p>
            <a:r>
              <a:rPr lang="en-US" sz="1800" b="1" dirty="0"/>
              <a:t>Symbolic Computation,</a:t>
            </a:r>
          </a:p>
          <a:p>
            <a:r>
              <a:rPr lang="en-US" sz="1800" b="1" dirty="0"/>
              <a:t>Arithmetic,</a:t>
            </a:r>
          </a:p>
          <a:p>
            <a:r>
              <a:rPr lang="en-US" sz="1800" b="1" dirty="0"/>
              <a:t>Logic</a:t>
            </a:r>
          </a:p>
        </p:txBody>
      </p:sp>
    </p:spTree>
    <p:extLst>
      <p:ext uri="{BB962C8B-B14F-4D97-AF65-F5344CB8AC3E}">
        <p14:creationId xmlns:p14="http://schemas.microsoft.com/office/powerpoint/2010/main" val="251530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7E1672-F24F-CC48-9193-CE99BD26A275}"/>
              </a:ext>
            </a:extLst>
          </p:cNvPr>
          <p:cNvSpPr>
            <a:spLocks noGrp="1"/>
          </p:cNvSpPr>
          <p:nvPr>
            <p:ph type="title"/>
          </p:nvPr>
        </p:nvSpPr>
        <p:spPr/>
        <p:txBody>
          <a:bodyPr/>
          <a:lstStyle/>
          <a:p>
            <a:r>
              <a:rPr lang="en-US" dirty="0"/>
              <a:t>Post CMOS Device Technology</a:t>
            </a:r>
          </a:p>
        </p:txBody>
      </p:sp>
      <p:sp>
        <p:nvSpPr>
          <p:cNvPr id="4" name="Slide Number Placeholder 3">
            <a:extLst>
              <a:ext uri="{FF2B5EF4-FFF2-40B4-BE49-F238E27FC236}">
                <a16:creationId xmlns:a16="http://schemas.microsoft.com/office/drawing/2014/main" id="{44F9BE00-3D33-F14B-90FC-54478D5D69B0}"/>
              </a:ext>
            </a:extLst>
          </p:cNvPr>
          <p:cNvSpPr>
            <a:spLocks noGrp="1"/>
          </p:cNvSpPr>
          <p:nvPr>
            <p:ph type="sldNum" sz="quarter" idx="12"/>
          </p:nvPr>
        </p:nvSpPr>
        <p:spPr/>
        <p:txBody>
          <a:bodyPr/>
          <a:lstStyle/>
          <a:p>
            <a:fld id="{86CB4B4D-7CA3-9044-876B-883B54F8677D}" type="slidenum">
              <a:rPr lang="uk-UA" smtClean="0">
                <a:latin typeface="Calibri"/>
                <a:ea typeface="Calibri"/>
                <a:cs typeface="Calibri"/>
              </a:rPr>
              <a:pPr/>
              <a:t>8</a:t>
            </a:fld>
            <a:endParaRPr lang="uk-UA" dirty="0">
              <a:latin typeface="Calibri"/>
              <a:ea typeface="Calibri"/>
              <a:cs typeface="Calibri"/>
            </a:endParaRPr>
          </a:p>
        </p:txBody>
      </p:sp>
      <p:sp>
        <p:nvSpPr>
          <p:cNvPr id="2" name="Subtitle 1">
            <a:extLst>
              <a:ext uri="{FF2B5EF4-FFF2-40B4-BE49-F238E27FC236}">
                <a16:creationId xmlns:a16="http://schemas.microsoft.com/office/drawing/2014/main" id="{8D6A62DB-A9BE-E547-8E43-957FFD8AE0EF}"/>
              </a:ext>
            </a:extLst>
          </p:cNvPr>
          <p:cNvSpPr>
            <a:spLocks noGrp="1"/>
          </p:cNvSpPr>
          <p:nvPr>
            <p:ph type="subTitle" idx="1"/>
          </p:nvPr>
        </p:nvSpPr>
        <p:spPr>
          <a:xfrm>
            <a:off x="921544" y="3136106"/>
            <a:ext cx="7315200" cy="1450182"/>
          </a:xfrm>
        </p:spPr>
        <p:txBody>
          <a:bodyPr/>
          <a:lstStyle/>
          <a:p>
            <a:pPr>
              <a:spcBef>
                <a:spcPts val="0"/>
              </a:spcBef>
            </a:pPr>
            <a:r>
              <a:rPr lang="en-US" sz="2400" dirty="0"/>
              <a:t>Accelerating the pace for discovery for the future of Microelectronics</a:t>
            </a:r>
          </a:p>
        </p:txBody>
      </p:sp>
    </p:spTree>
    <p:extLst>
      <p:ext uri="{BB962C8B-B14F-4D97-AF65-F5344CB8AC3E}">
        <p14:creationId xmlns:p14="http://schemas.microsoft.com/office/powerpoint/2010/main" val="2708099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42" y="30686"/>
            <a:ext cx="8174306" cy="571500"/>
          </a:xfrm>
        </p:spPr>
        <p:txBody>
          <a:bodyPr/>
          <a:lstStyle/>
          <a:p>
            <a:r>
              <a:rPr lang="en-US" sz="2700" dirty="0" err="1"/>
              <a:t>Borkar</a:t>
            </a:r>
            <a:r>
              <a:rPr lang="en-US" sz="2700" dirty="0"/>
              <a:t>-Shalf Criteria for New Device Technology</a:t>
            </a:r>
            <a:endParaRPr lang="en-US" sz="2400" dirty="0"/>
          </a:p>
        </p:txBody>
      </p:sp>
      <p:sp>
        <p:nvSpPr>
          <p:cNvPr id="3" name="Content Placeholder 2"/>
          <p:cNvSpPr>
            <a:spLocks noGrp="1"/>
          </p:cNvSpPr>
          <p:nvPr>
            <p:ph idx="1"/>
          </p:nvPr>
        </p:nvSpPr>
        <p:spPr/>
        <p:txBody>
          <a:bodyPr>
            <a:normAutofit/>
          </a:bodyPr>
          <a:lstStyle/>
          <a:p>
            <a:pPr marL="342900" indent="-342900">
              <a:buFont typeface="+mj-lt"/>
              <a:buAutoNum type="arabicPeriod"/>
            </a:pPr>
            <a:r>
              <a:rPr lang="en-US" sz="4400" dirty="0"/>
              <a:t>Gain</a:t>
            </a:r>
          </a:p>
          <a:p>
            <a:pPr marL="342900" indent="-342900">
              <a:buFont typeface="+mj-lt"/>
              <a:buAutoNum type="arabicPeriod"/>
            </a:pPr>
            <a:r>
              <a:rPr lang="en-US" sz="4400" dirty="0"/>
              <a:t>Signal to Noise</a:t>
            </a:r>
          </a:p>
          <a:p>
            <a:pPr marL="342900" indent="-342900">
              <a:buFont typeface="+mj-lt"/>
              <a:buAutoNum type="arabicPeriod"/>
            </a:pPr>
            <a:r>
              <a:rPr lang="en-US" sz="4400" dirty="0"/>
              <a:t>Scalability</a:t>
            </a:r>
          </a:p>
          <a:p>
            <a:pPr marL="342900" indent="-342900">
              <a:buFont typeface="+mj-lt"/>
              <a:buAutoNum type="arabicPeriod"/>
            </a:pPr>
            <a:r>
              <a:rPr lang="en-US" sz="4400" dirty="0"/>
              <a:t>Manufacturability</a:t>
            </a:r>
          </a:p>
        </p:txBody>
      </p:sp>
      <p:pic>
        <p:nvPicPr>
          <p:cNvPr id="4" name="Picture 2" descr="http://img.youtube.com/vi/KbCrwaeuing/0.jpg"/>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5897056" y="756587"/>
            <a:ext cx="2973812" cy="219447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Documents and Settings\lwwang\Desktop\My Documents\talk\CMOS_poster\CMOS.jpe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01689" y="2911707"/>
            <a:ext cx="3077344" cy="175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4E3015E-F767-E247-A37A-E6654B181EAC}"/>
              </a:ext>
            </a:extLst>
          </p:cNvPr>
          <p:cNvSpPr txBox="1"/>
          <p:nvPr/>
        </p:nvSpPr>
        <p:spPr>
          <a:xfrm>
            <a:off x="0" y="4096987"/>
            <a:ext cx="5705408" cy="307777"/>
          </a:xfrm>
          <a:prstGeom prst="rect">
            <a:avLst/>
          </a:prstGeom>
          <a:noFill/>
        </p:spPr>
        <p:txBody>
          <a:bodyPr wrap="none" rtlCol="0">
            <a:spAutoFit/>
          </a:bodyPr>
          <a:lstStyle/>
          <a:p>
            <a:r>
              <a:rPr lang="en-US" dirty="0">
                <a:solidFill>
                  <a:srgbClr val="C00000"/>
                </a:solidFill>
              </a:rPr>
              <a:t>OSTP Report 2015: </a:t>
            </a:r>
            <a:r>
              <a:rPr lang="en-US" i="1" dirty="0">
                <a:solidFill>
                  <a:srgbClr val="C00000"/>
                </a:solidFill>
              </a:rPr>
              <a:t>Together with Robert Leland and </a:t>
            </a:r>
            <a:r>
              <a:rPr lang="en-US" i="1" dirty="0" err="1">
                <a:solidFill>
                  <a:srgbClr val="C00000"/>
                </a:solidFill>
              </a:rPr>
              <a:t>Shekhar</a:t>
            </a:r>
            <a:r>
              <a:rPr lang="en-US" i="1" dirty="0">
                <a:solidFill>
                  <a:srgbClr val="C00000"/>
                </a:solidFill>
              </a:rPr>
              <a:t> </a:t>
            </a:r>
            <a:r>
              <a:rPr lang="en-US" i="1" dirty="0" err="1">
                <a:solidFill>
                  <a:srgbClr val="C00000"/>
                </a:solidFill>
              </a:rPr>
              <a:t>Borkar</a:t>
            </a:r>
            <a:endParaRPr lang="en-US" i="1" dirty="0">
              <a:solidFill>
                <a:srgbClr val="C00000"/>
              </a:solidFill>
            </a:endParaRPr>
          </a:p>
        </p:txBody>
      </p:sp>
    </p:spTree>
    <p:extLst>
      <p:ext uri="{BB962C8B-B14F-4D97-AF65-F5344CB8AC3E}">
        <p14:creationId xmlns:p14="http://schemas.microsoft.com/office/powerpoint/2010/main" val="97998530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7287" y="130584"/>
            <a:ext cx="7398778" cy="571500"/>
          </a:xfrm>
        </p:spPr>
        <p:txBody>
          <a:bodyPr/>
          <a:lstStyle/>
          <a:p>
            <a:r>
              <a:rPr lang="en-US" dirty="0"/>
              <a:t>Comparing CMOS Technology Alternatives</a:t>
            </a:r>
          </a:p>
        </p:txBody>
      </p:sp>
      <p:pic>
        <p:nvPicPr>
          <p:cNvPr id="5" name="Picture 4"/>
          <p:cNvPicPr>
            <a:picLocks noChangeAspect="1"/>
          </p:cNvPicPr>
          <p:nvPr/>
        </p:nvPicPr>
        <p:blipFill>
          <a:blip r:embed="rId3"/>
          <a:stretch>
            <a:fillRect/>
          </a:stretch>
        </p:blipFill>
        <p:spPr>
          <a:xfrm>
            <a:off x="2086860" y="823074"/>
            <a:ext cx="4967177" cy="4028863"/>
          </a:xfrm>
          <a:prstGeom prst="rect">
            <a:avLst/>
          </a:prstGeom>
        </p:spPr>
      </p:pic>
      <p:sp>
        <p:nvSpPr>
          <p:cNvPr id="6" name="Left Arrow 5"/>
          <p:cNvSpPr/>
          <p:nvPr/>
        </p:nvSpPr>
        <p:spPr bwMode="auto">
          <a:xfrm rot="19627604">
            <a:off x="3324029" y="2243466"/>
            <a:ext cx="3026734" cy="997096"/>
          </a:xfrm>
          <a:prstGeom prst="lef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defTabSz="685800" fontAlgn="base">
              <a:spcBef>
                <a:spcPct val="0"/>
              </a:spcBef>
              <a:spcAft>
                <a:spcPct val="0"/>
              </a:spcAft>
              <a:buClrTx/>
            </a:pPr>
            <a:r>
              <a:rPr lang="en-US" sz="2100" b="1" dirty="0">
                <a:solidFill>
                  <a:srgbClr val="FFFF00"/>
                </a:solidFill>
                <a:latin typeface="Helvetica" pitchFamily="-65" charset="0"/>
              </a:rPr>
              <a:t>Better</a:t>
            </a:r>
          </a:p>
        </p:txBody>
      </p:sp>
      <p:sp>
        <p:nvSpPr>
          <p:cNvPr id="7" name="Left-Right Arrow 6"/>
          <p:cNvSpPr/>
          <p:nvPr/>
        </p:nvSpPr>
        <p:spPr bwMode="auto">
          <a:xfrm>
            <a:off x="2825508" y="4531444"/>
            <a:ext cx="4121699" cy="685503"/>
          </a:xfrm>
          <a:prstGeom prst="leftRightArrow">
            <a:avLst/>
          </a:prstGeom>
          <a:gradFill flip="none" rotWithShape="1">
            <a:gsLst>
              <a:gs pos="0">
                <a:srgbClr val="FF0000"/>
              </a:gs>
              <a:gs pos="100000">
                <a:srgbClr val="3366FF"/>
              </a:gs>
            </a:gsLst>
            <a:lin ang="0" scaled="1"/>
            <a:tileRect/>
          </a:gra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r>
              <a:rPr lang="en-US" sz="2100" b="1" dirty="0">
                <a:solidFill>
                  <a:schemeClr val="tx1"/>
                </a:solidFill>
                <a:latin typeface="Helvetica" pitchFamily="-65" charset="0"/>
              </a:rPr>
              <a:t>Faster</a:t>
            </a:r>
            <a:r>
              <a:rPr lang="en-US" sz="2100" dirty="0">
                <a:solidFill>
                  <a:schemeClr val="tx1"/>
                </a:solidFill>
                <a:latin typeface="Helvetica" pitchFamily="-65" charset="0"/>
              </a:rPr>
              <a:t>     </a:t>
            </a:r>
            <a:r>
              <a:rPr lang="en-US" sz="2100" i="1" dirty="0">
                <a:solidFill>
                  <a:srgbClr val="FFFF00"/>
                </a:solidFill>
                <a:latin typeface="Helvetica" pitchFamily="-65" charset="0"/>
              </a:rPr>
              <a:t>clock rate</a:t>
            </a:r>
            <a:r>
              <a:rPr lang="en-US" sz="2100" dirty="0">
                <a:solidFill>
                  <a:srgbClr val="FFFF00"/>
                </a:solidFill>
                <a:latin typeface="Helvetica" pitchFamily="-65" charset="0"/>
              </a:rPr>
              <a:t>     </a:t>
            </a:r>
            <a:r>
              <a:rPr lang="en-US" sz="2100" b="1" dirty="0">
                <a:solidFill>
                  <a:schemeClr val="tx1"/>
                </a:solidFill>
                <a:latin typeface="Helvetica" pitchFamily="-65" charset="0"/>
              </a:rPr>
              <a:t>Slower</a:t>
            </a:r>
          </a:p>
        </p:txBody>
      </p:sp>
      <p:sp>
        <p:nvSpPr>
          <p:cNvPr id="8" name="Left-Right Arrow 7"/>
          <p:cNvSpPr/>
          <p:nvPr/>
        </p:nvSpPr>
        <p:spPr bwMode="auto">
          <a:xfrm rot="16200000">
            <a:off x="-316741" y="2541171"/>
            <a:ext cx="4121699" cy="685503"/>
          </a:xfrm>
          <a:prstGeom prst="leftRightArrow">
            <a:avLst/>
          </a:prstGeom>
          <a:gradFill flip="none" rotWithShape="1">
            <a:gsLst>
              <a:gs pos="0">
                <a:srgbClr val="FF0000"/>
              </a:gs>
              <a:gs pos="100000">
                <a:srgbClr val="3366FF"/>
              </a:gs>
            </a:gsLst>
            <a:lin ang="10560000" scaled="0"/>
            <a:tileRect/>
          </a:gra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r>
              <a:rPr lang="en-US" sz="1050" b="1" dirty="0"/>
              <a:t>Low </a:t>
            </a:r>
            <a:r>
              <a:rPr lang="en-US" sz="1050" i="1" dirty="0">
                <a:solidFill>
                  <a:srgbClr val="FFFF00"/>
                </a:solidFill>
              </a:rPr>
              <a:t>Energy Intensity</a:t>
            </a:r>
            <a:r>
              <a:rPr lang="en-US" sz="2100" dirty="0">
                <a:solidFill>
                  <a:srgbClr val="FFFF00"/>
                </a:solidFill>
                <a:latin typeface="Helvetica" pitchFamily="-65" charset="0"/>
              </a:rPr>
              <a:t>  </a:t>
            </a:r>
            <a:r>
              <a:rPr lang="en-US" sz="1050" b="1" dirty="0"/>
              <a:t>High</a:t>
            </a:r>
            <a:endParaRPr lang="en-US" sz="2100" b="1" dirty="0">
              <a:solidFill>
                <a:schemeClr val="tx1"/>
              </a:solidFill>
              <a:latin typeface="Helvetica" pitchFamily="-65" charset="0"/>
            </a:endParaRPr>
          </a:p>
        </p:txBody>
      </p:sp>
      <p:sp>
        <p:nvSpPr>
          <p:cNvPr id="9" name="TextBox 8">
            <a:extLst>
              <a:ext uri="{FF2B5EF4-FFF2-40B4-BE49-F238E27FC236}">
                <a16:creationId xmlns:a16="http://schemas.microsoft.com/office/drawing/2014/main" id="{D77AF20B-A1FD-514E-9CD6-56B22FE23222}"/>
              </a:ext>
            </a:extLst>
          </p:cNvPr>
          <p:cNvSpPr txBox="1"/>
          <p:nvPr/>
        </p:nvSpPr>
        <p:spPr>
          <a:xfrm>
            <a:off x="6736855" y="794919"/>
            <a:ext cx="1329210" cy="300082"/>
          </a:xfrm>
          <a:prstGeom prst="rect">
            <a:avLst/>
          </a:prstGeom>
          <a:noFill/>
        </p:spPr>
        <p:txBody>
          <a:bodyPr wrap="none" rtlCol="0">
            <a:spAutoFit/>
          </a:bodyPr>
          <a:lstStyle/>
          <a:p>
            <a:r>
              <a:rPr lang="en-US" sz="1350" i="1" dirty="0" err="1">
                <a:solidFill>
                  <a:srgbClr val="FF0000"/>
                </a:solidFill>
              </a:rPr>
              <a:t>Nikov</a:t>
            </a:r>
            <a:r>
              <a:rPr lang="en-US" sz="1350" i="1" dirty="0">
                <a:solidFill>
                  <a:srgbClr val="FF0000"/>
                </a:solidFill>
              </a:rPr>
              <a:t> &amp; Young</a:t>
            </a:r>
          </a:p>
        </p:txBody>
      </p:sp>
    </p:spTree>
    <p:extLst>
      <p:ext uri="{BB962C8B-B14F-4D97-AF65-F5344CB8AC3E}">
        <p14:creationId xmlns:p14="http://schemas.microsoft.com/office/powerpoint/2010/main" val="30296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xit" presetSubtype="0" fill="hold" grpId="1" nodeType="clickEffect">
                                  <p:stCondLst>
                                    <p:cond delay="0"/>
                                  </p:stCondLst>
                                  <p:childTnLst>
                                    <p:animEffect transition="out" filter="dissolv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5008" y="57150"/>
            <a:ext cx="8858992" cy="571500"/>
          </a:xfrm>
        </p:spPr>
        <p:txBody>
          <a:bodyPr/>
          <a:lstStyle/>
          <a:p>
            <a:r>
              <a:rPr lang="en-US" sz="2800" dirty="0"/>
              <a:t>Comparing CMOS Technology Alternatives</a:t>
            </a:r>
            <a:br>
              <a:rPr lang="en-US" dirty="0"/>
            </a:br>
            <a:r>
              <a:rPr lang="en-US" sz="1200" b="0" i="1" dirty="0"/>
              <a:t>(32 bit adder “benchmark” revolutionized field by focusing effort on device feature improvements that directly benefit the adder)</a:t>
            </a:r>
          </a:p>
        </p:txBody>
      </p:sp>
      <p:pic>
        <p:nvPicPr>
          <p:cNvPr id="5" name="Picture 4"/>
          <p:cNvPicPr>
            <a:picLocks noChangeAspect="1"/>
          </p:cNvPicPr>
          <p:nvPr/>
        </p:nvPicPr>
        <p:blipFill>
          <a:blip r:embed="rId2"/>
          <a:stretch>
            <a:fillRect/>
          </a:stretch>
        </p:blipFill>
        <p:spPr>
          <a:xfrm>
            <a:off x="1976960" y="829180"/>
            <a:ext cx="4967177" cy="4128852"/>
          </a:xfrm>
          <a:prstGeom prst="rect">
            <a:avLst/>
          </a:prstGeom>
        </p:spPr>
      </p:pic>
      <p:cxnSp>
        <p:nvCxnSpPr>
          <p:cNvPr id="3" name="Straight Connector 2">
            <a:extLst>
              <a:ext uri="{FF2B5EF4-FFF2-40B4-BE49-F238E27FC236}">
                <a16:creationId xmlns:a16="http://schemas.microsoft.com/office/drawing/2014/main" id="{357CA046-3BF0-8B49-BCA3-B5BB54AC24DB}"/>
              </a:ext>
            </a:extLst>
          </p:cNvPr>
          <p:cNvCxnSpPr/>
          <p:nvPr/>
        </p:nvCxnSpPr>
        <p:spPr bwMode="auto">
          <a:xfrm>
            <a:off x="1492731" y="1358900"/>
            <a:ext cx="4260369" cy="3403601"/>
          </a:xfrm>
          <a:prstGeom prst="line">
            <a:avLst/>
          </a:prstGeom>
          <a:ln w="50800">
            <a:solidFill>
              <a:srgbClr val="FF0000"/>
            </a:solidFill>
            <a:headEnd type="none" w="sm" len="sm"/>
            <a:tailEnd type="none" w="sm" len="sm"/>
          </a:ln>
        </p:spPr>
        <p:style>
          <a:lnRef idx="3">
            <a:schemeClr val="accent6"/>
          </a:lnRef>
          <a:fillRef idx="0">
            <a:schemeClr val="accent6"/>
          </a:fillRef>
          <a:effectRef idx="2">
            <a:schemeClr val="accent6"/>
          </a:effectRef>
          <a:fontRef idx="minor">
            <a:schemeClr val="tx1"/>
          </a:fontRef>
        </p:style>
      </p:cxnSp>
      <p:sp>
        <p:nvSpPr>
          <p:cNvPr id="6" name="Oval 5">
            <a:extLst>
              <a:ext uri="{FF2B5EF4-FFF2-40B4-BE49-F238E27FC236}">
                <a16:creationId xmlns:a16="http://schemas.microsoft.com/office/drawing/2014/main" id="{AA3E0474-00BF-7049-8A71-4A31F0D4AF51}"/>
              </a:ext>
            </a:extLst>
          </p:cNvPr>
          <p:cNvSpPr/>
          <p:nvPr/>
        </p:nvSpPr>
        <p:spPr bwMode="auto">
          <a:xfrm>
            <a:off x="3530601" y="3136900"/>
            <a:ext cx="1422400" cy="1003301"/>
          </a:xfrm>
          <a:prstGeom prst="ellipse">
            <a:avLst/>
          </a:prstGeom>
          <a:solidFill>
            <a:schemeClr val="accent1">
              <a:alpha val="57000"/>
            </a:schemeClr>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endParaRPr lang="en-US" sz="2100">
              <a:solidFill>
                <a:schemeClr val="tx1"/>
              </a:solidFill>
              <a:latin typeface="Helvetica" pitchFamily="-65" charset="0"/>
            </a:endParaRPr>
          </a:p>
        </p:txBody>
      </p:sp>
      <p:sp>
        <p:nvSpPr>
          <p:cNvPr id="7" name="Rectangular Callout 6">
            <a:extLst>
              <a:ext uri="{FF2B5EF4-FFF2-40B4-BE49-F238E27FC236}">
                <a16:creationId xmlns:a16="http://schemas.microsoft.com/office/drawing/2014/main" id="{B7BABEE9-9424-0347-86C7-69F3479F916D}"/>
              </a:ext>
            </a:extLst>
          </p:cNvPr>
          <p:cNvSpPr/>
          <p:nvPr/>
        </p:nvSpPr>
        <p:spPr bwMode="auto">
          <a:xfrm>
            <a:off x="5537200" y="3543300"/>
            <a:ext cx="2318897" cy="762000"/>
          </a:xfrm>
          <a:prstGeom prst="wedgeRectCallout">
            <a:avLst>
              <a:gd name="adj1" fmla="val -103595"/>
              <a:gd name="adj2" fmla="val -32572"/>
            </a:avLst>
          </a:prstGeom>
          <a:solidFill>
            <a:srgbClr val="C0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defTabSz="685800" fontAlgn="base">
              <a:spcBef>
                <a:spcPct val="0"/>
              </a:spcBef>
              <a:spcAft>
                <a:spcPct val="0"/>
              </a:spcAft>
              <a:buClrTx/>
            </a:pPr>
            <a:r>
              <a:rPr lang="en-US" sz="2100" dirty="0">
                <a:solidFill>
                  <a:schemeClr val="bg1"/>
                </a:solidFill>
                <a:latin typeface="Helvetica" pitchFamily="-65" charset="0"/>
              </a:rPr>
              <a:t>10x-100x Slower (more parallelism)</a:t>
            </a:r>
          </a:p>
          <a:p>
            <a:pPr defTabSz="685800" fontAlgn="base">
              <a:spcBef>
                <a:spcPct val="0"/>
              </a:spcBef>
              <a:spcAft>
                <a:spcPct val="0"/>
              </a:spcAft>
              <a:buClrTx/>
            </a:pPr>
            <a:endParaRPr lang="en-US" sz="2100" dirty="0">
              <a:solidFill>
                <a:schemeClr val="bg1"/>
              </a:solidFill>
              <a:latin typeface="Helvetica" pitchFamily="-65" charset="0"/>
            </a:endParaRPr>
          </a:p>
        </p:txBody>
      </p:sp>
      <p:sp>
        <p:nvSpPr>
          <p:cNvPr id="8" name="TextBox 7">
            <a:extLst>
              <a:ext uri="{FF2B5EF4-FFF2-40B4-BE49-F238E27FC236}">
                <a16:creationId xmlns:a16="http://schemas.microsoft.com/office/drawing/2014/main" id="{77F7426F-A9CB-594D-88FD-52FCF6FC805E}"/>
              </a:ext>
            </a:extLst>
          </p:cNvPr>
          <p:cNvSpPr txBox="1"/>
          <p:nvPr/>
        </p:nvSpPr>
        <p:spPr>
          <a:xfrm>
            <a:off x="6591952" y="765679"/>
            <a:ext cx="1329210" cy="300082"/>
          </a:xfrm>
          <a:prstGeom prst="rect">
            <a:avLst/>
          </a:prstGeom>
          <a:noFill/>
        </p:spPr>
        <p:txBody>
          <a:bodyPr wrap="none" rtlCol="0">
            <a:spAutoFit/>
          </a:bodyPr>
          <a:lstStyle/>
          <a:p>
            <a:r>
              <a:rPr lang="en-US" sz="1350" i="1" dirty="0" err="1">
                <a:solidFill>
                  <a:srgbClr val="FF0000"/>
                </a:solidFill>
              </a:rPr>
              <a:t>Nikov</a:t>
            </a:r>
            <a:r>
              <a:rPr lang="en-US" sz="1350" i="1" dirty="0">
                <a:solidFill>
                  <a:srgbClr val="FF0000"/>
                </a:solidFill>
              </a:rPr>
              <a:t> &amp; Young</a:t>
            </a:r>
          </a:p>
        </p:txBody>
      </p:sp>
    </p:spTree>
    <p:extLst>
      <p:ext uri="{BB962C8B-B14F-4D97-AF65-F5344CB8AC3E}">
        <p14:creationId xmlns:p14="http://schemas.microsoft.com/office/powerpoint/2010/main" val="2853281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883" y="115606"/>
            <a:ext cx="8657112" cy="571500"/>
          </a:xfrm>
        </p:spPr>
        <p:txBody>
          <a:bodyPr/>
          <a:lstStyle/>
          <a:p>
            <a:r>
              <a:rPr lang="en-US" dirty="0"/>
              <a:t>Alternatives to Conventional MOS Switches</a:t>
            </a:r>
            <a:br>
              <a:rPr lang="en-US" dirty="0"/>
            </a:br>
            <a:r>
              <a:rPr lang="en-US" sz="1500" b="0" i="1" dirty="0"/>
              <a:t>(all require lower clock rate, and much more parallelism)</a:t>
            </a:r>
          </a:p>
        </p:txBody>
      </p:sp>
      <p:pic>
        <p:nvPicPr>
          <p:cNvPr id="4" name="Picture 3"/>
          <p:cNvPicPr>
            <a:picLocks noChangeAspect="1"/>
          </p:cNvPicPr>
          <p:nvPr/>
        </p:nvPicPr>
        <p:blipFill>
          <a:blip r:embed="rId3"/>
          <a:stretch>
            <a:fillRect/>
          </a:stretch>
        </p:blipFill>
        <p:spPr>
          <a:xfrm>
            <a:off x="1195473" y="823850"/>
            <a:ext cx="4862514" cy="3973781"/>
          </a:xfrm>
          <a:prstGeom prst="rect">
            <a:avLst/>
          </a:prstGeom>
        </p:spPr>
      </p:pic>
      <p:sp>
        <p:nvSpPr>
          <p:cNvPr id="3" name="Rounded Rectangular Callout 2"/>
          <p:cNvSpPr/>
          <p:nvPr/>
        </p:nvSpPr>
        <p:spPr bwMode="auto">
          <a:xfrm>
            <a:off x="5863773" y="1659339"/>
            <a:ext cx="2137228" cy="688895"/>
          </a:xfrm>
          <a:prstGeom prst="wedgeRoundRectCallout">
            <a:avLst>
              <a:gd name="adj1" fmla="val -69623"/>
              <a:gd name="adj2" fmla="val 70243"/>
              <a:gd name="adj3" fmla="val 16667"/>
            </a:avLst>
          </a:prstGeom>
          <a:solidFill>
            <a:schemeClr val="accent6">
              <a:lumMod val="60000"/>
              <a:lumOff val="40000"/>
            </a:schemeClr>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r>
              <a:rPr lang="en-US" sz="1800" dirty="0">
                <a:solidFill>
                  <a:schemeClr val="tx1"/>
                </a:solidFill>
              </a:rPr>
              <a:t>Today’s CMOS</a:t>
            </a:r>
          </a:p>
          <a:p>
            <a:pPr defTabSz="685800" fontAlgn="base">
              <a:spcBef>
                <a:spcPct val="0"/>
              </a:spcBef>
              <a:spcAft>
                <a:spcPct val="0"/>
              </a:spcAft>
              <a:buClrTx/>
            </a:pPr>
            <a:r>
              <a:rPr lang="en-US" sz="1800" dirty="0"/>
              <a:t>Technology</a:t>
            </a:r>
            <a:r>
              <a:rPr lang="en-US" sz="1800" dirty="0">
                <a:solidFill>
                  <a:schemeClr val="tx1"/>
                </a:solidFill>
              </a:rPr>
              <a:t> </a:t>
            </a:r>
          </a:p>
        </p:txBody>
      </p:sp>
      <p:pic>
        <p:nvPicPr>
          <p:cNvPr id="5" name="Pictur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196919" y="1880984"/>
            <a:ext cx="804081" cy="535180"/>
          </a:xfrm>
          <a:prstGeom prst="rect">
            <a:avLst/>
          </a:prstGeom>
        </p:spPr>
      </p:pic>
      <p:sp>
        <p:nvSpPr>
          <p:cNvPr id="6" name="Rounded Rectangular Callout 5"/>
          <p:cNvSpPr/>
          <p:nvPr/>
        </p:nvSpPr>
        <p:spPr bwMode="auto">
          <a:xfrm>
            <a:off x="5814349" y="2585854"/>
            <a:ext cx="2186651" cy="958463"/>
          </a:xfrm>
          <a:prstGeom prst="wedgeRoundRectCallout">
            <a:avLst>
              <a:gd name="adj1" fmla="val -134950"/>
              <a:gd name="adj2" fmla="val -424"/>
              <a:gd name="adj3" fmla="val 16667"/>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r>
              <a:rPr lang="en-US" sz="1800" dirty="0">
                <a:solidFill>
                  <a:schemeClr val="tx1"/>
                </a:solidFill>
                <a:latin typeface="Helvetica" pitchFamily="-65" charset="0"/>
              </a:rPr>
              <a:t>Tunneling FET advantage </a:t>
            </a:r>
            <a:r>
              <a:rPr lang="en-US" sz="1800" b="1" i="1" dirty="0">
                <a:solidFill>
                  <a:schemeClr val="tx1"/>
                </a:solidFill>
                <a:latin typeface="Helvetica" pitchFamily="-65" charset="0"/>
              </a:rPr>
              <a:t>only at low clock rates</a:t>
            </a:r>
            <a:endParaRPr lang="en-US" sz="2100" b="1" i="1" dirty="0">
              <a:solidFill>
                <a:schemeClr val="tx1"/>
              </a:solidFill>
              <a:latin typeface="Helvetica" pitchFamily="-65" charset="0"/>
            </a:endParaRPr>
          </a:p>
        </p:txBody>
      </p:sp>
      <p:sp>
        <p:nvSpPr>
          <p:cNvPr id="7" name="Rounded Rectangle 6">
            <a:extLst>
              <a:ext uri="{FF2B5EF4-FFF2-40B4-BE49-F238E27FC236}">
                <a16:creationId xmlns:a16="http://schemas.microsoft.com/office/drawing/2014/main" id="{3F02F844-B325-1F4E-A4E8-1F2D4367620D}"/>
              </a:ext>
            </a:extLst>
          </p:cNvPr>
          <p:cNvSpPr/>
          <p:nvPr/>
        </p:nvSpPr>
        <p:spPr bwMode="auto">
          <a:xfrm>
            <a:off x="1195473" y="687106"/>
            <a:ext cx="5117198" cy="926516"/>
          </a:xfrm>
          <a:prstGeom prst="roundRect">
            <a:avLst/>
          </a:prstGeom>
          <a:solidFill>
            <a:srgbClr val="C00000"/>
          </a:solidFill>
          <a:ln w="12700" cap="flat" cmpd="sng" algn="ctr">
            <a:solidFill>
              <a:srgbClr val="FF0000"/>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defTabSz="685800" fontAlgn="base">
              <a:spcBef>
                <a:spcPct val="0"/>
              </a:spcBef>
              <a:spcAft>
                <a:spcPct val="0"/>
              </a:spcAft>
              <a:buClrTx/>
            </a:pPr>
            <a:r>
              <a:rPr lang="en-US" sz="2400" b="1" dirty="0">
                <a:solidFill>
                  <a:schemeClr val="bg1"/>
                </a:solidFill>
                <a:effectLst>
                  <a:outerShdw blurRad="50800" dist="38100" dir="2700000" algn="tl" rotWithShape="0">
                    <a:prstClr val="black">
                      <a:alpha val="40000"/>
                    </a:prstClr>
                  </a:outerShdw>
                </a:effectLst>
                <a:latin typeface="Helvetica" pitchFamily="-65" charset="0"/>
              </a:rPr>
              <a:t>Need another 100x parallelism just to maintain status quo!</a:t>
            </a:r>
          </a:p>
        </p:txBody>
      </p:sp>
    </p:spTree>
    <p:extLst>
      <p:ext uri="{BB962C8B-B14F-4D97-AF65-F5344CB8AC3E}">
        <p14:creationId xmlns:p14="http://schemas.microsoft.com/office/powerpoint/2010/main" val="238076983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66254" y="99443"/>
            <a:ext cx="8870867" cy="541340"/>
          </a:xfrm>
        </p:spPr>
        <p:txBody>
          <a:bodyPr>
            <a:normAutofit fontScale="90000"/>
          </a:bodyPr>
          <a:lstStyle/>
          <a:p>
            <a:r>
              <a:rPr lang="en-US" b="1" dirty="0">
                <a:effectLst>
                  <a:outerShdw blurRad="50800" dist="38100" dir="2700000" algn="tl" rotWithShape="0">
                    <a:prstClr val="black">
                      <a:alpha val="40000"/>
                    </a:prstClr>
                  </a:outerShdw>
                </a:effectLst>
              </a:rPr>
              <a:t>Data Movement Costs: </a:t>
            </a:r>
            <a:br>
              <a:rPr lang="en-US" dirty="0"/>
            </a:br>
            <a:r>
              <a:rPr lang="en-US" sz="1800" b="0" i="1" dirty="0"/>
              <a:t>Energy to move data proportional to distance.        Power is near chip thermal limits</a:t>
            </a:r>
          </a:p>
        </p:txBody>
      </p:sp>
      <p:sp>
        <p:nvSpPr>
          <p:cNvPr id="26627" name="Content Placeholder 2"/>
          <p:cNvSpPr>
            <a:spLocks noGrp="1"/>
          </p:cNvSpPr>
          <p:nvPr>
            <p:ph idx="1"/>
          </p:nvPr>
        </p:nvSpPr>
        <p:spPr>
          <a:xfrm>
            <a:off x="-296883" y="676894"/>
            <a:ext cx="5497533" cy="4070795"/>
          </a:xfrm>
        </p:spPr>
        <p:txBody>
          <a:bodyPr>
            <a:normAutofit fontScale="70000" lnSpcReduction="20000"/>
          </a:bodyPr>
          <a:lstStyle/>
          <a:p>
            <a:r>
              <a:rPr lang="en-US" sz="2600" dirty="0"/>
              <a:t>Energy Efficiency of copper wire:</a:t>
            </a:r>
          </a:p>
          <a:p>
            <a:pPr lvl="1"/>
            <a:r>
              <a:rPr lang="en-US" sz="2000" b="1" dirty="0">
                <a:solidFill>
                  <a:srgbClr val="800000"/>
                </a:solidFill>
                <a:latin typeface="American Typewriter" charset="0"/>
                <a:ea typeface="American Typewriter" charset="0"/>
                <a:cs typeface="American Typewriter" charset="0"/>
              </a:rPr>
              <a:t>Power = Frequency* Length / cross-section-area</a:t>
            </a:r>
            <a:endParaRPr lang="en-US" sz="2300" b="1" dirty="0">
              <a:solidFill>
                <a:srgbClr val="800000"/>
              </a:solidFill>
            </a:endParaRPr>
          </a:p>
          <a:p>
            <a:pPr lvl="1"/>
            <a:endParaRPr lang="en-US" sz="1500" dirty="0"/>
          </a:p>
          <a:p>
            <a:endParaRPr lang="en-US" sz="1500" dirty="0"/>
          </a:p>
          <a:p>
            <a:pPr>
              <a:buNone/>
            </a:pPr>
            <a:endParaRPr lang="en-US" sz="1500" dirty="0"/>
          </a:p>
          <a:p>
            <a:pPr lvl="1"/>
            <a:endParaRPr lang="en-US" sz="1500" dirty="0"/>
          </a:p>
          <a:p>
            <a:pPr lvl="1"/>
            <a:r>
              <a:rPr lang="en-US" sz="2000" dirty="0"/>
              <a:t>Wire efficiency </a:t>
            </a:r>
            <a:r>
              <a:rPr lang="en-US" sz="2000" i="1" dirty="0">
                <a:solidFill>
                  <a:srgbClr val="FF0000"/>
                </a:solidFill>
              </a:rPr>
              <a:t>does not improve </a:t>
            </a:r>
            <a:r>
              <a:rPr lang="en-US" sz="2000" dirty="0"/>
              <a:t>as feature size shrinks</a:t>
            </a:r>
          </a:p>
          <a:p>
            <a:endParaRPr lang="en-US" sz="2100" dirty="0"/>
          </a:p>
          <a:p>
            <a:r>
              <a:rPr lang="en-US" sz="2100" dirty="0"/>
              <a:t>Energy Efficiency of a Transistor:</a:t>
            </a:r>
          </a:p>
          <a:p>
            <a:pPr lvl="1"/>
            <a:r>
              <a:rPr lang="en-US" sz="1800" dirty="0"/>
              <a:t>Power = V</a:t>
            </a:r>
            <a:r>
              <a:rPr lang="en-US" sz="1800" baseline="30000" dirty="0"/>
              <a:t>2</a:t>
            </a:r>
            <a:r>
              <a:rPr lang="en-US" sz="1800" dirty="0"/>
              <a:t> * frequency * Capacitance</a:t>
            </a:r>
          </a:p>
          <a:p>
            <a:pPr lvl="1"/>
            <a:r>
              <a:rPr lang="en-US" sz="1800" dirty="0"/>
              <a:t>Capacitance ~= Area of Transistor</a:t>
            </a:r>
          </a:p>
          <a:p>
            <a:pPr lvl="1"/>
            <a:r>
              <a:rPr lang="en-US" sz="1800" dirty="0"/>
              <a:t>Transistor efficiency improves as you shrink it</a:t>
            </a:r>
          </a:p>
          <a:p>
            <a:pPr marL="385763" indent="-342900"/>
            <a:endParaRPr lang="en-US" dirty="0"/>
          </a:p>
          <a:p>
            <a:pPr marL="385763" indent="-342900"/>
            <a:r>
              <a:rPr lang="en-US" b="1" i="1" dirty="0">
                <a:solidFill>
                  <a:srgbClr val="0000FF"/>
                </a:solidFill>
              </a:rPr>
              <a:t>Net result is that moving data on wires is starting to cost more energy than computing on said data  </a:t>
            </a:r>
            <a:r>
              <a:rPr lang="en-US" b="1" i="1" dirty="0">
                <a:solidFill>
                  <a:srgbClr val="FF0000"/>
                </a:solidFill>
              </a:rPr>
              <a:t>(interest in Silicon Photonics)</a:t>
            </a:r>
          </a:p>
        </p:txBody>
      </p:sp>
      <p:sp>
        <p:nvSpPr>
          <p:cNvPr id="12" name="Cube 11"/>
          <p:cNvSpPr/>
          <p:nvPr/>
        </p:nvSpPr>
        <p:spPr>
          <a:xfrm>
            <a:off x="1071563" y="1461796"/>
            <a:ext cx="3028950" cy="571500"/>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t>wire</a:t>
            </a:r>
          </a:p>
        </p:txBody>
      </p:sp>
      <p:cxnSp>
        <p:nvCxnSpPr>
          <p:cNvPr id="16" name="Curved Connector 15"/>
          <p:cNvCxnSpPr/>
          <p:nvPr/>
        </p:nvCxnSpPr>
        <p:spPr>
          <a:xfrm rot="5400000">
            <a:off x="3929063" y="1404646"/>
            <a:ext cx="628650" cy="285750"/>
          </a:xfrm>
          <a:prstGeom prst="curvedConnector3">
            <a:avLst>
              <a:gd name="adj1" fmla="val 98485"/>
            </a:avLst>
          </a:prstGeom>
          <a:ln w="63500">
            <a:solidFill>
              <a:srgbClr val="FF0000"/>
            </a:solidFill>
            <a:headEnd type="stealth"/>
            <a:tailEnd type="stealth"/>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16200000" flipH="1">
            <a:off x="2385723" y="1383214"/>
            <a:ext cx="342900" cy="42863"/>
          </a:xfrm>
          <a:prstGeom prst="straightConnector1">
            <a:avLst/>
          </a:prstGeom>
          <a:ln w="63500">
            <a:solidFill>
              <a:srgbClr val="FF0000"/>
            </a:solidFill>
            <a:headEnd type="stealth"/>
            <a:tailEnd type="stealth"/>
          </a:ln>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604092" y="2394962"/>
            <a:ext cx="1678535" cy="1117198"/>
          </a:xfrm>
          <a:prstGeom prst="rect">
            <a:avLst/>
          </a:prstGeom>
        </p:spPr>
      </p:pic>
      <p:sp>
        <p:nvSpPr>
          <p:cNvPr id="3" name="TextBox 2"/>
          <p:cNvSpPr txBox="1"/>
          <p:nvPr/>
        </p:nvSpPr>
        <p:spPr>
          <a:xfrm>
            <a:off x="3822647" y="3437243"/>
            <a:ext cx="1127232" cy="253916"/>
          </a:xfrm>
          <a:prstGeom prst="rect">
            <a:avLst/>
          </a:prstGeom>
          <a:noFill/>
        </p:spPr>
        <p:txBody>
          <a:bodyPr wrap="none" rtlCol="0">
            <a:spAutoFit/>
          </a:bodyPr>
          <a:lstStyle/>
          <a:p>
            <a:r>
              <a:rPr lang="en-US" sz="1050" i="1" dirty="0">
                <a:ln w="10160">
                  <a:solidFill>
                    <a:schemeClr val="accent1"/>
                  </a:solidFill>
                  <a:prstDash val="solid"/>
                </a:ln>
                <a:solidFill>
                  <a:srgbClr val="0000FF"/>
                </a:solidFill>
                <a:effectLst>
                  <a:outerShdw blurRad="38100" dist="32000" dir="5400000" algn="tl">
                    <a:srgbClr val="000000">
                      <a:alpha val="30000"/>
                    </a:srgbClr>
                  </a:outerShdw>
                </a:effectLst>
              </a:rPr>
              <a:t>MOS Transistor</a:t>
            </a:r>
          </a:p>
        </p:txBody>
      </p:sp>
      <p:cxnSp>
        <p:nvCxnSpPr>
          <p:cNvPr id="13" name="Straight Arrow Connector 12"/>
          <p:cNvCxnSpPr/>
          <p:nvPr/>
        </p:nvCxnSpPr>
        <p:spPr>
          <a:xfrm flipV="1">
            <a:off x="3301495" y="3108148"/>
            <a:ext cx="897918" cy="42471"/>
          </a:xfrm>
          <a:prstGeom prst="straightConnector1">
            <a:avLst/>
          </a:prstGeom>
          <a:ln w="63500">
            <a:solidFill>
              <a:srgbClr val="FF0000"/>
            </a:solidFill>
            <a:headEnd type="stealth"/>
            <a:tailEnd type="stealth"/>
          </a:ln>
        </p:spPr>
        <p:style>
          <a:lnRef idx="2">
            <a:schemeClr val="accent1"/>
          </a:lnRef>
          <a:fillRef idx="0">
            <a:schemeClr val="accent1"/>
          </a:fillRef>
          <a:effectRef idx="1">
            <a:schemeClr val="accent1"/>
          </a:effectRef>
          <a:fontRef idx="minor">
            <a:schemeClr val="tx1"/>
          </a:fontRef>
        </p:style>
      </p:cxnSp>
      <p:pic>
        <p:nvPicPr>
          <p:cNvPr id="10" name="Picture 9" descr="DataMovement2.pdf">
            <a:extLst>
              <a:ext uri="{FF2B5EF4-FFF2-40B4-BE49-F238E27FC236}">
                <a16:creationId xmlns:a16="http://schemas.microsoft.com/office/drawing/2014/main" id="{04B6DE43-31F0-3A44-B282-F42BA738202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82627" y="737099"/>
            <a:ext cx="3880494" cy="2151910"/>
          </a:xfrm>
          <a:prstGeom prst="rect">
            <a:avLst/>
          </a:prstGeom>
        </p:spPr>
      </p:pic>
      <p:pic>
        <p:nvPicPr>
          <p:cNvPr id="4" name="Picture 3">
            <a:extLst>
              <a:ext uri="{FF2B5EF4-FFF2-40B4-BE49-F238E27FC236}">
                <a16:creationId xmlns:a16="http://schemas.microsoft.com/office/drawing/2014/main" id="{5955663C-D816-674B-B9C6-B4EA516F67FE}"/>
              </a:ext>
            </a:extLst>
          </p:cNvPr>
          <p:cNvPicPr>
            <a:picLocks noChangeAspect="1"/>
          </p:cNvPicPr>
          <p:nvPr/>
        </p:nvPicPr>
        <p:blipFill>
          <a:blip r:embed="rId5"/>
          <a:stretch>
            <a:fillRect/>
          </a:stretch>
        </p:blipFill>
        <p:spPr>
          <a:xfrm>
            <a:off x="5301750" y="2857752"/>
            <a:ext cx="3842249" cy="2285748"/>
          </a:xfrm>
          <a:prstGeom prst="rect">
            <a:avLst/>
          </a:prstGeom>
        </p:spPr>
      </p:pic>
      <p:sp>
        <p:nvSpPr>
          <p:cNvPr id="5" name="TextBox 4">
            <a:extLst>
              <a:ext uri="{FF2B5EF4-FFF2-40B4-BE49-F238E27FC236}">
                <a16:creationId xmlns:a16="http://schemas.microsoft.com/office/drawing/2014/main" id="{2064042B-5EC8-AC40-9911-27B46CA262B5}"/>
              </a:ext>
            </a:extLst>
          </p:cNvPr>
          <p:cNvSpPr txBox="1"/>
          <p:nvPr/>
        </p:nvSpPr>
        <p:spPr>
          <a:xfrm>
            <a:off x="7795553" y="2889009"/>
            <a:ext cx="1348446" cy="523220"/>
          </a:xfrm>
          <a:prstGeom prst="rect">
            <a:avLst/>
          </a:prstGeom>
          <a:noFill/>
        </p:spPr>
        <p:txBody>
          <a:bodyPr wrap="none" rtlCol="0">
            <a:spAutoFit/>
          </a:bodyPr>
          <a:lstStyle/>
          <a:p>
            <a:r>
              <a:rPr lang="en-US" dirty="0">
                <a:solidFill>
                  <a:schemeClr val="accent4">
                    <a:lumMod val="40000"/>
                    <a:lumOff val="60000"/>
                  </a:schemeClr>
                </a:solidFill>
              </a:rPr>
              <a:t>Gordon Keeler</a:t>
            </a:r>
          </a:p>
          <a:p>
            <a:r>
              <a:rPr lang="en-US" dirty="0">
                <a:solidFill>
                  <a:schemeClr val="accent4">
                    <a:lumMod val="40000"/>
                    <a:lumOff val="60000"/>
                  </a:schemeClr>
                </a:solidFill>
              </a:rPr>
              <a:t>DARPA</a:t>
            </a:r>
          </a:p>
        </p:txBody>
      </p:sp>
    </p:spTree>
    <p:extLst>
      <p:ext uri="{BB962C8B-B14F-4D97-AF65-F5344CB8AC3E}">
        <p14:creationId xmlns:p14="http://schemas.microsoft.com/office/powerpoint/2010/main" val="219836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48AD-878F-384A-AA62-F256C90930CB}"/>
              </a:ext>
            </a:extLst>
          </p:cNvPr>
          <p:cNvSpPr>
            <a:spLocks noGrp="1"/>
          </p:cNvSpPr>
          <p:nvPr>
            <p:ph type="title"/>
          </p:nvPr>
        </p:nvSpPr>
        <p:spPr>
          <a:xfrm>
            <a:off x="368135" y="189859"/>
            <a:ext cx="8526483" cy="547688"/>
          </a:xfrm>
        </p:spPr>
        <p:txBody>
          <a:bodyPr/>
          <a:lstStyle/>
          <a:p>
            <a:r>
              <a:rPr lang="en-US" dirty="0"/>
              <a:t>DOE Microelectronics BRN (BES, HEP, ASCR)</a:t>
            </a:r>
          </a:p>
        </p:txBody>
      </p:sp>
      <p:sp>
        <p:nvSpPr>
          <p:cNvPr id="3" name="Slide Number Placeholder 2">
            <a:extLst>
              <a:ext uri="{FF2B5EF4-FFF2-40B4-BE49-F238E27FC236}">
                <a16:creationId xmlns:a16="http://schemas.microsoft.com/office/drawing/2014/main" id="{FFB5F625-D8E7-EF42-8E66-01351A64B7E0}"/>
              </a:ext>
            </a:extLst>
          </p:cNvPr>
          <p:cNvSpPr>
            <a:spLocks noGrp="1"/>
          </p:cNvSpPr>
          <p:nvPr>
            <p:ph type="sldNum" sz="quarter" idx="12"/>
          </p:nvPr>
        </p:nvSpPr>
        <p:spPr>
          <a:xfrm>
            <a:off x="7590802" y="4251778"/>
            <a:ext cx="299699" cy="155812"/>
          </a:xfrm>
        </p:spPr>
        <p:txBody>
          <a:bodyPr/>
          <a:lstStyle/>
          <a:p>
            <a:fld id="{D8BA31C0-C4EC-EC4F-8529-897935C3CE92}" type="slidenum">
              <a:rPr lang="en-US" smtClean="0">
                <a:latin typeface="Helvetica"/>
                <a:ea typeface="Helvetica"/>
                <a:cs typeface="Helvetica"/>
              </a:rPr>
              <a:pPr/>
              <a:t>14</a:t>
            </a:fld>
            <a:endParaRPr lang="en-US" dirty="0">
              <a:latin typeface="Helvetica"/>
              <a:ea typeface="Helvetica"/>
              <a:cs typeface="Helvetica"/>
            </a:endParaRPr>
          </a:p>
        </p:txBody>
      </p:sp>
      <p:pic>
        <p:nvPicPr>
          <p:cNvPr id="4" name="Picture 3">
            <a:extLst>
              <a:ext uri="{FF2B5EF4-FFF2-40B4-BE49-F238E27FC236}">
                <a16:creationId xmlns:a16="http://schemas.microsoft.com/office/drawing/2014/main" id="{59DC5043-9846-1A49-95A4-E84753B7B0E9}"/>
              </a:ext>
            </a:extLst>
          </p:cNvPr>
          <p:cNvPicPr>
            <a:picLocks noChangeAspect="1"/>
          </p:cNvPicPr>
          <p:nvPr/>
        </p:nvPicPr>
        <p:blipFill>
          <a:blip r:embed="rId2"/>
          <a:stretch>
            <a:fillRect/>
          </a:stretch>
        </p:blipFill>
        <p:spPr>
          <a:xfrm>
            <a:off x="98344" y="886938"/>
            <a:ext cx="2874907" cy="3644381"/>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FBC457FE-54BD-E244-8E4C-E9A36C99C122}"/>
              </a:ext>
            </a:extLst>
          </p:cNvPr>
          <p:cNvPicPr>
            <a:picLocks noChangeAspect="1"/>
          </p:cNvPicPr>
          <p:nvPr/>
        </p:nvPicPr>
        <p:blipFill>
          <a:blip r:embed="rId3"/>
          <a:stretch>
            <a:fillRect/>
          </a:stretch>
        </p:blipFill>
        <p:spPr>
          <a:xfrm>
            <a:off x="3046026" y="1410158"/>
            <a:ext cx="5921367" cy="3199449"/>
          </a:xfrm>
          <a:prstGeom prst="rect">
            <a:avLst/>
          </a:prstGeom>
        </p:spPr>
      </p:pic>
      <p:sp>
        <p:nvSpPr>
          <p:cNvPr id="7" name="TextBox 6">
            <a:extLst>
              <a:ext uri="{FF2B5EF4-FFF2-40B4-BE49-F238E27FC236}">
                <a16:creationId xmlns:a16="http://schemas.microsoft.com/office/drawing/2014/main" id="{4F27176C-DD6E-9748-875E-E2A5E001208F}"/>
              </a:ext>
            </a:extLst>
          </p:cNvPr>
          <p:cNvSpPr txBox="1"/>
          <p:nvPr/>
        </p:nvSpPr>
        <p:spPr>
          <a:xfrm>
            <a:off x="3372592" y="886938"/>
            <a:ext cx="5594801" cy="738664"/>
          </a:xfrm>
          <a:prstGeom prst="rect">
            <a:avLst/>
          </a:prstGeom>
          <a:noFill/>
        </p:spPr>
        <p:txBody>
          <a:bodyPr wrap="none" rtlCol="0">
            <a:spAutoFit/>
          </a:bodyPr>
          <a:lstStyle/>
          <a:p>
            <a:r>
              <a:rPr lang="en-US" dirty="0"/>
              <a:t>We need to accelerate the pace of discovery by orders of magnitude</a:t>
            </a:r>
          </a:p>
          <a:p>
            <a:r>
              <a:rPr lang="en-US" dirty="0">
                <a:solidFill>
                  <a:srgbClr val="C00000"/>
                </a:solidFill>
              </a:rPr>
              <a:t>Deep Microelectronics </a:t>
            </a:r>
            <a:r>
              <a:rPr lang="en-US" dirty="0" err="1">
                <a:solidFill>
                  <a:srgbClr val="C00000"/>
                </a:solidFill>
              </a:rPr>
              <a:t>CoDesign</a:t>
            </a:r>
            <a:r>
              <a:rPr lang="en-US" dirty="0">
                <a:solidFill>
                  <a:srgbClr val="C00000"/>
                </a:solidFill>
              </a:rPr>
              <a:t> Framework</a:t>
            </a:r>
          </a:p>
          <a:p>
            <a:endParaRPr lang="en-US" dirty="0"/>
          </a:p>
        </p:txBody>
      </p:sp>
    </p:spTree>
    <p:extLst>
      <p:ext uri="{BB962C8B-B14F-4D97-AF65-F5344CB8AC3E}">
        <p14:creationId xmlns:p14="http://schemas.microsoft.com/office/powerpoint/2010/main" val="72101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467B360-C8DB-EF46-B28B-9D88B4CE56BF}"/>
              </a:ext>
            </a:extLst>
          </p:cNvPr>
          <p:cNvPicPr>
            <a:picLocks noChangeAspect="1"/>
          </p:cNvPicPr>
          <p:nvPr/>
        </p:nvPicPr>
        <p:blipFill>
          <a:blip r:embed="rId3"/>
          <a:stretch>
            <a:fillRect/>
          </a:stretch>
        </p:blipFill>
        <p:spPr>
          <a:xfrm>
            <a:off x="-320340" y="2731117"/>
            <a:ext cx="9464340" cy="900586"/>
          </a:xfrm>
          <a:prstGeom prst="rect">
            <a:avLst/>
          </a:prstGeom>
        </p:spPr>
      </p:pic>
      <p:sp>
        <p:nvSpPr>
          <p:cNvPr id="4" name="Title 3">
            <a:extLst>
              <a:ext uri="{FF2B5EF4-FFF2-40B4-BE49-F238E27FC236}">
                <a16:creationId xmlns:a16="http://schemas.microsoft.com/office/drawing/2014/main" id="{57348043-7032-474B-9A93-7ABC3990B8EC}"/>
              </a:ext>
            </a:extLst>
          </p:cNvPr>
          <p:cNvSpPr>
            <a:spLocks noGrp="1"/>
          </p:cNvSpPr>
          <p:nvPr>
            <p:ph type="title"/>
          </p:nvPr>
        </p:nvSpPr>
        <p:spPr>
          <a:xfrm>
            <a:off x="291548" y="200837"/>
            <a:ext cx="8680174" cy="393998"/>
          </a:xfrm>
        </p:spPr>
        <p:txBody>
          <a:bodyPr/>
          <a:lstStyle/>
          <a:p>
            <a:pPr algn="ctr"/>
            <a:r>
              <a:rPr lang="en-US" sz="2400" dirty="0"/>
              <a:t>Multiscale Modeling to accelerate Post-CMOS Development</a:t>
            </a:r>
          </a:p>
        </p:txBody>
      </p:sp>
      <p:sp>
        <p:nvSpPr>
          <p:cNvPr id="14" name="TextBox 13">
            <a:extLst>
              <a:ext uri="{FF2B5EF4-FFF2-40B4-BE49-F238E27FC236}">
                <a16:creationId xmlns:a16="http://schemas.microsoft.com/office/drawing/2014/main" id="{3CCE4CC1-ACA6-734D-B96E-8871B8578445}"/>
              </a:ext>
            </a:extLst>
          </p:cNvPr>
          <p:cNvSpPr txBox="1"/>
          <p:nvPr/>
        </p:nvSpPr>
        <p:spPr>
          <a:xfrm>
            <a:off x="7528019" y="2793947"/>
            <a:ext cx="973406" cy="33483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Materials </a:t>
            </a:r>
          </a:p>
          <a:p>
            <a:pPr algn="ctr" defTabSz="685800">
              <a:buClrTx/>
              <a:defRPr/>
            </a:pPr>
            <a:r>
              <a:rPr lang="en-US" sz="788" b="1" kern="1200" dirty="0">
                <a:ea typeface="ＭＳ Ｐゴシック"/>
                <a:cs typeface="ＭＳ Ｐゴシック"/>
                <a:sym typeface="Calibri"/>
              </a:rPr>
              <a:t>Physics</a:t>
            </a:r>
          </a:p>
        </p:txBody>
      </p:sp>
      <p:sp>
        <p:nvSpPr>
          <p:cNvPr id="15" name="TextBox 14">
            <a:extLst>
              <a:ext uri="{FF2B5EF4-FFF2-40B4-BE49-F238E27FC236}">
                <a16:creationId xmlns:a16="http://schemas.microsoft.com/office/drawing/2014/main" id="{B45DF85F-90BB-2549-A216-0A3564C28638}"/>
              </a:ext>
            </a:extLst>
          </p:cNvPr>
          <p:cNvSpPr txBox="1"/>
          <p:nvPr/>
        </p:nvSpPr>
        <p:spPr>
          <a:xfrm>
            <a:off x="5898250" y="2874582"/>
            <a:ext cx="1046487"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Junction Physics</a:t>
            </a:r>
          </a:p>
        </p:txBody>
      </p:sp>
      <p:grpSp>
        <p:nvGrpSpPr>
          <p:cNvPr id="2" name="Group 1">
            <a:extLst>
              <a:ext uri="{FF2B5EF4-FFF2-40B4-BE49-F238E27FC236}">
                <a16:creationId xmlns:a16="http://schemas.microsoft.com/office/drawing/2014/main" id="{EF5E4B2B-E619-A047-85B4-186CEDA089C3}"/>
              </a:ext>
            </a:extLst>
          </p:cNvPr>
          <p:cNvGrpSpPr/>
          <p:nvPr/>
        </p:nvGrpSpPr>
        <p:grpSpPr>
          <a:xfrm>
            <a:off x="4299870" y="2521805"/>
            <a:ext cx="1800649" cy="557313"/>
            <a:chOff x="753179" y="3032927"/>
            <a:chExt cx="4013888" cy="1190518"/>
          </a:xfrm>
        </p:grpSpPr>
        <p:sp>
          <p:nvSpPr>
            <p:cNvPr id="16" name="TextBox 15">
              <a:extLst>
                <a:ext uri="{FF2B5EF4-FFF2-40B4-BE49-F238E27FC236}">
                  <a16:creationId xmlns:a16="http://schemas.microsoft.com/office/drawing/2014/main" id="{7A17FCD2-1316-744B-A20E-728E0BFF6EA7}"/>
                </a:ext>
              </a:extLst>
            </p:cNvPr>
            <p:cNvSpPr txBox="1"/>
            <p:nvPr/>
          </p:nvSpPr>
          <p:spPr>
            <a:xfrm>
              <a:off x="753179" y="3767190"/>
              <a:ext cx="2142314" cy="45625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Device Physics</a:t>
              </a:r>
            </a:p>
          </p:txBody>
        </p:sp>
        <p:sp>
          <p:nvSpPr>
            <p:cNvPr id="22" name="TextBox 21">
              <a:extLst>
                <a:ext uri="{FF2B5EF4-FFF2-40B4-BE49-F238E27FC236}">
                  <a16:creationId xmlns:a16="http://schemas.microsoft.com/office/drawing/2014/main" id="{753CAF92-86E6-2D43-A345-CF26CC48A5D9}"/>
                </a:ext>
              </a:extLst>
            </p:cNvPr>
            <p:cNvSpPr txBox="1"/>
            <p:nvPr/>
          </p:nvSpPr>
          <p:spPr>
            <a:xfrm>
              <a:off x="2691333" y="3032927"/>
              <a:ext cx="2075734" cy="493098"/>
            </a:xfrm>
            <a:prstGeom prst="rect">
              <a:avLst/>
            </a:prstGeom>
            <a:noFill/>
          </p:spPr>
          <p:txBody>
            <a:bodyPr wrap="square" rtlCol="0">
              <a:spAutoFit/>
            </a:bodyPr>
            <a:lstStyle/>
            <a:p>
              <a:pPr defTabSz="685800">
                <a:buClrTx/>
                <a:defRPr/>
              </a:pPr>
              <a:r>
                <a:rPr lang="en-US" sz="900" b="1" kern="1200" dirty="0">
                  <a:ea typeface="ＭＳ Ｐゴシック"/>
                  <a:cs typeface="ＭＳ Ｐゴシック"/>
                  <a:sym typeface="Calibri"/>
                </a:rPr>
                <a:t>Length Scale</a:t>
              </a:r>
            </a:p>
          </p:txBody>
        </p:sp>
      </p:grpSp>
      <p:pic>
        <p:nvPicPr>
          <p:cNvPr id="37" name="Picture 36">
            <a:extLst>
              <a:ext uri="{FF2B5EF4-FFF2-40B4-BE49-F238E27FC236}">
                <a16:creationId xmlns:a16="http://schemas.microsoft.com/office/drawing/2014/main" id="{DB7B3EFB-1C8A-2949-93EC-147F3FC622A2}"/>
              </a:ext>
            </a:extLst>
          </p:cNvPr>
          <p:cNvPicPr>
            <a:picLocks noChangeAspect="1"/>
          </p:cNvPicPr>
          <p:nvPr/>
        </p:nvPicPr>
        <p:blipFill>
          <a:blip r:embed="rId4"/>
          <a:stretch>
            <a:fillRect/>
          </a:stretch>
        </p:blipFill>
        <p:spPr>
          <a:xfrm>
            <a:off x="7707554" y="2212079"/>
            <a:ext cx="666581" cy="633164"/>
          </a:xfrm>
          <a:prstGeom prst="rect">
            <a:avLst/>
          </a:prstGeom>
        </p:spPr>
      </p:pic>
      <p:pic>
        <p:nvPicPr>
          <p:cNvPr id="39" name="Picture 38">
            <a:extLst>
              <a:ext uri="{FF2B5EF4-FFF2-40B4-BE49-F238E27FC236}">
                <a16:creationId xmlns:a16="http://schemas.microsoft.com/office/drawing/2014/main" id="{D930873F-9602-E444-9426-D530B22F1C9C}"/>
              </a:ext>
            </a:extLst>
          </p:cNvPr>
          <p:cNvPicPr>
            <a:picLocks noChangeAspect="1"/>
          </p:cNvPicPr>
          <p:nvPr/>
        </p:nvPicPr>
        <p:blipFill>
          <a:blip r:embed="rId5"/>
          <a:stretch>
            <a:fillRect/>
          </a:stretch>
        </p:blipFill>
        <p:spPr>
          <a:xfrm>
            <a:off x="6101193" y="2262155"/>
            <a:ext cx="666581" cy="633164"/>
          </a:xfrm>
          <a:prstGeom prst="rect">
            <a:avLst/>
          </a:prstGeom>
        </p:spPr>
      </p:pic>
      <p:pic>
        <p:nvPicPr>
          <p:cNvPr id="41" name="Picture 40">
            <a:extLst>
              <a:ext uri="{FF2B5EF4-FFF2-40B4-BE49-F238E27FC236}">
                <a16:creationId xmlns:a16="http://schemas.microsoft.com/office/drawing/2014/main" id="{18E46472-8A62-4F41-B7DF-F41EFAE81EE7}"/>
              </a:ext>
            </a:extLst>
          </p:cNvPr>
          <p:cNvPicPr>
            <a:picLocks noChangeAspect="1"/>
          </p:cNvPicPr>
          <p:nvPr/>
        </p:nvPicPr>
        <p:blipFill>
          <a:blip r:embed="rId6"/>
          <a:stretch>
            <a:fillRect/>
          </a:stretch>
        </p:blipFill>
        <p:spPr>
          <a:xfrm>
            <a:off x="7580266" y="3276063"/>
            <a:ext cx="921158" cy="833538"/>
          </a:xfrm>
          <a:prstGeom prst="rect">
            <a:avLst/>
          </a:prstGeom>
        </p:spPr>
      </p:pic>
      <p:pic>
        <p:nvPicPr>
          <p:cNvPr id="43" name="Picture 42">
            <a:extLst>
              <a:ext uri="{FF2B5EF4-FFF2-40B4-BE49-F238E27FC236}">
                <a16:creationId xmlns:a16="http://schemas.microsoft.com/office/drawing/2014/main" id="{078E566C-F7EA-084D-B6F0-9245E6C192CC}"/>
              </a:ext>
            </a:extLst>
          </p:cNvPr>
          <p:cNvPicPr>
            <a:picLocks noChangeAspect="1"/>
          </p:cNvPicPr>
          <p:nvPr/>
        </p:nvPicPr>
        <p:blipFill>
          <a:blip r:embed="rId7"/>
          <a:stretch>
            <a:fillRect/>
          </a:stretch>
        </p:blipFill>
        <p:spPr>
          <a:xfrm>
            <a:off x="5784074" y="2988453"/>
            <a:ext cx="1441638" cy="1366061"/>
          </a:xfrm>
          <a:prstGeom prst="rect">
            <a:avLst/>
          </a:prstGeom>
        </p:spPr>
      </p:pic>
      <p:sp>
        <p:nvSpPr>
          <p:cNvPr id="21" name="TextBox 20">
            <a:extLst>
              <a:ext uri="{FF2B5EF4-FFF2-40B4-BE49-F238E27FC236}">
                <a16:creationId xmlns:a16="http://schemas.microsoft.com/office/drawing/2014/main" id="{81F548A0-373E-5F41-B5E2-AE5FDDF0A12F}"/>
              </a:ext>
            </a:extLst>
          </p:cNvPr>
          <p:cNvSpPr txBox="1"/>
          <p:nvPr/>
        </p:nvSpPr>
        <p:spPr>
          <a:xfrm>
            <a:off x="4202690" y="3218627"/>
            <a:ext cx="1132364" cy="230832"/>
          </a:xfrm>
          <a:prstGeom prst="rect">
            <a:avLst/>
          </a:prstGeom>
          <a:noFill/>
        </p:spPr>
        <p:txBody>
          <a:bodyPr wrap="square" rtlCol="0">
            <a:spAutoFit/>
          </a:bodyPr>
          <a:lstStyle/>
          <a:p>
            <a:pPr defTabSz="342900" hangingPunct="0">
              <a:buClrTx/>
              <a:defRPr/>
            </a:pPr>
            <a:r>
              <a:rPr lang="en-US" sz="900" dirty="0">
                <a:ea typeface="ＭＳ Ｐゴシック"/>
                <a:cs typeface="ＭＳ Ｐゴシック"/>
                <a:sym typeface="Calibri"/>
              </a:rPr>
              <a:t>Compact Models</a:t>
            </a:r>
          </a:p>
        </p:txBody>
      </p:sp>
      <p:sp>
        <p:nvSpPr>
          <p:cNvPr id="38" name="TextBox 37">
            <a:extLst>
              <a:ext uri="{FF2B5EF4-FFF2-40B4-BE49-F238E27FC236}">
                <a16:creationId xmlns:a16="http://schemas.microsoft.com/office/drawing/2014/main" id="{FF8AF616-4165-BF48-8358-331094911D4F}"/>
              </a:ext>
            </a:extLst>
          </p:cNvPr>
          <p:cNvSpPr txBox="1"/>
          <p:nvPr/>
        </p:nvSpPr>
        <p:spPr>
          <a:xfrm>
            <a:off x="2538012" y="2695655"/>
            <a:ext cx="716611" cy="369332"/>
          </a:xfrm>
          <a:prstGeom prst="rect">
            <a:avLst/>
          </a:prstGeom>
          <a:noFill/>
        </p:spPr>
        <p:txBody>
          <a:bodyPr wrap="square" rtlCol="0">
            <a:spAutoFit/>
          </a:bodyPr>
          <a:lstStyle/>
          <a:p>
            <a:pPr algn="ctr" defTabSz="342900" hangingPunct="0">
              <a:buClrTx/>
              <a:defRPr/>
            </a:pPr>
            <a:r>
              <a:rPr lang="en-US" sz="900" dirty="0">
                <a:ea typeface="ＭＳ Ｐゴシック"/>
                <a:cs typeface="ＭＳ Ｐゴシック"/>
                <a:sym typeface="Calibri"/>
              </a:rPr>
              <a:t>Analog</a:t>
            </a:r>
          </a:p>
          <a:p>
            <a:pPr algn="ctr" defTabSz="342900" hangingPunct="0">
              <a:buClrTx/>
              <a:defRPr/>
            </a:pPr>
            <a:r>
              <a:rPr lang="en-US" sz="900" dirty="0">
                <a:ea typeface="ＭＳ Ｐゴシック"/>
                <a:cs typeface="ＭＳ Ｐゴシック"/>
                <a:sym typeface="Calibri"/>
              </a:rPr>
              <a:t>Simulation</a:t>
            </a:r>
          </a:p>
        </p:txBody>
      </p:sp>
      <p:pic>
        <p:nvPicPr>
          <p:cNvPr id="44" name="Picture 43">
            <a:extLst>
              <a:ext uri="{FF2B5EF4-FFF2-40B4-BE49-F238E27FC236}">
                <a16:creationId xmlns:a16="http://schemas.microsoft.com/office/drawing/2014/main" id="{1117CEFD-1638-4343-AF34-041B87B9BF59}"/>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72675" y="2053343"/>
            <a:ext cx="954189" cy="954189"/>
          </a:xfrm>
          <a:prstGeom prst="rect">
            <a:avLst/>
          </a:prstGeom>
        </p:spPr>
      </p:pic>
      <p:pic>
        <p:nvPicPr>
          <p:cNvPr id="5" name="Picture 4">
            <a:extLst>
              <a:ext uri="{FF2B5EF4-FFF2-40B4-BE49-F238E27FC236}">
                <a16:creationId xmlns:a16="http://schemas.microsoft.com/office/drawing/2014/main" id="{4CB8CC68-DAD8-C346-A915-E30CAEEB85A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335985" y="1983278"/>
            <a:ext cx="1200597" cy="859887"/>
          </a:xfrm>
          <a:prstGeom prst="rect">
            <a:avLst/>
          </a:prstGeom>
        </p:spPr>
      </p:pic>
      <p:pic>
        <p:nvPicPr>
          <p:cNvPr id="8" name="Picture 7">
            <a:extLst>
              <a:ext uri="{FF2B5EF4-FFF2-40B4-BE49-F238E27FC236}">
                <a16:creationId xmlns:a16="http://schemas.microsoft.com/office/drawing/2014/main" id="{2D85E671-4229-774B-B494-6480885A6A3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338071" y="3384680"/>
            <a:ext cx="861602" cy="787978"/>
          </a:xfrm>
          <a:prstGeom prst="rect">
            <a:avLst/>
          </a:prstGeom>
        </p:spPr>
      </p:pic>
      <p:pic>
        <p:nvPicPr>
          <p:cNvPr id="31" name="Picture 30">
            <a:extLst>
              <a:ext uri="{FF2B5EF4-FFF2-40B4-BE49-F238E27FC236}">
                <a16:creationId xmlns:a16="http://schemas.microsoft.com/office/drawing/2014/main" id="{799CA05F-1B64-2D4D-B387-52899AB66D92}"/>
              </a:ext>
            </a:extLst>
          </p:cNvPr>
          <p:cNvPicPr>
            <a:picLocks noChangeAspect="1"/>
          </p:cNvPicPr>
          <p:nvPr/>
        </p:nvPicPr>
        <p:blipFill>
          <a:blip r:embed="rId11"/>
          <a:stretch>
            <a:fillRect/>
          </a:stretch>
        </p:blipFill>
        <p:spPr>
          <a:xfrm>
            <a:off x="616932" y="3307227"/>
            <a:ext cx="905563" cy="800695"/>
          </a:xfrm>
          <a:prstGeom prst="rect">
            <a:avLst/>
          </a:prstGeom>
        </p:spPr>
      </p:pic>
      <p:pic>
        <p:nvPicPr>
          <p:cNvPr id="32" name="Picture 31">
            <a:extLst>
              <a:ext uri="{FF2B5EF4-FFF2-40B4-BE49-F238E27FC236}">
                <a16:creationId xmlns:a16="http://schemas.microsoft.com/office/drawing/2014/main" id="{29A71D2D-A545-9142-8ECA-F25F4FEF7F8C}"/>
              </a:ext>
            </a:extLst>
          </p:cNvPr>
          <p:cNvPicPr>
            <a:picLocks noChangeAspect="1"/>
          </p:cNvPicPr>
          <p:nvPr/>
        </p:nvPicPr>
        <p:blipFill>
          <a:blip r:embed="rId12"/>
          <a:stretch>
            <a:fillRect/>
          </a:stretch>
        </p:blipFill>
        <p:spPr>
          <a:xfrm>
            <a:off x="2296859" y="3292170"/>
            <a:ext cx="1205581" cy="815540"/>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A32DD703-C10C-2B4F-A256-8FB27B7D1449}"/>
              </a:ext>
            </a:extLst>
          </p:cNvPr>
          <p:cNvSpPr txBox="1"/>
          <p:nvPr/>
        </p:nvSpPr>
        <p:spPr>
          <a:xfrm>
            <a:off x="280729" y="659613"/>
            <a:ext cx="8403914" cy="646331"/>
          </a:xfrm>
          <a:prstGeom prst="rect">
            <a:avLst/>
          </a:prstGeom>
          <a:noFill/>
        </p:spPr>
        <p:txBody>
          <a:bodyPr wrap="square" rtlCol="0">
            <a:spAutoFit/>
          </a:bodyPr>
          <a:lstStyle/>
          <a:p>
            <a:pPr algn="ctr" defTabSz="685800" eaLnBrk="0" fontAlgn="base" hangingPunct="0">
              <a:spcBef>
                <a:spcPct val="0"/>
              </a:spcBef>
              <a:spcAft>
                <a:spcPct val="0"/>
              </a:spcAft>
              <a:buClrTx/>
            </a:pPr>
            <a:r>
              <a:rPr lang="en-US" sz="1800" kern="1200" dirty="0">
                <a:solidFill>
                  <a:schemeClr val="tx1"/>
                </a:solidFill>
                <a:latin typeface="Arial" charset="0"/>
                <a:ea typeface="ＭＳ Ｐゴシック" charset="0"/>
              </a:rPr>
              <a:t>Characterizing materials, analyzing devices, understanding impacts on circuits, architectures, systems and applications. </a:t>
            </a:r>
          </a:p>
        </p:txBody>
      </p:sp>
      <p:pic>
        <p:nvPicPr>
          <p:cNvPr id="33" name="Picture 2" descr="C:\Documents and Settings\lwwang\Desktop\My Documents\talk\CMOS_poster\CMOS.jpeg">
            <a:extLst>
              <a:ext uri="{FF2B5EF4-FFF2-40B4-BE49-F238E27FC236}">
                <a16:creationId xmlns:a16="http://schemas.microsoft.com/office/drawing/2014/main" id="{8C3CA06E-B5FF-C348-87DD-D0F6FF1BA972}"/>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4220617" y="2123547"/>
            <a:ext cx="914582" cy="700596"/>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4A2810BB-FE9E-CE4E-8238-67A8E45EBCB5}"/>
              </a:ext>
            </a:extLst>
          </p:cNvPr>
          <p:cNvSpPr txBox="1"/>
          <p:nvPr/>
        </p:nvSpPr>
        <p:spPr>
          <a:xfrm>
            <a:off x="7526826" y="4166208"/>
            <a:ext cx="1233031"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solidFill>
                  <a:schemeClr val="tx1">
                    <a:lumMod val="65000"/>
                    <a:lumOff val="35000"/>
                  </a:schemeClr>
                </a:solidFill>
                <a:latin typeface="Arial" charset="0"/>
                <a:ea typeface="ＭＳ Ｐゴシック" charset="0"/>
              </a:rPr>
              <a:t>Bulk Material:</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~100 Atoms</a:t>
            </a:r>
          </a:p>
        </p:txBody>
      </p:sp>
      <p:sp>
        <p:nvSpPr>
          <p:cNvPr id="35" name="TextBox 34">
            <a:extLst>
              <a:ext uri="{FF2B5EF4-FFF2-40B4-BE49-F238E27FC236}">
                <a16:creationId xmlns:a16="http://schemas.microsoft.com/office/drawing/2014/main" id="{5025C911-582E-F64F-AC66-13941AAA66E8}"/>
              </a:ext>
            </a:extLst>
          </p:cNvPr>
          <p:cNvSpPr txBox="1"/>
          <p:nvPr/>
        </p:nvSpPr>
        <p:spPr>
          <a:xfrm>
            <a:off x="5898250" y="4130786"/>
            <a:ext cx="1300356"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solidFill>
                  <a:schemeClr val="tx1">
                    <a:lumMod val="65000"/>
                    <a:lumOff val="35000"/>
                  </a:schemeClr>
                </a:solidFill>
                <a:latin typeface="Arial" charset="0"/>
                <a:ea typeface="ＭＳ Ｐゴシック" charset="0"/>
              </a:rPr>
              <a:t>One Junction: </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~100k Atoms</a:t>
            </a:r>
          </a:p>
        </p:txBody>
      </p:sp>
      <p:sp>
        <p:nvSpPr>
          <p:cNvPr id="36" name="TextBox 35">
            <a:extLst>
              <a:ext uri="{FF2B5EF4-FFF2-40B4-BE49-F238E27FC236}">
                <a16:creationId xmlns:a16="http://schemas.microsoft.com/office/drawing/2014/main" id="{E8BD8F66-496C-294E-B90E-40E9B64CFC2F}"/>
              </a:ext>
            </a:extLst>
          </p:cNvPr>
          <p:cNvSpPr txBox="1"/>
          <p:nvPr/>
        </p:nvSpPr>
        <p:spPr>
          <a:xfrm>
            <a:off x="4193021" y="4121926"/>
            <a:ext cx="1136850"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solidFill>
                  <a:schemeClr val="tx1">
                    <a:lumMod val="65000"/>
                    <a:lumOff val="35000"/>
                  </a:schemeClr>
                </a:solidFill>
                <a:latin typeface="Arial" charset="0"/>
                <a:ea typeface="ＭＳ Ｐゴシック" charset="0"/>
              </a:rPr>
              <a:t>One Device:</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~1M Atoms</a:t>
            </a:r>
          </a:p>
        </p:txBody>
      </p:sp>
      <p:sp>
        <p:nvSpPr>
          <p:cNvPr id="42" name="TextBox 41">
            <a:extLst>
              <a:ext uri="{FF2B5EF4-FFF2-40B4-BE49-F238E27FC236}">
                <a16:creationId xmlns:a16="http://schemas.microsoft.com/office/drawing/2014/main" id="{0C22A14E-0EAD-924B-92B6-65E6FEBFCFBD}"/>
              </a:ext>
            </a:extLst>
          </p:cNvPr>
          <p:cNvSpPr txBox="1"/>
          <p:nvPr/>
        </p:nvSpPr>
        <p:spPr>
          <a:xfrm>
            <a:off x="2199252" y="4130787"/>
            <a:ext cx="1425390"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solidFill>
                  <a:schemeClr val="tx1">
                    <a:lumMod val="65000"/>
                    <a:lumOff val="35000"/>
                  </a:schemeClr>
                </a:solidFill>
                <a:latin typeface="Arial" charset="0"/>
                <a:ea typeface="ＭＳ Ｐゴシック" charset="0"/>
              </a:rPr>
              <a:t>Circuit/Std. Cell:</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10-100 Devices</a:t>
            </a:r>
          </a:p>
        </p:txBody>
      </p:sp>
      <p:sp>
        <p:nvSpPr>
          <p:cNvPr id="45" name="TextBox 44">
            <a:extLst>
              <a:ext uri="{FF2B5EF4-FFF2-40B4-BE49-F238E27FC236}">
                <a16:creationId xmlns:a16="http://schemas.microsoft.com/office/drawing/2014/main" id="{6D93C9FE-5527-714D-B3DB-49C173B02870}"/>
              </a:ext>
            </a:extLst>
          </p:cNvPr>
          <p:cNvSpPr txBox="1"/>
          <p:nvPr/>
        </p:nvSpPr>
        <p:spPr>
          <a:xfrm>
            <a:off x="355943" y="4113481"/>
            <a:ext cx="1636987" cy="71558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solidFill>
                  <a:schemeClr val="tx1">
                    <a:lumMod val="65000"/>
                    <a:lumOff val="35000"/>
                  </a:schemeClr>
                </a:solidFill>
                <a:latin typeface="Arial" charset="0"/>
                <a:ea typeface="ＭＳ Ｐゴシック" charset="0"/>
              </a:rPr>
              <a:t>Processor/System:</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~10k-1B Circuits</a:t>
            </a:r>
          </a:p>
          <a:p>
            <a:pPr algn="ctr" defTabSz="685800" eaLnBrk="0" fontAlgn="base" hangingPunct="0">
              <a:spcBef>
                <a:spcPct val="0"/>
              </a:spcBef>
              <a:spcAft>
                <a:spcPct val="0"/>
              </a:spcAft>
              <a:buClrTx/>
            </a:pPr>
            <a:endParaRPr lang="en-US" sz="1350" i="1" kern="1200" dirty="0">
              <a:solidFill>
                <a:schemeClr val="tx1">
                  <a:lumMod val="65000"/>
                  <a:lumOff val="35000"/>
                </a:schemeClr>
              </a:solidFill>
              <a:latin typeface="Arial" charset="0"/>
              <a:ea typeface="ＭＳ Ｐゴシック" charset="0"/>
            </a:endParaRPr>
          </a:p>
        </p:txBody>
      </p:sp>
      <p:sp>
        <p:nvSpPr>
          <p:cNvPr id="50" name="Circular Arrow 49">
            <a:extLst>
              <a:ext uri="{FF2B5EF4-FFF2-40B4-BE49-F238E27FC236}">
                <a16:creationId xmlns:a16="http://schemas.microsoft.com/office/drawing/2014/main" id="{9B2B8C50-EECF-7346-BCAA-1F82A59DD6A2}"/>
              </a:ext>
            </a:extLst>
          </p:cNvPr>
          <p:cNvSpPr/>
          <p:nvPr/>
        </p:nvSpPr>
        <p:spPr>
          <a:xfrm flipH="1">
            <a:off x="2725134" y="1676871"/>
            <a:ext cx="2016810" cy="1024228"/>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48" name="Circular Arrow 47">
            <a:extLst>
              <a:ext uri="{FF2B5EF4-FFF2-40B4-BE49-F238E27FC236}">
                <a16:creationId xmlns:a16="http://schemas.microsoft.com/office/drawing/2014/main" id="{2D200F60-5A59-D545-9FA9-B89EB17E3A01}"/>
              </a:ext>
            </a:extLst>
          </p:cNvPr>
          <p:cNvSpPr/>
          <p:nvPr/>
        </p:nvSpPr>
        <p:spPr>
          <a:xfrm flipH="1">
            <a:off x="952970" y="1656383"/>
            <a:ext cx="2237072" cy="1097191"/>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49" name="Circular Arrow 48">
            <a:extLst>
              <a:ext uri="{FF2B5EF4-FFF2-40B4-BE49-F238E27FC236}">
                <a16:creationId xmlns:a16="http://schemas.microsoft.com/office/drawing/2014/main" id="{25E89B2E-647B-EB4D-9E0E-139B9CC05041}"/>
              </a:ext>
            </a:extLst>
          </p:cNvPr>
          <p:cNvSpPr/>
          <p:nvPr/>
        </p:nvSpPr>
        <p:spPr>
          <a:xfrm flipH="1">
            <a:off x="4452530" y="1697750"/>
            <a:ext cx="2315243" cy="1024228"/>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55" name="Circular Arrow 54">
            <a:extLst>
              <a:ext uri="{FF2B5EF4-FFF2-40B4-BE49-F238E27FC236}">
                <a16:creationId xmlns:a16="http://schemas.microsoft.com/office/drawing/2014/main" id="{C9F3D565-11A3-1545-8456-BD9BE5CE5C63}"/>
              </a:ext>
            </a:extLst>
          </p:cNvPr>
          <p:cNvSpPr/>
          <p:nvPr/>
        </p:nvSpPr>
        <p:spPr>
          <a:xfrm flipH="1">
            <a:off x="6258179" y="1682701"/>
            <a:ext cx="2094636" cy="1024228"/>
          </a:xfrm>
          <a:prstGeom prst="circularArrow">
            <a:avLst>
              <a:gd name="adj1" fmla="val 3240"/>
              <a:gd name="adj2" fmla="val 328549"/>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34" name="TextBox 33">
            <a:extLst>
              <a:ext uri="{FF2B5EF4-FFF2-40B4-BE49-F238E27FC236}">
                <a16:creationId xmlns:a16="http://schemas.microsoft.com/office/drawing/2014/main" id="{D90307E2-D282-414C-9F0D-524EC6709BD9}"/>
              </a:ext>
            </a:extLst>
          </p:cNvPr>
          <p:cNvSpPr txBox="1"/>
          <p:nvPr/>
        </p:nvSpPr>
        <p:spPr>
          <a:xfrm>
            <a:off x="630500" y="3218824"/>
            <a:ext cx="628650"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Systems</a:t>
            </a:r>
          </a:p>
        </p:txBody>
      </p:sp>
      <p:sp>
        <p:nvSpPr>
          <p:cNvPr id="40" name="TextBox 39">
            <a:extLst>
              <a:ext uri="{FF2B5EF4-FFF2-40B4-BE49-F238E27FC236}">
                <a16:creationId xmlns:a16="http://schemas.microsoft.com/office/drawing/2014/main" id="{5C5DF0CA-8808-7B4A-A4B8-F77A9C3983B5}"/>
              </a:ext>
            </a:extLst>
          </p:cNvPr>
          <p:cNvSpPr txBox="1"/>
          <p:nvPr/>
        </p:nvSpPr>
        <p:spPr>
          <a:xfrm>
            <a:off x="593751" y="2733858"/>
            <a:ext cx="825868" cy="369332"/>
          </a:xfrm>
          <a:prstGeom prst="rect">
            <a:avLst/>
          </a:prstGeom>
          <a:noFill/>
        </p:spPr>
        <p:txBody>
          <a:bodyPr wrap="none" rtlCol="0">
            <a:spAutoFit/>
          </a:bodyPr>
          <a:lstStyle/>
          <a:p>
            <a:pPr algn="ctr" defTabSz="342900" hangingPunct="0">
              <a:buClrTx/>
              <a:defRPr/>
            </a:pPr>
            <a:r>
              <a:rPr lang="en-US" sz="900" dirty="0">
                <a:ea typeface="ＭＳ Ｐゴシック"/>
                <a:cs typeface="ＭＳ Ｐゴシック"/>
                <a:sym typeface="Calibri"/>
              </a:rPr>
              <a:t>Architectural</a:t>
            </a:r>
          </a:p>
          <a:p>
            <a:pPr algn="ctr" defTabSz="342900" hangingPunct="0">
              <a:buClrTx/>
              <a:defRPr/>
            </a:pPr>
            <a:r>
              <a:rPr lang="en-US" sz="900" dirty="0">
                <a:ea typeface="ＭＳ Ｐゴシック"/>
                <a:cs typeface="ＭＳ Ｐゴシック"/>
                <a:sym typeface="Calibri"/>
              </a:rPr>
              <a:t>Simulation</a:t>
            </a:r>
          </a:p>
        </p:txBody>
      </p:sp>
      <p:sp>
        <p:nvSpPr>
          <p:cNvPr id="27" name="TextBox 26">
            <a:extLst>
              <a:ext uri="{FF2B5EF4-FFF2-40B4-BE49-F238E27FC236}">
                <a16:creationId xmlns:a16="http://schemas.microsoft.com/office/drawing/2014/main" id="{04EE6E9E-1E51-5B46-AF0D-D01B76B009ED}"/>
              </a:ext>
            </a:extLst>
          </p:cNvPr>
          <p:cNvSpPr txBox="1"/>
          <p:nvPr/>
        </p:nvSpPr>
        <p:spPr>
          <a:xfrm>
            <a:off x="2474016" y="3218627"/>
            <a:ext cx="716357"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Circuits</a:t>
            </a:r>
          </a:p>
        </p:txBody>
      </p:sp>
      <p:sp>
        <p:nvSpPr>
          <p:cNvPr id="47" name="TextBox 46">
            <a:extLst>
              <a:ext uri="{FF2B5EF4-FFF2-40B4-BE49-F238E27FC236}">
                <a16:creationId xmlns:a16="http://schemas.microsoft.com/office/drawing/2014/main" id="{7296CBCB-E880-E544-B57B-9BE563A67C8E}"/>
              </a:ext>
            </a:extLst>
          </p:cNvPr>
          <p:cNvSpPr txBox="1"/>
          <p:nvPr/>
        </p:nvSpPr>
        <p:spPr>
          <a:xfrm>
            <a:off x="3106791" y="1808116"/>
            <a:ext cx="1392766" cy="507831"/>
          </a:xfrm>
          <a:prstGeom prst="rect">
            <a:avLst/>
          </a:prstGeom>
          <a:noFill/>
        </p:spPr>
        <p:txBody>
          <a:bodyPr wrap="square" rtlCol="0">
            <a:spAutoFit/>
          </a:bodyPr>
          <a:lstStyle/>
          <a:p>
            <a:pPr algn="ctr" defTabSz="685800" eaLnBrk="0" fontAlgn="base" hangingPunct="0">
              <a:spcBef>
                <a:spcPct val="0"/>
              </a:spcBef>
              <a:spcAft>
                <a:spcPct val="0"/>
              </a:spcAft>
              <a:buClrTx/>
              <a:defRPr/>
            </a:pPr>
            <a:r>
              <a:rPr lang="en-US" sz="900" b="1" dirty="0">
                <a:latin typeface="Arial" charset="0"/>
                <a:ea typeface="ＭＳ Ｐゴシック" charset="-128"/>
                <a:cs typeface="ＭＳ Ｐゴシック" charset="-128"/>
                <a:sym typeface="Calibri"/>
              </a:rPr>
              <a:t>Current Drive, switching energy, transients</a:t>
            </a:r>
          </a:p>
        </p:txBody>
      </p:sp>
      <p:sp>
        <p:nvSpPr>
          <p:cNvPr id="51" name="TextBox 50">
            <a:extLst>
              <a:ext uri="{FF2B5EF4-FFF2-40B4-BE49-F238E27FC236}">
                <a16:creationId xmlns:a16="http://schemas.microsoft.com/office/drawing/2014/main" id="{A1C90860-BEEB-9544-A3E1-212564A32847}"/>
              </a:ext>
            </a:extLst>
          </p:cNvPr>
          <p:cNvSpPr txBox="1"/>
          <p:nvPr/>
        </p:nvSpPr>
        <p:spPr>
          <a:xfrm>
            <a:off x="1440643" y="1872498"/>
            <a:ext cx="1097369" cy="369332"/>
          </a:xfrm>
          <a:prstGeom prst="rect">
            <a:avLst/>
          </a:prstGeom>
          <a:noFill/>
        </p:spPr>
        <p:txBody>
          <a:bodyPr wrap="square" rtlCol="0">
            <a:spAutoFit/>
          </a:bodyPr>
          <a:lstStyle/>
          <a:p>
            <a:pPr algn="ctr" defTabSz="685800">
              <a:buClrTx/>
            </a:pPr>
            <a:r>
              <a:rPr lang="en-US" sz="900" b="1" i="1" kern="1200" dirty="0">
                <a:ea typeface="ＭＳ Ｐゴシック"/>
                <a:cs typeface="ＭＳ Ｐゴシック"/>
                <a:sym typeface="Calibri"/>
              </a:rPr>
              <a:t>Clock-Rates, Power, Area</a:t>
            </a:r>
          </a:p>
        </p:txBody>
      </p:sp>
      <p:sp>
        <p:nvSpPr>
          <p:cNvPr id="53" name="TextBox 52">
            <a:extLst>
              <a:ext uri="{FF2B5EF4-FFF2-40B4-BE49-F238E27FC236}">
                <a16:creationId xmlns:a16="http://schemas.microsoft.com/office/drawing/2014/main" id="{CD7B545A-A30B-C04C-A254-D84A4DCF07E1}"/>
              </a:ext>
            </a:extLst>
          </p:cNvPr>
          <p:cNvSpPr txBox="1"/>
          <p:nvPr/>
        </p:nvSpPr>
        <p:spPr>
          <a:xfrm>
            <a:off x="4930553" y="1902688"/>
            <a:ext cx="1392766" cy="369332"/>
          </a:xfrm>
          <a:prstGeom prst="rect">
            <a:avLst/>
          </a:prstGeom>
          <a:noFill/>
        </p:spPr>
        <p:txBody>
          <a:bodyPr wrap="square" rtlCol="0">
            <a:spAutoFit/>
          </a:bodyPr>
          <a:lstStyle/>
          <a:p>
            <a:pPr algn="ctr" defTabSz="685800" eaLnBrk="0" fontAlgn="base" hangingPunct="0">
              <a:spcBef>
                <a:spcPct val="0"/>
              </a:spcBef>
              <a:spcAft>
                <a:spcPct val="0"/>
              </a:spcAft>
              <a:buClrTx/>
              <a:defRPr/>
            </a:pPr>
            <a:r>
              <a:rPr lang="en-US" sz="900" b="1" dirty="0">
                <a:latin typeface="Arial" charset="0"/>
                <a:ea typeface="ＭＳ Ｐゴシック" charset="-128"/>
                <a:cs typeface="ＭＳ Ｐゴシック" charset="-128"/>
                <a:sym typeface="Calibri"/>
              </a:rPr>
              <a:t>Junction Physics,</a:t>
            </a:r>
          </a:p>
          <a:p>
            <a:pPr algn="ctr" defTabSz="685800" eaLnBrk="0" fontAlgn="base" hangingPunct="0">
              <a:spcBef>
                <a:spcPct val="0"/>
              </a:spcBef>
              <a:spcAft>
                <a:spcPct val="0"/>
              </a:spcAft>
              <a:buClrTx/>
              <a:defRPr/>
            </a:pPr>
            <a:r>
              <a:rPr lang="en-US" sz="900" b="1" dirty="0">
                <a:latin typeface="Arial" charset="0"/>
                <a:ea typeface="ＭＳ Ｐゴシック" charset="-128"/>
                <a:cs typeface="ＭＳ Ｐゴシック" charset="-128"/>
                <a:sym typeface="Calibri"/>
              </a:rPr>
              <a:t>I-V curves </a:t>
            </a:r>
          </a:p>
        </p:txBody>
      </p:sp>
      <p:sp>
        <p:nvSpPr>
          <p:cNvPr id="54" name="TextBox 53">
            <a:extLst>
              <a:ext uri="{FF2B5EF4-FFF2-40B4-BE49-F238E27FC236}">
                <a16:creationId xmlns:a16="http://schemas.microsoft.com/office/drawing/2014/main" id="{53F27640-D520-5E4D-A972-E293496ADF79}"/>
              </a:ext>
            </a:extLst>
          </p:cNvPr>
          <p:cNvSpPr txBox="1"/>
          <p:nvPr/>
        </p:nvSpPr>
        <p:spPr>
          <a:xfrm>
            <a:off x="6687804" y="1893489"/>
            <a:ext cx="1392766" cy="507831"/>
          </a:xfrm>
          <a:prstGeom prst="rect">
            <a:avLst/>
          </a:prstGeom>
          <a:noFill/>
        </p:spPr>
        <p:txBody>
          <a:bodyPr wrap="square" rtlCol="0">
            <a:spAutoFit/>
          </a:bodyPr>
          <a:lstStyle/>
          <a:p>
            <a:pPr algn="ctr" defTabSz="685800" eaLnBrk="0" fontAlgn="base" hangingPunct="0">
              <a:spcBef>
                <a:spcPct val="0"/>
              </a:spcBef>
              <a:spcAft>
                <a:spcPct val="0"/>
              </a:spcAft>
              <a:buClrTx/>
              <a:defRPr/>
            </a:pPr>
            <a:r>
              <a:rPr lang="en-US" sz="900" b="1" dirty="0">
                <a:latin typeface="Arial" charset="0"/>
                <a:ea typeface="ＭＳ Ｐゴシック" charset="-128"/>
                <a:cs typeface="ＭＳ Ｐゴシック" charset="-128"/>
                <a:sym typeface="Calibri"/>
              </a:rPr>
              <a:t>Material Physics</a:t>
            </a:r>
          </a:p>
          <a:p>
            <a:pPr algn="ctr" defTabSz="685800" eaLnBrk="0" fontAlgn="base" hangingPunct="0">
              <a:spcBef>
                <a:spcPct val="0"/>
              </a:spcBef>
              <a:spcAft>
                <a:spcPct val="0"/>
              </a:spcAft>
              <a:buClrTx/>
              <a:defRPr/>
            </a:pPr>
            <a:r>
              <a:rPr lang="en-US" sz="900" b="1" dirty="0">
                <a:latin typeface="Arial" charset="0"/>
                <a:ea typeface="ＭＳ Ｐゴシック" charset="-128"/>
                <a:cs typeface="ＭＳ Ｐゴシック" charset="-128"/>
                <a:sym typeface="Calibri"/>
              </a:rPr>
              <a:t>Carrier Mobility</a:t>
            </a:r>
          </a:p>
          <a:p>
            <a:pPr algn="ctr" defTabSz="685800" eaLnBrk="0" fontAlgn="base" hangingPunct="0">
              <a:spcBef>
                <a:spcPct val="0"/>
              </a:spcBef>
              <a:spcAft>
                <a:spcPct val="0"/>
              </a:spcAft>
              <a:buClrTx/>
              <a:defRPr/>
            </a:pPr>
            <a:endParaRPr lang="en-US" sz="900" b="1" dirty="0">
              <a:latin typeface="Arial" charset="0"/>
              <a:ea typeface="ＭＳ Ｐゴシック" charset="-128"/>
              <a:cs typeface="ＭＳ Ｐゴシック" charset="-128"/>
              <a:sym typeface="Calibri"/>
            </a:endParaRPr>
          </a:p>
        </p:txBody>
      </p:sp>
      <p:sp>
        <p:nvSpPr>
          <p:cNvPr id="11" name="TextBox 10">
            <a:extLst>
              <a:ext uri="{FF2B5EF4-FFF2-40B4-BE49-F238E27FC236}">
                <a16:creationId xmlns:a16="http://schemas.microsoft.com/office/drawing/2014/main" id="{485C0AD3-52C8-D740-9473-515E99F9924C}"/>
              </a:ext>
            </a:extLst>
          </p:cNvPr>
          <p:cNvSpPr txBox="1"/>
          <p:nvPr/>
        </p:nvSpPr>
        <p:spPr>
          <a:xfrm>
            <a:off x="2084455" y="4785892"/>
            <a:ext cx="4272323" cy="307777"/>
          </a:xfrm>
          <a:prstGeom prst="rect">
            <a:avLst/>
          </a:prstGeom>
          <a:noFill/>
        </p:spPr>
        <p:txBody>
          <a:bodyPr wrap="none" rtlCol="0">
            <a:spAutoFit/>
          </a:bodyPr>
          <a:lstStyle/>
          <a:p>
            <a:r>
              <a:rPr lang="en-US" dirty="0">
                <a:solidFill>
                  <a:schemeClr val="bg1"/>
                </a:solidFill>
              </a:rPr>
              <a:t>A holistic end-to-end modeling approach is required</a:t>
            </a:r>
          </a:p>
        </p:txBody>
      </p:sp>
    </p:spTree>
    <p:extLst>
      <p:ext uri="{BB962C8B-B14F-4D97-AF65-F5344CB8AC3E}">
        <p14:creationId xmlns:p14="http://schemas.microsoft.com/office/powerpoint/2010/main" val="88793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ssolve">
                                      <p:cBhvr>
                                        <p:cTn id="7" dur="500"/>
                                        <p:tgtEl>
                                          <p:spTgt spid="5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dissolve">
                                      <p:cBhvr>
                                        <p:cTn id="10" dur="500"/>
                                        <p:tgtEl>
                                          <p:spTgt spid="5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dissolve">
                                      <p:cBhvr>
                                        <p:cTn id="13" dur="500"/>
                                        <p:tgtEl>
                                          <p:spTgt spid="35"/>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dissolve">
                                      <p:cBhvr>
                                        <p:cTn id="18" dur="500"/>
                                        <p:tgtEl>
                                          <p:spTgt spid="53"/>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dissolve">
                                      <p:cBhvr>
                                        <p:cTn id="21" dur="500"/>
                                        <p:tgtEl>
                                          <p:spTgt spid="49"/>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dissolve">
                                      <p:cBhvr>
                                        <p:cTn id="24" dur="500"/>
                                        <p:tgtEl>
                                          <p:spTgt spid="36"/>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dissolve">
                                      <p:cBhvr>
                                        <p:cTn id="29" dur="500"/>
                                        <p:tgtEl>
                                          <p:spTgt spid="50"/>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dissolve">
                                      <p:cBhvr>
                                        <p:cTn id="32" dur="500"/>
                                        <p:tgtEl>
                                          <p:spTgt spid="47"/>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dissolve">
                                      <p:cBhvr>
                                        <p:cTn id="35" dur="500"/>
                                        <p:tgtEl>
                                          <p:spTgt spid="4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dissolve">
                                      <p:cBhvr>
                                        <p:cTn id="40" dur="500"/>
                                        <p:tgtEl>
                                          <p:spTgt spid="45"/>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dissolve">
                                      <p:cBhvr>
                                        <p:cTn id="43" dur="500"/>
                                        <p:tgtEl>
                                          <p:spTgt spid="48"/>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dissolve">
                                      <p:cBhvr>
                                        <p:cTn id="4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2" grpId="0"/>
      <p:bldP spid="45" grpId="0"/>
      <p:bldP spid="50" grpId="0" animBg="1"/>
      <p:bldP spid="48" grpId="0" animBg="1"/>
      <p:bldP spid="49" grpId="0" animBg="1"/>
      <p:bldP spid="55" grpId="0" animBg="1"/>
      <p:bldP spid="47" grpId="0"/>
      <p:bldP spid="51" grpId="0"/>
      <p:bldP spid="53"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467B360-C8DB-EF46-B28B-9D88B4CE56BF}"/>
              </a:ext>
            </a:extLst>
          </p:cNvPr>
          <p:cNvPicPr>
            <a:picLocks noChangeAspect="1"/>
          </p:cNvPicPr>
          <p:nvPr/>
        </p:nvPicPr>
        <p:blipFill>
          <a:blip r:embed="rId3"/>
          <a:stretch>
            <a:fillRect/>
          </a:stretch>
        </p:blipFill>
        <p:spPr>
          <a:xfrm>
            <a:off x="-320340" y="2837133"/>
            <a:ext cx="9464340" cy="900586"/>
          </a:xfrm>
          <a:prstGeom prst="rect">
            <a:avLst/>
          </a:prstGeom>
        </p:spPr>
      </p:pic>
      <p:sp>
        <p:nvSpPr>
          <p:cNvPr id="4" name="Title 3">
            <a:extLst>
              <a:ext uri="{FF2B5EF4-FFF2-40B4-BE49-F238E27FC236}">
                <a16:creationId xmlns:a16="http://schemas.microsoft.com/office/drawing/2014/main" id="{57348043-7032-474B-9A93-7ABC3990B8EC}"/>
              </a:ext>
            </a:extLst>
          </p:cNvPr>
          <p:cNvSpPr>
            <a:spLocks noGrp="1"/>
          </p:cNvSpPr>
          <p:nvPr>
            <p:ph type="title"/>
          </p:nvPr>
        </p:nvSpPr>
        <p:spPr>
          <a:xfrm>
            <a:off x="814552" y="158090"/>
            <a:ext cx="7200170" cy="393998"/>
          </a:xfrm>
        </p:spPr>
        <p:txBody>
          <a:bodyPr/>
          <a:lstStyle/>
          <a:p>
            <a:pPr algn="ctr"/>
            <a:r>
              <a:rPr lang="en-US" dirty="0"/>
              <a:t>Gap: Connecting and Scaling</a:t>
            </a:r>
          </a:p>
        </p:txBody>
      </p:sp>
      <p:sp>
        <p:nvSpPr>
          <p:cNvPr id="14" name="TextBox 13">
            <a:extLst>
              <a:ext uri="{FF2B5EF4-FFF2-40B4-BE49-F238E27FC236}">
                <a16:creationId xmlns:a16="http://schemas.microsoft.com/office/drawing/2014/main" id="{3CCE4CC1-ACA6-734D-B96E-8871B8578445}"/>
              </a:ext>
            </a:extLst>
          </p:cNvPr>
          <p:cNvSpPr txBox="1"/>
          <p:nvPr/>
        </p:nvSpPr>
        <p:spPr>
          <a:xfrm>
            <a:off x="7528019" y="2913215"/>
            <a:ext cx="973406" cy="33483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Materials </a:t>
            </a:r>
          </a:p>
          <a:p>
            <a:pPr algn="ctr" defTabSz="685800">
              <a:buClrTx/>
              <a:defRPr/>
            </a:pPr>
            <a:r>
              <a:rPr lang="en-US" sz="788" b="1" kern="1200" dirty="0">
                <a:ea typeface="ＭＳ Ｐゴシック"/>
                <a:cs typeface="ＭＳ Ｐゴシック"/>
                <a:sym typeface="Calibri"/>
              </a:rPr>
              <a:t>Physics</a:t>
            </a:r>
          </a:p>
        </p:txBody>
      </p:sp>
      <p:sp>
        <p:nvSpPr>
          <p:cNvPr id="15" name="TextBox 14">
            <a:extLst>
              <a:ext uri="{FF2B5EF4-FFF2-40B4-BE49-F238E27FC236}">
                <a16:creationId xmlns:a16="http://schemas.microsoft.com/office/drawing/2014/main" id="{B45DF85F-90BB-2549-A216-0A3564C28638}"/>
              </a:ext>
            </a:extLst>
          </p:cNvPr>
          <p:cNvSpPr txBox="1"/>
          <p:nvPr/>
        </p:nvSpPr>
        <p:spPr>
          <a:xfrm>
            <a:off x="5898250" y="2993850"/>
            <a:ext cx="1046487"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Junction Physics</a:t>
            </a:r>
          </a:p>
        </p:txBody>
      </p:sp>
      <p:grpSp>
        <p:nvGrpSpPr>
          <p:cNvPr id="2" name="Group 1">
            <a:extLst>
              <a:ext uri="{FF2B5EF4-FFF2-40B4-BE49-F238E27FC236}">
                <a16:creationId xmlns:a16="http://schemas.microsoft.com/office/drawing/2014/main" id="{EF5E4B2B-E619-A047-85B4-186CEDA089C3}"/>
              </a:ext>
            </a:extLst>
          </p:cNvPr>
          <p:cNvGrpSpPr/>
          <p:nvPr/>
        </p:nvGrpSpPr>
        <p:grpSpPr>
          <a:xfrm>
            <a:off x="4299870" y="2641073"/>
            <a:ext cx="1800649" cy="557313"/>
            <a:chOff x="753179" y="3032927"/>
            <a:chExt cx="4013888" cy="1190518"/>
          </a:xfrm>
        </p:grpSpPr>
        <p:sp>
          <p:nvSpPr>
            <p:cNvPr id="16" name="TextBox 15">
              <a:extLst>
                <a:ext uri="{FF2B5EF4-FFF2-40B4-BE49-F238E27FC236}">
                  <a16:creationId xmlns:a16="http://schemas.microsoft.com/office/drawing/2014/main" id="{7A17FCD2-1316-744B-A20E-728E0BFF6EA7}"/>
                </a:ext>
              </a:extLst>
            </p:cNvPr>
            <p:cNvSpPr txBox="1"/>
            <p:nvPr/>
          </p:nvSpPr>
          <p:spPr>
            <a:xfrm>
              <a:off x="753179" y="3767190"/>
              <a:ext cx="2142314" cy="45625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Device Physics</a:t>
              </a:r>
            </a:p>
          </p:txBody>
        </p:sp>
        <p:sp>
          <p:nvSpPr>
            <p:cNvPr id="22" name="TextBox 21">
              <a:extLst>
                <a:ext uri="{FF2B5EF4-FFF2-40B4-BE49-F238E27FC236}">
                  <a16:creationId xmlns:a16="http://schemas.microsoft.com/office/drawing/2014/main" id="{753CAF92-86E6-2D43-A345-CF26CC48A5D9}"/>
                </a:ext>
              </a:extLst>
            </p:cNvPr>
            <p:cNvSpPr txBox="1"/>
            <p:nvPr/>
          </p:nvSpPr>
          <p:spPr>
            <a:xfrm>
              <a:off x="2691333" y="3032927"/>
              <a:ext cx="2075734" cy="493098"/>
            </a:xfrm>
            <a:prstGeom prst="rect">
              <a:avLst/>
            </a:prstGeom>
            <a:noFill/>
          </p:spPr>
          <p:txBody>
            <a:bodyPr wrap="square" rtlCol="0">
              <a:spAutoFit/>
            </a:bodyPr>
            <a:lstStyle/>
            <a:p>
              <a:pPr defTabSz="685800">
                <a:buClrTx/>
                <a:defRPr/>
              </a:pPr>
              <a:r>
                <a:rPr lang="en-US" sz="900" b="1" kern="1200" dirty="0">
                  <a:ea typeface="ＭＳ Ｐゴシック"/>
                  <a:cs typeface="ＭＳ Ｐゴシック"/>
                  <a:sym typeface="Calibri"/>
                </a:rPr>
                <a:t>Length Scale</a:t>
              </a:r>
            </a:p>
          </p:txBody>
        </p:sp>
      </p:grpSp>
      <p:pic>
        <p:nvPicPr>
          <p:cNvPr id="37" name="Picture 36">
            <a:extLst>
              <a:ext uri="{FF2B5EF4-FFF2-40B4-BE49-F238E27FC236}">
                <a16:creationId xmlns:a16="http://schemas.microsoft.com/office/drawing/2014/main" id="{DB7B3EFB-1C8A-2949-93EC-147F3FC622A2}"/>
              </a:ext>
            </a:extLst>
          </p:cNvPr>
          <p:cNvPicPr>
            <a:picLocks noChangeAspect="1"/>
          </p:cNvPicPr>
          <p:nvPr/>
        </p:nvPicPr>
        <p:blipFill>
          <a:blip r:embed="rId4"/>
          <a:stretch>
            <a:fillRect/>
          </a:stretch>
        </p:blipFill>
        <p:spPr>
          <a:xfrm>
            <a:off x="7707554" y="2331347"/>
            <a:ext cx="666581" cy="633164"/>
          </a:xfrm>
          <a:prstGeom prst="rect">
            <a:avLst/>
          </a:prstGeom>
        </p:spPr>
      </p:pic>
      <p:pic>
        <p:nvPicPr>
          <p:cNvPr id="39" name="Picture 38">
            <a:extLst>
              <a:ext uri="{FF2B5EF4-FFF2-40B4-BE49-F238E27FC236}">
                <a16:creationId xmlns:a16="http://schemas.microsoft.com/office/drawing/2014/main" id="{D930873F-9602-E444-9426-D530B22F1C9C}"/>
              </a:ext>
            </a:extLst>
          </p:cNvPr>
          <p:cNvPicPr>
            <a:picLocks noChangeAspect="1"/>
          </p:cNvPicPr>
          <p:nvPr/>
        </p:nvPicPr>
        <p:blipFill>
          <a:blip r:embed="rId5"/>
          <a:stretch>
            <a:fillRect/>
          </a:stretch>
        </p:blipFill>
        <p:spPr>
          <a:xfrm>
            <a:off x="6101193" y="2381423"/>
            <a:ext cx="666581" cy="633164"/>
          </a:xfrm>
          <a:prstGeom prst="rect">
            <a:avLst/>
          </a:prstGeom>
        </p:spPr>
      </p:pic>
      <p:pic>
        <p:nvPicPr>
          <p:cNvPr id="41" name="Picture 40">
            <a:extLst>
              <a:ext uri="{FF2B5EF4-FFF2-40B4-BE49-F238E27FC236}">
                <a16:creationId xmlns:a16="http://schemas.microsoft.com/office/drawing/2014/main" id="{18E46472-8A62-4F41-B7DF-F41EFAE81EE7}"/>
              </a:ext>
            </a:extLst>
          </p:cNvPr>
          <p:cNvPicPr>
            <a:picLocks noChangeAspect="1"/>
          </p:cNvPicPr>
          <p:nvPr/>
        </p:nvPicPr>
        <p:blipFill>
          <a:blip r:embed="rId6"/>
          <a:stretch>
            <a:fillRect/>
          </a:stretch>
        </p:blipFill>
        <p:spPr>
          <a:xfrm>
            <a:off x="7580266" y="3355575"/>
            <a:ext cx="921158" cy="833538"/>
          </a:xfrm>
          <a:prstGeom prst="rect">
            <a:avLst/>
          </a:prstGeom>
        </p:spPr>
      </p:pic>
      <p:pic>
        <p:nvPicPr>
          <p:cNvPr id="43" name="Picture 42">
            <a:extLst>
              <a:ext uri="{FF2B5EF4-FFF2-40B4-BE49-F238E27FC236}">
                <a16:creationId xmlns:a16="http://schemas.microsoft.com/office/drawing/2014/main" id="{078E566C-F7EA-084D-B6F0-9245E6C192CC}"/>
              </a:ext>
            </a:extLst>
          </p:cNvPr>
          <p:cNvPicPr>
            <a:picLocks noChangeAspect="1"/>
          </p:cNvPicPr>
          <p:nvPr/>
        </p:nvPicPr>
        <p:blipFill>
          <a:blip r:embed="rId7"/>
          <a:stretch>
            <a:fillRect/>
          </a:stretch>
        </p:blipFill>
        <p:spPr>
          <a:xfrm>
            <a:off x="5784074" y="3067965"/>
            <a:ext cx="1441638" cy="1366061"/>
          </a:xfrm>
          <a:prstGeom prst="rect">
            <a:avLst/>
          </a:prstGeom>
        </p:spPr>
      </p:pic>
      <p:sp>
        <p:nvSpPr>
          <p:cNvPr id="21" name="TextBox 20">
            <a:extLst>
              <a:ext uri="{FF2B5EF4-FFF2-40B4-BE49-F238E27FC236}">
                <a16:creationId xmlns:a16="http://schemas.microsoft.com/office/drawing/2014/main" id="{81F548A0-373E-5F41-B5E2-AE5FDDF0A12F}"/>
              </a:ext>
            </a:extLst>
          </p:cNvPr>
          <p:cNvSpPr txBox="1"/>
          <p:nvPr/>
        </p:nvSpPr>
        <p:spPr>
          <a:xfrm>
            <a:off x="4202690" y="3298139"/>
            <a:ext cx="1132364" cy="230832"/>
          </a:xfrm>
          <a:prstGeom prst="rect">
            <a:avLst/>
          </a:prstGeom>
          <a:noFill/>
        </p:spPr>
        <p:txBody>
          <a:bodyPr wrap="square" rtlCol="0">
            <a:spAutoFit/>
          </a:bodyPr>
          <a:lstStyle/>
          <a:p>
            <a:pPr defTabSz="342900" hangingPunct="0">
              <a:buClrTx/>
              <a:defRPr/>
            </a:pPr>
            <a:r>
              <a:rPr lang="en-US" sz="900" dirty="0">
                <a:ea typeface="ＭＳ Ｐゴシック"/>
                <a:cs typeface="ＭＳ Ｐゴシック"/>
                <a:sym typeface="Calibri"/>
              </a:rPr>
              <a:t>Compact Models</a:t>
            </a:r>
          </a:p>
        </p:txBody>
      </p:sp>
      <p:sp>
        <p:nvSpPr>
          <p:cNvPr id="38" name="TextBox 37">
            <a:extLst>
              <a:ext uri="{FF2B5EF4-FFF2-40B4-BE49-F238E27FC236}">
                <a16:creationId xmlns:a16="http://schemas.microsoft.com/office/drawing/2014/main" id="{FF8AF616-4165-BF48-8358-331094911D4F}"/>
              </a:ext>
            </a:extLst>
          </p:cNvPr>
          <p:cNvSpPr txBox="1"/>
          <p:nvPr/>
        </p:nvSpPr>
        <p:spPr>
          <a:xfrm>
            <a:off x="2538012" y="2814923"/>
            <a:ext cx="716611" cy="369332"/>
          </a:xfrm>
          <a:prstGeom prst="rect">
            <a:avLst/>
          </a:prstGeom>
          <a:noFill/>
        </p:spPr>
        <p:txBody>
          <a:bodyPr wrap="square" rtlCol="0">
            <a:spAutoFit/>
          </a:bodyPr>
          <a:lstStyle/>
          <a:p>
            <a:pPr algn="ctr" defTabSz="342900" hangingPunct="0">
              <a:buClrTx/>
              <a:defRPr/>
            </a:pPr>
            <a:r>
              <a:rPr lang="en-US" sz="900" dirty="0">
                <a:ea typeface="ＭＳ Ｐゴシック"/>
                <a:cs typeface="ＭＳ Ｐゴシック"/>
                <a:sym typeface="Calibri"/>
              </a:rPr>
              <a:t>Analog</a:t>
            </a:r>
          </a:p>
          <a:p>
            <a:pPr algn="ctr" defTabSz="342900" hangingPunct="0">
              <a:buClrTx/>
              <a:defRPr/>
            </a:pPr>
            <a:r>
              <a:rPr lang="en-US" sz="900" dirty="0">
                <a:ea typeface="ＭＳ Ｐゴシック"/>
                <a:cs typeface="ＭＳ Ｐゴシック"/>
                <a:sym typeface="Calibri"/>
              </a:rPr>
              <a:t>Simulation</a:t>
            </a:r>
          </a:p>
        </p:txBody>
      </p:sp>
      <p:pic>
        <p:nvPicPr>
          <p:cNvPr id="44" name="Picture 43">
            <a:extLst>
              <a:ext uri="{FF2B5EF4-FFF2-40B4-BE49-F238E27FC236}">
                <a16:creationId xmlns:a16="http://schemas.microsoft.com/office/drawing/2014/main" id="{1117CEFD-1638-4343-AF34-041B87B9BF59}"/>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72675" y="2172611"/>
            <a:ext cx="954189" cy="954189"/>
          </a:xfrm>
          <a:prstGeom prst="rect">
            <a:avLst/>
          </a:prstGeom>
        </p:spPr>
      </p:pic>
      <p:pic>
        <p:nvPicPr>
          <p:cNvPr id="5" name="Picture 4">
            <a:extLst>
              <a:ext uri="{FF2B5EF4-FFF2-40B4-BE49-F238E27FC236}">
                <a16:creationId xmlns:a16="http://schemas.microsoft.com/office/drawing/2014/main" id="{4CB8CC68-DAD8-C346-A915-E30CAEEB85A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335985" y="2102546"/>
            <a:ext cx="1200597" cy="859887"/>
          </a:xfrm>
          <a:prstGeom prst="rect">
            <a:avLst/>
          </a:prstGeom>
        </p:spPr>
      </p:pic>
      <p:pic>
        <p:nvPicPr>
          <p:cNvPr id="8" name="Picture 7">
            <a:extLst>
              <a:ext uri="{FF2B5EF4-FFF2-40B4-BE49-F238E27FC236}">
                <a16:creationId xmlns:a16="http://schemas.microsoft.com/office/drawing/2014/main" id="{2D85E671-4229-774B-B494-6480885A6A3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338071" y="3464192"/>
            <a:ext cx="861602" cy="787978"/>
          </a:xfrm>
          <a:prstGeom prst="rect">
            <a:avLst/>
          </a:prstGeom>
        </p:spPr>
      </p:pic>
      <p:pic>
        <p:nvPicPr>
          <p:cNvPr id="31" name="Picture 30">
            <a:extLst>
              <a:ext uri="{FF2B5EF4-FFF2-40B4-BE49-F238E27FC236}">
                <a16:creationId xmlns:a16="http://schemas.microsoft.com/office/drawing/2014/main" id="{799CA05F-1B64-2D4D-B387-52899AB66D92}"/>
              </a:ext>
            </a:extLst>
          </p:cNvPr>
          <p:cNvPicPr>
            <a:picLocks noChangeAspect="1"/>
          </p:cNvPicPr>
          <p:nvPr/>
        </p:nvPicPr>
        <p:blipFill>
          <a:blip r:embed="rId11"/>
          <a:stretch>
            <a:fillRect/>
          </a:stretch>
        </p:blipFill>
        <p:spPr>
          <a:xfrm>
            <a:off x="616932" y="3386739"/>
            <a:ext cx="905563" cy="800695"/>
          </a:xfrm>
          <a:prstGeom prst="rect">
            <a:avLst/>
          </a:prstGeom>
        </p:spPr>
      </p:pic>
      <p:pic>
        <p:nvPicPr>
          <p:cNvPr id="32" name="Picture 31">
            <a:extLst>
              <a:ext uri="{FF2B5EF4-FFF2-40B4-BE49-F238E27FC236}">
                <a16:creationId xmlns:a16="http://schemas.microsoft.com/office/drawing/2014/main" id="{29A71D2D-A545-9142-8ECA-F25F4FEF7F8C}"/>
              </a:ext>
            </a:extLst>
          </p:cNvPr>
          <p:cNvPicPr>
            <a:picLocks noChangeAspect="1"/>
          </p:cNvPicPr>
          <p:nvPr/>
        </p:nvPicPr>
        <p:blipFill>
          <a:blip r:embed="rId12"/>
          <a:stretch>
            <a:fillRect/>
          </a:stretch>
        </p:blipFill>
        <p:spPr>
          <a:xfrm>
            <a:off x="2296859" y="3371682"/>
            <a:ext cx="1205581" cy="815540"/>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A32DD703-C10C-2B4F-A256-8FB27B7D1449}"/>
              </a:ext>
            </a:extLst>
          </p:cNvPr>
          <p:cNvSpPr txBox="1"/>
          <p:nvPr/>
        </p:nvSpPr>
        <p:spPr>
          <a:xfrm>
            <a:off x="280729" y="659613"/>
            <a:ext cx="8403914" cy="369332"/>
          </a:xfrm>
          <a:prstGeom prst="rect">
            <a:avLst/>
          </a:prstGeom>
          <a:noFill/>
        </p:spPr>
        <p:txBody>
          <a:bodyPr wrap="square" rtlCol="0">
            <a:spAutoFit/>
          </a:bodyPr>
          <a:lstStyle/>
          <a:p>
            <a:pPr algn="ctr" defTabSz="685800" eaLnBrk="0" fontAlgn="base" hangingPunct="0">
              <a:spcBef>
                <a:spcPct val="0"/>
              </a:spcBef>
              <a:spcAft>
                <a:spcPct val="0"/>
              </a:spcAft>
              <a:buClrTx/>
            </a:pPr>
            <a:r>
              <a:rPr lang="en-US" sz="1800" kern="1200" dirty="0">
                <a:solidFill>
                  <a:srgbClr val="0070C0"/>
                </a:solidFill>
                <a:latin typeface="Arial" charset="0"/>
                <a:ea typeface="ＭＳ Ｐゴシック" charset="0"/>
              </a:rPr>
              <a:t>Accelerated feedback path to focus device and material discovery process </a:t>
            </a:r>
          </a:p>
        </p:txBody>
      </p:sp>
      <p:pic>
        <p:nvPicPr>
          <p:cNvPr id="33" name="Picture 2" descr="C:\Documents and Settings\lwwang\Desktop\My Documents\talk\CMOS_poster\CMOS.jpeg">
            <a:extLst>
              <a:ext uri="{FF2B5EF4-FFF2-40B4-BE49-F238E27FC236}">
                <a16:creationId xmlns:a16="http://schemas.microsoft.com/office/drawing/2014/main" id="{8C3CA06E-B5FF-C348-87DD-D0F6FF1BA972}"/>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4220617" y="2242815"/>
            <a:ext cx="914582" cy="700596"/>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4A2810BB-FE9E-CE4E-8238-67A8E45EBCB5}"/>
              </a:ext>
            </a:extLst>
          </p:cNvPr>
          <p:cNvSpPr txBox="1"/>
          <p:nvPr/>
        </p:nvSpPr>
        <p:spPr>
          <a:xfrm>
            <a:off x="7526826" y="4245720"/>
            <a:ext cx="1233031"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latin typeface="Arial" charset="0"/>
                <a:ea typeface="ＭＳ Ｐゴシック" charset="0"/>
              </a:rPr>
              <a:t>Bulk Material:</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~100 Atoms</a:t>
            </a:r>
          </a:p>
        </p:txBody>
      </p:sp>
      <p:sp>
        <p:nvSpPr>
          <p:cNvPr id="35" name="TextBox 34">
            <a:extLst>
              <a:ext uri="{FF2B5EF4-FFF2-40B4-BE49-F238E27FC236}">
                <a16:creationId xmlns:a16="http://schemas.microsoft.com/office/drawing/2014/main" id="{5025C911-582E-F64F-AC66-13941AAA66E8}"/>
              </a:ext>
            </a:extLst>
          </p:cNvPr>
          <p:cNvSpPr txBox="1"/>
          <p:nvPr/>
        </p:nvSpPr>
        <p:spPr>
          <a:xfrm>
            <a:off x="5898250" y="4210298"/>
            <a:ext cx="1300356"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latin typeface="Arial" charset="0"/>
                <a:ea typeface="ＭＳ Ｐゴシック" charset="0"/>
              </a:rPr>
              <a:t>One Junction: </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~100k Atoms</a:t>
            </a:r>
          </a:p>
        </p:txBody>
      </p:sp>
      <p:sp>
        <p:nvSpPr>
          <p:cNvPr id="36" name="TextBox 35">
            <a:extLst>
              <a:ext uri="{FF2B5EF4-FFF2-40B4-BE49-F238E27FC236}">
                <a16:creationId xmlns:a16="http://schemas.microsoft.com/office/drawing/2014/main" id="{E8BD8F66-496C-294E-B90E-40E9B64CFC2F}"/>
              </a:ext>
            </a:extLst>
          </p:cNvPr>
          <p:cNvSpPr txBox="1"/>
          <p:nvPr/>
        </p:nvSpPr>
        <p:spPr>
          <a:xfrm>
            <a:off x="4193021" y="4201438"/>
            <a:ext cx="1136850"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latin typeface="Arial" charset="0"/>
                <a:ea typeface="ＭＳ Ｐゴシック" charset="0"/>
              </a:rPr>
              <a:t>One Device:</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~1M Atoms</a:t>
            </a:r>
          </a:p>
        </p:txBody>
      </p:sp>
      <p:sp>
        <p:nvSpPr>
          <p:cNvPr id="42" name="TextBox 41">
            <a:extLst>
              <a:ext uri="{FF2B5EF4-FFF2-40B4-BE49-F238E27FC236}">
                <a16:creationId xmlns:a16="http://schemas.microsoft.com/office/drawing/2014/main" id="{0C22A14E-0EAD-924B-92B6-65E6FEBFCFBD}"/>
              </a:ext>
            </a:extLst>
          </p:cNvPr>
          <p:cNvSpPr txBox="1"/>
          <p:nvPr/>
        </p:nvSpPr>
        <p:spPr>
          <a:xfrm>
            <a:off x="2199252" y="4210299"/>
            <a:ext cx="1425390"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latin typeface="Arial" charset="0"/>
                <a:ea typeface="ＭＳ Ｐゴシック" charset="0"/>
              </a:rPr>
              <a:t>Circuit/Std. Cell:</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10-100 Devices</a:t>
            </a:r>
          </a:p>
        </p:txBody>
      </p:sp>
      <p:sp>
        <p:nvSpPr>
          <p:cNvPr id="45" name="TextBox 44">
            <a:extLst>
              <a:ext uri="{FF2B5EF4-FFF2-40B4-BE49-F238E27FC236}">
                <a16:creationId xmlns:a16="http://schemas.microsoft.com/office/drawing/2014/main" id="{6D93C9FE-5527-714D-B3DB-49C173B02870}"/>
              </a:ext>
            </a:extLst>
          </p:cNvPr>
          <p:cNvSpPr txBox="1"/>
          <p:nvPr/>
        </p:nvSpPr>
        <p:spPr>
          <a:xfrm>
            <a:off x="355943" y="4192993"/>
            <a:ext cx="1636987" cy="71558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latin typeface="Arial" charset="0"/>
                <a:ea typeface="ＭＳ Ｐゴシック" charset="0"/>
              </a:rPr>
              <a:t>Processor/System:</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~10k-1B Circuits</a:t>
            </a:r>
          </a:p>
          <a:p>
            <a:pPr algn="ctr" defTabSz="685800" eaLnBrk="0" fontAlgn="base" hangingPunct="0">
              <a:spcBef>
                <a:spcPct val="0"/>
              </a:spcBef>
              <a:spcAft>
                <a:spcPct val="0"/>
              </a:spcAft>
              <a:buClrTx/>
            </a:pPr>
            <a:endParaRPr lang="en-US" sz="1350" i="1" kern="1200" dirty="0">
              <a:solidFill>
                <a:srgbClr val="C00000"/>
              </a:solidFill>
              <a:latin typeface="Arial" charset="0"/>
              <a:ea typeface="ＭＳ Ｐゴシック" charset="0"/>
            </a:endParaRPr>
          </a:p>
        </p:txBody>
      </p:sp>
      <p:sp>
        <p:nvSpPr>
          <p:cNvPr id="47" name="TextBox 46">
            <a:extLst>
              <a:ext uri="{FF2B5EF4-FFF2-40B4-BE49-F238E27FC236}">
                <a16:creationId xmlns:a16="http://schemas.microsoft.com/office/drawing/2014/main" id="{CE9DC2B6-C892-C947-A478-9F924FEC7287}"/>
              </a:ext>
            </a:extLst>
          </p:cNvPr>
          <p:cNvSpPr txBox="1"/>
          <p:nvPr/>
        </p:nvSpPr>
        <p:spPr>
          <a:xfrm>
            <a:off x="3842126" y="4718129"/>
            <a:ext cx="1281121" cy="300082"/>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u="sng" kern="1200" dirty="0">
                <a:solidFill>
                  <a:schemeClr val="bg1">
                    <a:lumMod val="95000"/>
                  </a:schemeClr>
                </a:solidFill>
                <a:latin typeface="Arial" charset="0"/>
                <a:ea typeface="ＭＳ Ｐゴシック" charset="0"/>
              </a:rPr>
              <a:t>Length Scales</a:t>
            </a:r>
          </a:p>
        </p:txBody>
      </p:sp>
      <p:sp>
        <p:nvSpPr>
          <p:cNvPr id="34" name="TextBox 33">
            <a:extLst>
              <a:ext uri="{FF2B5EF4-FFF2-40B4-BE49-F238E27FC236}">
                <a16:creationId xmlns:a16="http://schemas.microsoft.com/office/drawing/2014/main" id="{D90307E2-D282-414C-9F0D-524EC6709BD9}"/>
              </a:ext>
            </a:extLst>
          </p:cNvPr>
          <p:cNvSpPr txBox="1"/>
          <p:nvPr/>
        </p:nvSpPr>
        <p:spPr>
          <a:xfrm>
            <a:off x="630500" y="3298336"/>
            <a:ext cx="628650"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Systems</a:t>
            </a:r>
          </a:p>
        </p:txBody>
      </p:sp>
      <p:sp>
        <p:nvSpPr>
          <p:cNvPr id="40" name="TextBox 39">
            <a:extLst>
              <a:ext uri="{FF2B5EF4-FFF2-40B4-BE49-F238E27FC236}">
                <a16:creationId xmlns:a16="http://schemas.microsoft.com/office/drawing/2014/main" id="{5C5DF0CA-8808-7B4A-A4B8-F77A9C3983B5}"/>
              </a:ext>
            </a:extLst>
          </p:cNvPr>
          <p:cNvSpPr txBox="1"/>
          <p:nvPr/>
        </p:nvSpPr>
        <p:spPr>
          <a:xfrm>
            <a:off x="593751" y="2853126"/>
            <a:ext cx="825868" cy="369332"/>
          </a:xfrm>
          <a:prstGeom prst="rect">
            <a:avLst/>
          </a:prstGeom>
          <a:noFill/>
        </p:spPr>
        <p:txBody>
          <a:bodyPr wrap="none" rtlCol="0">
            <a:spAutoFit/>
          </a:bodyPr>
          <a:lstStyle/>
          <a:p>
            <a:pPr algn="ctr" defTabSz="342900" hangingPunct="0">
              <a:buClrTx/>
              <a:defRPr/>
            </a:pPr>
            <a:r>
              <a:rPr lang="en-US" sz="900" dirty="0">
                <a:ea typeface="ＭＳ Ｐゴシック"/>
                <a:cs typeface="ＭＳ Ｐゴシック"/>
                <a:sym typeface="Calibri"/>
              </a:rPr>
              <a:t>Architectural</a:t>
            </a:r>
          </a:p>
          <a:p>
            <a:pPr algn="ctr" defTabSz="342900" hangingPunct="0">
              <a:buClrTx/>
              <a:defRPr/>
            </a:pPr>
            <a:r>
              <a:rPr lang="en-US" sz="900" dirty="0">
                <a:ea typeface="ＭＳ Ｐゴシック"/>
                <a:cs typeface="ＭＳ Ｐゴシック"/>
                <a:sym typeface="Calibri"/>
              </a:rPr>
              <a:t>Simulation</a:t>
            </a:r>
          </a:p>
        </p:txBody>
      </p:sp>
      <p:sp>
        <p:nvSpPr>
          <p:cNvPr id="27" name="TextBox 26">
            <a:extLst>
              <a:ext uri="{FF2B5EF4-FFF2-40B4-BE49-F238E27FC236}">
                <a16:creationId xmlns:a16="http://schemas.microsoft.com/office/drawing/2014/main" id="{04EE6E9E-1E51-5B46-AF0D-D01B76B009ED}"/>
              </a:ext>
            </a:extLst>
          </p:cNvPr>
          <p:cNvSpPr txBox="1"/>
          <p:nvPr/>
        </p:nvSpPr>
        <p:spPr>
          <a:xfrm>
            <a:off x="2474016" y="3298139"/>
            <a:ext cx="716357"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Circuits</a:t>
            </a:r>
          </a:p>
        </p:txBody>
      </p:sp>
      <p:sp>
        <p:nvSpPr>
          <p:cNvPr id="46" name="TextBox 45">
            <a:extLst>
              <a:ext uri="{FF2B5EF4-FFF2-40B4-BE49-F238E27FC236}">
                <a16:creationId xmlns:a16="http://schemas.microsoft.com/office/drawing/2014/main" id="{1AE69FD3-A7F5-2C4D-9573-BB55BF14DA34}"/>
              </a:ext>
            </a:extLst>
          </p:cNvPr>
          <p:cNvSpPr txBox="1"/>
          <p:nvPr/>
        </p:nvSpPr>
        <p:spPr>
          <a:xfrm>
            <a:off x="3019619" y="1418555"/>
            <a:ext cx="1429871" cy="507831"/>
          </a:xfrm>
          <a:prstGeom prst="rect">
            <a:avLst/>
          </a:prstGeom>
          <a:noFill/>
        </p:spPr>
        <p:txBody>
          <a:bodyPr wrap="square" rtlCol="0">
            <a:spAutoFit/>
          </a:bodyPr>
          <a:lstStyle/>
          <a:p>
            <a:pPr algn="ctr" defTabSz="685800">
              <a:buClrTx/>
            </a:pPr>
            <a:r>
              <a:rPr lang="en-US" sz="900" b="1" i="1" kern="1200" dirty="0">
                <a:ea typeface="ＭＳ Ｐゴシック"/>
                <a:cs typeface="ＭＳ Ｐゴシック"/>
                <a:sym typeface="Calibri"/>
              </a:rPr>
              <a:t>Switch Speed, Power, Area , Fan-out, Stability</a:t>
            </a:r>
          </a:p>
        </p:txBody>
      </p:sp>
      <p:sp>
        <p:nvSpPr>
          <p:cNvPr id="52" name="TextBox 51">
            <a:extLst>
              <a:ext uri="{FF2B5EF4-FFF2-40B4-BE49-F238E27FC236}">
                <a16:creationId xmlns:a16="http://schemas.microsoft.com/office/drawing/2014/main" id="{4F294752-B728-884D-B495-F5C55F0F387F}"/>
              </a:ext>
            </a:extLst>
          </p:cNvPr>
          <p:cNvSpPr txBox="1"/>
          <p:nvPr/>
        </p:nvSpPr>
        <p:spPr>
          <a:xfrm>
            <a:off x="958356" y="1415297"/>
            <a:ext cx="1515660" cy="507831"/>
          </a:xfrm>
          <a:prstGeom prst="rect">
            <a:avLst/>
          </a:prstGeom>
          <a:noFill/>
        </p:spPr>
        <p:txBody>
          <a:bodyPr wrap="square" rtlCol="0">
            <a:spAutoFit/>
          </a:bodyPr>
          <a:lstStyle/>
          <a:p>
            <a:pPr algn="ctr" defTabSz="685800">
              <a:buClrTx/>
            </a:pPr>
            <a:r>
              <a:rPr lang="en-US" sz="900" b="1" i="1" kern="1200" dirty="0">
                <a:ea typeface="ＭＳ Ｐゴシック"/>
                <a:cs typeface="ＭＳ Ｐゴシック"/>
                <a:sym typeface="Calibri"/>
              </a:rPr>
              <a:t>Application Performance</a:t>
            </a:r>
          </a:p>
          <a:p>
            <a:pPr algn="ctr" defTabSz="685800">
              <a:buClrTx/>
            </a:pPr>
            <a:r>
              <a:rPr lang="en-US" sz="900" b="1" i="1" kern="1200" dirty="0">
                <a:ea typeface="ＭＳ Ｐゴシック"/>
                <a:cs typeface="ＭＳ Ｐゴシック"/>
                <a:sym typeface="Calibri"/>
              </a:rPr>
              <a:t>System-Power</a:t>
            </a:r>
          </a:p>
        </p:txBody>
      </p:sp>
      <p:sp>
        <p:nvSpPr>
          <p:cNvPr id="57" name="TextBox 56">
            <a:extLst>
              <a:ext uri="{FF2B5EF4-FFF2-40B4-BE49-F238E27FC236}">
                <a16:creationId xmlns:a16="http://schemas.microsoft.com/office/drawing/2014/main" id="{C56C9A51-B997-124F-A5BF-C2AFA7ED1628}"/>
              </a:ext>
            </a:extLst>
          </p:cNvPr>
          <p:cNvSpPr txBox="1"/>
          <p:nvPr/>
        </p:nvSpPr>
        <p:spPr>
          <a:xfrm>
            <a:off x="4766643" y="1541222"/>
            <a:ext cx="1408323" cy="369332"/>
          </a:xfrm>
          <a:prstGeom prst="rect">
            <a:avLst/>
          </a:prstGeom>
          <a:noFill/>
        </p:spPr>
        <p:txBody>
          <a:bodyPr wrap="square" rtlCol="0">
            <a:spAutoFit/>
          </a:bodyPr>
          <a:lstStyle/>
          <a:p>
            <a:pPr algn="ctr" defTabSz="685800">
              <a:buClrTx/>
            </a:pPr>
            <a:r>
              <a:rPr lang="en-US" sz="900" b="1" i="1" kern="1200" dirty="0">
                <a:ea typeface="ＭＳ Ｐゴシック"/>
                <a:cs typeface="ＭＳ Ｐゴシック"/>
                <a:sym typeface="Calibri"/>
              </a:rPr>
              <a:t>Interface-level </a:t>
            </a:r>
          </a:p>
          <a:p>
            <a:pPr algn="ctr" defTabSz="685800">
              <a:buClrTx/>
            </a:pPr>
            <a:r>
              <a:rPr lang="en-US" sz="900" b="1" i="1" kern="1200" dirty="0">
                <a:ea typeface="ＭＳ Ｐゴシック"/>
                <a:cs typeface="ＭＳ Ｐゴシック"/>
                <a:sym typeface="Calibri"/>
              </a:rPr>
              <a:t>Losses/Performance</a:t>
            </a:r>
          </a:p>
        </p:txBody>
      </p:sp>
      <p:sp>
        <p:nvSpPr>
          <p:cNvPr id="58" name="TextBox 57">
            <a:extLst>
              <a:ext uri="{FF2B5EF4-FFF2-40B4-BE49-F238E27FC236}">
                <a16:creationId xmlns:a16="http://schemas.microsoft.com/office/drawing/2014/main" id="{1D65FB95-9599-8D45-AA13-AF48B2DAAA4C}"/>
              </a:ext>
            </a:extLst>
          </p:cNvPr>
          <p:cNvSpPr txBox="1"/>
          <p:nvPr/>
        </p:nvSpPr>
        <p:spPr>
          <a:xfrm>
            <a:off x="6694497" y="1627935"/>
            <a:ext cx="1210961" cy="230832"/>
          </a:xfrm>
          <a:prstGeom prst="rect">
            <a:avLst/>
          </a:prstGeom>
          <a:noFill/>
        </p:spPr>
        <p:txBody>
          <a:bodyPr wrap="square" rtlCol="0">
            <a:spAutoFit/>
          </a:bodyPr>
          <a:lstStyle/>
          <a:p>
            <a:pPr algn="ctr" defTabSz="685800">
              <a:buClrTx/>
            </a:pPr>
            <a:r>
              <a:rPr lang="en-US" sz="900" b="1" i="1" kern="1200" dirty="0">
                <a:ea typeface="ＭＳ Ｐゴシック"/>
                <a:cs typeface="ＭＳ Ｐゴシック"/>
                <a:sym typeface="Calibri"/>
              </a:rPr>
              <a:t>Materials Metrics</a:t>
            </a:r>
          </a:p>
        </p:txBody>
      </p:sp>
      <p:sp>
        <p:nvSpPr>
          <p:cNvPr id="59" name="Circular Arrow 58">
            <a:extLst>
              <a:ext uri="{FF2B5EF4-FFF2-40B4-BE49-F238E27FC236}">
                <a16:creationId xmlns:a16="http://schemas.microsoft.com/office/drawing/2014/main" id="{8DB21595-7408-3F49-8C3B-E11B93B60F47}"/>
              </a:ext>
            </a:extLst>
          </p:cNvPr>
          <p:cNvSpPr/>
          <p:nvPr/>
        </p:nvSpPr>
        <p:spPr>
          <a:xfrm>
            <a:off x="2657928" y="1803719"/>
            <a:ext cx="2182612" cy="919343"/>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60" name="Circular Arrow 59">
            <a:extLst>
              <a:ext uri="{FF2B5EF4-FFF2-40B4-BE49-F238E27FC236}">
                <a16:creationId xmlns:a16="http://schemas.microsoft.com/office/drawing/2014/main" id="{E204C32B-6F4F-074D-AB69-D2079B1D972E}"/>
              </a:ext>
            </a:extLst>
          </p:cNvPr>
          <p:cNvSpPr/>
          <p:nvPr/>
        </p:nvSpPr>
        <p:spPr>
          <a:xfrm>
            <a:off x="593751" y="1801866"/>
            <a:ext cx="2182612" cy="919343"/>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61" name="Circular Arrow 60">
            <a:extLst>
              <a:ext uri="{FF2B5EF4-FFF2-40B4-BE49-F238E27FC236}">
                <a16:creationId xmlns:a16="http://schemas.microsoft.com/office/drawing/2014/main" id="{1AC0BE6A-5F84-BA4D-8E57-017F161B4A84}"/>
              </a:ext>
            </a:extLst>
          </p:cNvPr>
          <p:cNvSpPr/>
          <p:nvPr/>
        </p:nvSpPr>
        <p:spPr>
          <a:xfrm>
            <a:off x="4285242" y="1832357"/>
            <a:ext cx="2182612" cy="919343"/>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62" name="Circular Arrow 61">
            <a:extLst>
              <a:ext uri="{FF2B5EF4-FFF2-40B4-BE49-F238E27FC236}">
                <a16:creationId xmlns:a16="http://schemas.microsoft.com/office/drawing/2014/main" id="{67DE5C2F-1C00-E049-99AB-4276E4223AEF}"/>
              </a:ext>
            </a:extLst>
          </p:cNvPr>
          <p:cNvSpPr/>
          <p:nvPr/>
        </p:nvSpPr>
        <p:spPr>
          <a:xfrm>
            <a:off x="6278144" y="1793317"/>
            <a:ext cx="1876740" cy="919343"/>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Tree>
    <p:extLst>
      <p:ext uri="{BB962C8B-B14F-4D97-AF65-F5344CB8AC3E}">
        <p14:creationId xmlns:p14="http://schemas.microsoft.com/office/powerpoint/2010/main" val="119648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961B0A25-80D1-0A45-A734-0D54DE432EF9}"/>
              </a:ext>
            </a:extLst>
          </p:cNvPr>
          <p:cNvPicPr>
            <a:picLocks noChangeAspect="1"/>
          </p:cNvPicPr>
          <p:nvPr/>
        </p:nvPicPr>
        <p:blipFill>
          <a:blip r:embed="rId3"/>
          <a:stretch>
            <a:fillRect/>
          </a:stretch>
        </p:blipFill>
        <p:spPr>
          <a:xfrm>
            <a:off x="4873769" y="1593719"/>
            <a:ext cx="4265901" cy="1968878"/>
          </a:xfrm>
          <a:prstGeom prst="rect">
            <a:avLst/>
          </a:prstGeom>
        </p:spPr>
      </p:pic>
      <p:sp>
        <p:nvSpPr>
          <p:cNvPr id="4" name="Title 3"/>
          <p:cNvSpPr>
            <a:spLocks noGrp="1"/>
          </p:cNvSpPr>
          <p:nvPr>
            <p:ph type="title"/>
          </p:nvPr>
        </p:nvSpPr>
        <p:spPr>
          <a:xfrm>
            <a:off x="0" y="57150"/>
            <a:ext cx="9250878" cy="571500"/>
          </a:xfrm>
        </p:spPr>
        <p:txBody>
          <a:bodyPr/>
          <a:lstStyle/>
          <a:p>
            <a:r>
              <a:rPr lang="en-US" sz="2000" dirty="0"/>
              <a:t>New Breakthroughs in Transistor Technology </a:t>
            </a:r>
            <a:br>
              <a:rPr lang="en-US" sz="2000" dirty="0"/>
            </a:br>
            <a:r>
              <a:rPr lang="en-US" sz="2000" dirty="0"/>
              <a:t>Require Fundamentally New Principles of Operation</a:t>
            </a:r>
            <a:endParaRPr lang="en-US" sz="2000" b="0" i="1" dirty="0"/>
          </a:p>
        </p:txBody>
      </p:sp>
      <p:pic>
        <p:nvPicPr>
          <p:cNvPr id="5" name="Picture 4"/>
          <p:cNvPicPr>
            <a:picLocks noChangeAspect="1"/>
          </p:cNvPicPr>
          <p:nvPr/>
        </p:nvPicPr>
        <p:blipFill>
          <a:blip r:embed="rId4"/>
          <a:stretch>
            <a:fillRect/>
          </a:stretch>
        </p:blipFill>
        <p:spPr>
          <a:xfrm>
            <a:off x="-210291" y="1175556"/>
            <a:ext cx="4767035" cy="3808807"/>
          </a:xfrm>
          <a:prstGeom prst="rect">
            <a:avLst/>
          </a:prstGeom>
        </p:spPr>
      </p:pic>
      <p:sp>
        <p:nvSpPr>
          <p:cNvPr id="6" name="Title 3"/>
          <p:cNvSpPr txBox="1">
            <a:spLocks/>
          </p:cNvSpPr>
          <p:nvPr/>
        </p:nvSpPr>
        <p:spPr bwMode="auto">
          <a:xfrm>
            <a:off x="-210291" y="676150"/>
            <a:ext cx="5657850" cy="571500"/>
          </a:xfrm>
          <a:prstGeom prst="rect">
            <a:avLst/>
          </a:prstGeom>
          <a:noFill/>
          <a:ln w="9525">
            <a:noFill/>
            <a:miter lim="800000"/>
            <a:headEnd/>
            <a:tailEnd/>
          </a:ln>
          <a:effectLst/>
        </p:spPr>
        <p:txBody>
          <a:bodyPr vert="horz" wrap="square" lIns="67866" tIns="33338" rIns="67866" bIns="33338" numCol="1" anchor="ctr" anchorCtr="0" compatLnSpc="1">
            <a:prstTxWarp prst="textNoShape">
              <a:avLst/>
            </a:prstTxWarp>
          </a:bodyPr>
          <a:lstStyle>
            <a:lvl1pPr algn="ctr" rtl="0" eaLnBrk="1" fontAlgn="base" hangingPunct="1">
              <a:lnSpc>
                <a:spcPct val="85000"/>
              </a:lnSpc>
              <a:spcBef>
                <a:spcPct val="0"/>
              </a:spcBef>
              <a:spcAft>
                <a:spcPct val="0"/>
              </a:spcAft>
              <a:defRPr sz="2400" b="1">
                <a:solidFill>
                  <a:srgbClr val="00279F"/>
                </a:solidFill>
                <a:latin typeface="+mj-lt"/>
                <a:ea typeface="+mj-ea"/>
                <a:cs typeface="+mj-cs"/>
              </a:defRPr>
            </a:lvl1pPr>
            <a:lvl2pPr algn="ctr" rtl="0" eaLnBrk="1" fontAlgn="base" hangingPunct="1">
              <a:lnSpc>
                <a:spcPct val="85000"/>
              </a:lnSpc>
              <a:spcBef>
                <a:spcPct val="0"/>
              </a:spcBef>
              <a:spcAft>
                <a:spcPct val="0"/>
              </a:spcAft>
              <a:defRPr sz="2400" b="1">
                <a:solidFill>
                  <a:srgbClr val="00279F"/>
                </a:solidFill>
                <a:latin typeface="Arial" pitchFamily="-65" charset="0"/>
              </a:defRPr>
            </a:lvl2pPr>
            <a:lvl3pPr algn="ctr" rtl="0" eaLnBrk="1" fontAlgn="base" hangingPunct="1">
              <a:lnSpc>
                <a:spcPct val="85000"/>
              </a:lnSpc>
              <a:spcBef>
                <a:spcPct val="0"/>
              </a:spcBef>
              <a:spcAft>
                <a:spcPct val="0"/>
              </a:spcAft>
              <a:defRPr sz="2400" b="1">
                <a:solidFill>
                  <a:srgbClr val="00279F"/>
                </a:solidFill>
                <a:latin typeface="Arial" pitchFamily="-65" charset="0"/>
              </a:defRPr>
            </a:lvl3pPr>
            <a:lvl4pPr algn="ctr" rtl="0" eaLnBrk="1" fontAlgn="base" hangingPunct="1">
              <a:lnSpc>
                <a:spcPct val="85000"/>
              </a:lnSpc>
              <a:spcBef>
                <a:spcPct val="0"/>
              </a:spcBef>
              <a:spcAft>
                <a:spcPct val="0"/>
              </a:spcAft>
              <a:defRPr sz="2400" b="1">
                <a:solidFill>
                  <a:srgbClr val="00279F"/>
                </a:solidFill>
                <a:latin typeface="Arial" pitchFamily="-65" charset="0"/>
              </a:defRPr>
            </a:lvl4pPr>
            <a:lvl5pPr algn="ctr" rtl="0" eaLnBrk="1" fontAlgn="base" hangingPunct="1">
              <a:lnSpc>
                <a:spcPct val="85000"/>
              </a:lnSpc>
              <a:spcBef>
                <a:spcPct val="0"/>
              </a:spcBef>
              <a:spcAft>
                <a:spcPct val="0"/>
              </a:spcAft>
              <a:defRPr sz="2400" b="1">
                <a:solidFill>
                  <a:srgbClr val="00279F"/>
                </a:solidFill>
                <a:latin typeface="Arial" pitchFamily="-65" charset="0"/>
              </a:defRPr>
            </a:lvl5pPr>
            <a:lvl6pPr marL="457200" algn="ctr" rtl="0" eaLnBrk="1" fontAlgn="base" hangingPunct="1">
              <a:lnSpc>
                <a:spcPct val="85000"/>
              </a:lnSpc>
              <a:spcBef>
                <a:spcPct val="0"/>
              </a:spcBef>
              <a:spcAft>
                <a:spcPct val="0"/>
              </a:spcAft>
              <a:defRPr sz="2400" b="1">
                <a:solidFill>
                  <a:srgbClr val="00279F"/>
                </a:solidFill>
                <a:latin typeface="Arial" pitchFamily="-65" charset="0"/>
              </a:defRPr>
            </a:lvl6pPr>
            <a:lvl7pPr marL="914400" algn="ctr" rtl="0" eaLnBrk="1" fontAlgn="base" hangingPunct="1">
              <a:lnSpc>
                <a:spcPct val="85000"/>
              </a:lnSpc>
              <a:spcBef>
                <a:spcPct val="0"/>
              </a:spcBef>
              <a:spcAft>
                <a:spcPct val="0"/>
              </a:spcAft>
              <a:defRPr sz="2400" b="1">
                <a:solidFill>
                  <a:srgbClr val="00279F"/>
                </a:solidFill>
                <a:latin typeface="Arial" pitchFamily="-65" charset="0"/>
              </a:defRPr>
            </a:lvl7pPr>
            <a:lvl8pPr marL="1371600" algn="ctr" rtl="0" eaLnBrk="1" fontAlgn="base" hangingPunct="1">
              <a:lnSpc>
                <a:spcPct val="85000"/>
              </a:lnSpc>
              <a:spcBef>
                <a:spcPct val="0"/>
              </a:spcBef>
              <a:spcAft>
                <a:spcPct val="0"/>
              </a:spcAft>
              <a:defRPr sz="2400" b="1">
                <a:solidFill>
                  <a:srgbClr val="00279F"/>
                </a:solidFill>
                <a:latin typeface="Arial" pitchFamily="-65" charset="0"/>
              </a:defRPr>
            </a:lvl8pPr>
            <a:lvl9pPr marL="1828800" algn="ctr" rtl="0" eaLnBrk="1" fontAlgn="base" hangingPunct="1">
              <a:lnSpc>
                <a:spcPct val="85000"/>
              </a:lnSpc>
              <a:spcBef>
                <a:spcPct val="0"/>
              </a:spcBef>
              <a:spcAft>
                <a:spcPct val="0"/>
              </a:spcAft>
              <a:defRPr sz="2400" b="1">
                <a:solidFill>
                  <a:srgbClr val="00279F"/>
                </a:solidFill>
                <a:latin typeface="Arial" pitchFamily="-65" charset="0"/>
              </a:defRPr>
            </a:lvl9pPr>
          </a:lstStyle>
          <a:p>
            <a:r>
              <a:rPr lang="en-US" sz="1800" dirty="0">
                <a:solidFill>
                  <a:schemeClr val="tx1">
                    <a:lumMod val="75000"/>
                    <a:lumOff val="25000"/>
                  </a:schemeClr>
                </a:solidFill>
              </a:rPr>
              <a:t>TFET (Tunneling FET): A More sensitive switch</a:t>
            </a:r>
            <a:br>
              <a:rPr lang="en-US" sz="1800" dirty="0">
                <a:solidFill>
                  <a:schemeClr val="tx1">
                    <a:lumMod val="75000"/>
                    <a:lumOff val="25000"/>
                  </a:schemeClr>
                </a:solidFill>
              </a:rPr>
            </a:br>
            <a:r>
              <a:rPr lang="en-US" sz="1350" b="0" i="1" dirty="0">
                <a:solidFill>
                  <a:schemeClr val="tx1">
                    <a:lumMod val="75000"/>
                    <a:lumOff val="25000"/>
                  </a:schemeClr>
                </a:solidFill>
              </a:rPr>
              <a:t>Modulated by quantum tunneling instead of thermionic emission </a:t>
            </a:r>
            <a:endParaRPr lang="en-US" sz="1800" b="0" i="1" dirty="0">
              <a:solidFill>
                <a:schemeClr val="tx1">
                  <a:lumMod val="75000"/>
                  <a:lumOff val="25000"/>
                </a:schemeClr>
              </a:solidFill>
            </a:endParaRPr>
          </a:p>
        </p:txBody>
      </p:sp>
      <p:sp>
        <p:nvSpPr>
          <p:cNvPr id="2" name="Triangle 1">
            <a:extLst>
              <a:ext uri="{FF2B5EF4-FFF2-40B4-BE49-F238E27FC236}">
                <a16:creationId xmlns:a16="http://schemas.microsoft.com/office/drawing/2014/main" id="{CB473191-11FB-0048-8C8B-65B2580D460D}"/>
              </a:ext>
            </a:extLst>
          </p:cNvPr>
          <p:cNvSpPr/>
          <p:nvPr/>
        </p:nvSpPr>
        <p:spPr bwMode="auto">
          <a:xfrm rot="18734542">
            <a:off x="-29167" y="2264436"/>
            <a:ext cx="3116117" cy="706791"/>
          </a:xfrm>
          <a:prstGeom prst="triangle">
            <a:avLst>
              <a:gd name="adj" fmla="val 24659"/>
            </a:avLst>
          </a:prstGeom>
          <a:solidFill>
            <a:schemeClr val="bg1"/>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endParaRPr lang="en-US" sz="2100">
              <a:solidFill>
                <a:schemeClr val="tx1"/>
              </a:solidFill>
              <a:latin typeface="Helvetica" pitchFamily="-65" charset="0"/>
            </a:endParaRPr>
          </a:p>
        </p:txBody>
      </p:sp>
      <p:sp>
        <p:nvSpPr>
          <p:cNvPr id="8" name="Triangle 7">
            <a:extLst>
              <a:ext uri="{FF2B5EF4-FFF2-40B4-BE49-F238E27FC236}">
                <a16:creationId xmlns:a16="http://schemas.microsoft.com/office/drawing/2014/main" id="{0FFA505E-355D-5D45-BA56-A49F3CCE41D8}"/>
              </a:ext>
            </a:extLst>
          </p:cNvPr>
          <p:cNvSpPr/>
          <p:nvPr/>
        </p:nvSpPr>
        <p:spPr bwMode="auto">
          <a:xfrm rot="21431227">
            <a:off x="2194831" y="1957272"/>
            <a:ext cx="3035527" cy="437451"/>
          </a:xfrm>
          <a:prstGeom prst="triangle">
            <a:avLst>
              <a:gd name="adj" fmla="val 20836"/>
            </a:avLst>
          </a:prstGeom>
          <a:solidFill>
            <a:schemeClr val="bg1"/>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endParaRPr lang="en-US" sz="2100">
              <a:solidFill>
                <a:schemeClr val="tx1"/>
              </a:solidFill>
              <a:latin typeface="Helvetica" pitchFamily="-65" charset="0"/>
            </a:endParaRPr>
          </a:p>
        </p:txBody>
      </p:sp>
      <p:sp>
        <p:nvSpPr>
          <p:cNvPr id="3" name="Rectangle 2">
            <a:extLst>
              <a:ext uri="{FF2B5EF4-FFF2-40B4-BE49-F238E27FC236}">
                <a16:creationId xmlns:a16="http://schemas.microsoft.com/office/drawing/2014/main" id="{FFDEC1AA-1A43-F44A-B056-65CE2CBF24B5}"/>
              </a:ext>
            </a:extLst>
          </p:cNvPr>
          <p:cNvSpPr/>
          <p:nvPr/>
        </p:nvSpPr>
        <p:spPr bwMode="auto">
          <a:xfrm>
            <a:off x="3223245" y="1883053"/>
            <a:ext cx="1563914" cy="359512"/>
          </a:xfrm>
          <a:prstGeom prst="rect">
            <a:avLst/>
          </a:prstGeom>
          <a:solidFill>
            <a:schemeClr val="bg1"/>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endParaRPr lang="en-US" sz="2100">
              <a:solidFill>
                <a:schemeClr val="tx1"/>
              </a:solidFill>
              <a:latin typeface="Helvetica" pitchFamily="-65" charset="0"/>
            </a:endParaRPr>
          </a:p>
        </p:txBody>
      </p:sp>
      <p:sp>
        <p:nvSpPr>
          <p:cNvPr id="9" name="Rectangle 8">
            <a:extLst>
              <a:ext uri="{FF2B5EF4-FFF2-40B4-BE49-F238E27FC236}">
                <a16:creationId xmlns:a16="http://schemas.microsoft.com/office/drawing/2014/main" id="{ED2DC11E-8756-D646-B9F0-09A227797684}"/>
              </a:ext>
            </a:extLst>
          </p:cNvPr>
          <p:cNvSpPr/>
          <p:nvPr/>
        </p:nvSpPr>
        <p:spPr bwMode="auto">
          <a:xfrm>
            <a:off x="767450" y="1203619"/>
            <a:ext cx="1035248" cy="3119271"/>
          </a:xfrm>
          <a:prstGeom prst="rect">
            <a:avLst/>
          </a:prstGeom>
          <a:solidFill>
            <a:srgbClr val="C00000">
              <a:alpha val="65000"/>
            </a:srgbClr>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endParaRPr lang="en-US" sz="2100" dirty="0">
              <a:solidFill>
                <a:schemeClr val="tx1"/>
              </a:solidFill>
              <a:latin typeface="Helvetica" pitchFamily="-65" charset="0"/>
            </a:endParaRPr>
          </a:p>
        </p:txBody>
      </p:sp>
      <p:sp>
        <p:nvSpPr>
          <p:cNvPr id="10" name="Rectangle 9">
            <a:extLst>
              <a:ext uri="{FF2B5EF4-FFF2-40B4-BE49-F238E27FC236}">
                <a16:creationId xmlns:a16="http://schemas.microsoft.com/office/drawing/2014/main" id="{7C4DB4FD-1C37-FE4F-BCE7-9526B0B7177D}"/>
              </a:ext>
            </a:extLst>
          </p:cNvPr>
          <p:cNvSpPr/>
          <p:nvPr/>
        </p:nvSpPr>
        <p:spPr bwMode="auto">
          <a:xfrm>
            <a:off x="1802699" y="1200150"/>
            <a:ext cx="1035248" cy="3119271"/>
          </a:xfrm>
          <a:prstGeom prst="rect">
            <a:avLst/>
          </a:prstGeom>
          <a:solidFill>
            <a:srgbClr val="C00000">
              <a:alpha val="65000"/>
            </a:srgbClr>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endParaRPr lang="en-US" sz="2100" dirty="0">
              <a:solidFill>
                <a:schemeClr val="tx1"/>
              </a:solidFill>
              <a:latin typeface="Helvetica" pitchFamily="-65" charset="0"/>
            </a:endParaRPr>
          </a:p>
        </p:txBody>
      </p:sp>
      <p:sp>
        <p:nvSpPr>
          <p:cNvPr id="11" name="TextBox 10">
            <a:extLst>
              <a:ext uri="{FF2B5EF4-FFF2-40B4-BE49-F238E27FC236}">
                <a16:creationId xmlns:a16="http://schemas.microsoft.com/office/drawing/2014/main" id="{D907F73E-14FC-654A-ABD8-D20CC6CF10D3}"/>
              </a:ext>
            </a:extLst>
          </p:cNvPr>
          <p:cNvSpPr txBox="1"/>
          <p:nvPr/>
        </p:nvSpPr>
        <p:spPr>
          <a:xfrm>
            <a:off x="752746" y="1239513"/>
            <a:ext cx="1126566" cy="807913"/>
          </a:xfrm>
          <a:prstGeom prst="rect">
            <a:avLst/>
          </a:prstGeom>
          <a:noFill/>
        </p:spPr>
        <p:txBody>
          <a:bodyPr wrap="square" rtlCol="0">
            <a:spAutoFit/>
          </a:bodyPr>
          <a:lstStyle/>
          <a:p>
            <a:r>
              <a:rPr lang="en-US" sz="1050" dirty="0">
                <a:solidFill>
                  <a:schemeClr val="bg1"/>
                </a:solidFill>
              </a:rPr>
              <a:t>Voltage Range</a:t>
            </a:r>
          </a:p>
          <a:p>
            <a:r>
              <a:rPr lang="en-US" sz="1800" i="1" dirty="0">
                <a:solidFill>
                  <a:schemeClr val="bg1"/>
                </a:solidFill>
              </a:rPr>
              <a:t>Off vs On</a:t>
            </a:r>
          </a:p>
        </p:txBody>
      </p:sp>
      <p:pic>
        <p:nvPicPr>
          <p:cNvPr id="19" name="Picture 18">
            <a:extLst>
              <a:ext uri="{FF2B5EF4-FFF2-40B4-BE49-F238E27FC236}">
                <a16:creationId xmlns:a16="http://schemas.microsoft.com/office/drawing/2014/main" id="{193E379C-F9C2-E64C-8FCF-CF7B296DFDB8}"/>
              </a:ext>
            </a:extLst>
          </p:cNvPr>
          <p:cNvPicPr>
            <a:picLocks noChangeAspect="1"/>
          </p:cNvPicPr>
          <p:nvPr/>
        </p:nvPicPr>
        <p:blipFill>
          <a:blip r:embed="rId5"/>
          <a:stretch>
            <a:fillRect/>
          </a:stretch>
        </p:blipFill>
        <p:spPr>
          <a:xfrm>
            <a:off x="4832671" y="806076"/>
            <a:ext cx="4311329" cy="3092070"/>
          </a:xfrm>
          <a:prstGeom prst="rect">
            <a:avLst/>
          </a:prstGeom>
          <a:solidFill>
            <a:schemeClr val="bg1"/>
          </a:solidFill>
        </p:spPr>
      </p:pic>
      <p:sp>
        <p:nvSpPr>
          <p:cNvPr id="21" name="TextBox 20">
            <a:extLst>
              <a:ext uri="{FF2B5EF4-FFF2-40B4-BE49-F238E27FC236}">
                <a16:creationId xmlns:a16="http://schemas.microsoft.com/office/drawing/2014/main" id="{8F4F96DA-5BFD-C044-8A68-B1983585D8AB}"/>
              </a:ext>
            </a:extLst>
          </p:cNvPr>
          <p:cNvSpPr txBox="1"/>
          <p:nvPr/>
        </p:nvSpPr>
        <p:spPr>
          <a:xfrm>
            <a:off x="5137421" y="4221526"/>
            <a:ext cx="2864626" cy="523220"/>
          </a:xfrm>
          <a:prstGeom prst="rect">
            <a:avLst/>
          </a:prstGeom>
          <a:noFill/>
        </p:spPr>
        <p:txBody>
          <a:bodyPr wrap="square" rtlCol="0">
            <a:spAutoFit/>
          </a:bodyPr>
          <a:lstStyle/>
          <a:p>
            <a:r>
              <a:rPr lang="en-US" sz="1400" b="1" dirty="0">
                <a:latin typeface="Roboto" panose="02000000000000000000" pitchFamily="2" charset="0"/>
                <a:ea typeface="Roboto" panose="02000000000000000000" pitchFamily="2" charset="0"/>
              </a:rPr>
              <a:t>Over 140 Potential Half-Metals for Experimental Investigation</a:t>
            </a:r>
          </a:p>
        </p:txBody>
      </p:sp>
      <p:sp>
        <p:nvSpPr>
          <p:cNvPr id="22" name="Down Arrow 21">
            <a:extLst>
              <a:ext uri="{FF2B5EF4-FFF2-40B4-BE49-F238E27FC236}">
                <a16:creationId xmlns:a16="http://schemas.microsoft.com/office/drawing/2014/main" id="{D201954B-42CF-1849-BD6D-BDB39C526D01}"/>
              </a:ext>
            </a:extLst>
          </p:cNvPr>
          <p:cNvSpPr/>
          <p:nvPr/>
        </p:nvSpPr>
        <p:spPr>
          <a:xfrm>
            <a:off x="5842662" y="3908666"/>
            <a:ext cx="453942" cy="4110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518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2" fill="hold" grpId="1" nodeType="clickEffect">
                                  <p:stCondLst>
                                    <p:cond delay="0"/>
                                  </p:stCondLst>
                                  <p:childTnLst>
                                    <p:animEffect transition="out" filter="wipe(right)">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9" presetClass="exit" presetSubtype="0" fill="hold" grpId="0" nodeType="clickEffect">
                                  <p:stCondLst>
                                    <p:cond delay="0"/>
                                  </p:stCondLst>
                                  <p:childTnLst>
                                    <p:animEffect transition="out" filter="dissolv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par>
                                <p:cTn id="25" presetID="9" presetClass="exit" presetSubtype="0" fill="hold" grpId="0" nodeType="withEffect">
                                  <p:stCondLst>
                                    <p:cond delay="0"/>
                                  </p:stCondLst>
                                  <p:childTnLst>
                                    <p:animEffect transition="out" filter="dissolv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par>
                                <p:cTn id="28" presetID="9" presetClass="exit" presetSubtype="0" fill="hold" grpId="0" nodeType="withEffect">
                                  <p:stCondLst>
                                    <p:cond delay="0"/>
                                  </p:stCondLst>
                                  <p:childTnLst>
                                    <p:animEffect transition="out" filter="dissolve">
                                      <p:cBhvr>
                                        <p:cTn id="29" dur="500"/>
                                        <p:tgtEl>
                                          <p:spTgt spid="2"/>
                                        </p:tgtEl>
                                      </p:cBhvr>
                                    </p:animEffect>
                                    <p:set>
                                      <p:cBhvr>
                                        <p:cTn id="30" dur="1" fill="hold">
                                          <p:stCondLst>
                                            <p:cond delay="499"/>
                                          </p:stCondLst>
                                        </p:cTn>
                                        <p:tgtEl>
                                          <p:spTgt spid="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dissolve">
                                      <p:cBhvr>
                                        <p:cTn id="35" dur="500"/>
                                        <p:tgtEl>
                                          <p:spTgt spid="19"/>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dissolve">
                                      <p:cBhvr>
                                        <p:cTn id="38" dur="500"/>
                                        <p:tgtEl>
                                          <p:spTgt spid="21"/>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dissolve">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3" grpId="0" animBg="1"/>
      <p:bldP spid="9" grpId="0" animBg="1"/>
      <p:bldP spid="9" grpId="1" animBg="1"/>
      <p:bldP spid="10" grpId="0" animBg="1"/>
      <p:bldP spid="10" grpId="1" animBg="1"/>
      <p:bldP spid="21"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4FFF-EE31-CF49-ADE5-9F71219BC444}"/>
              </a:ext>
            </a:extLst>
          </p:cNvPr>
          <p:cNvSpPr>
            <a:spLocks noGrp="1"/>
          </p:cNvSpPr>
          <p:nvPr>
            <p:ph type="title"/>
          </p:nvPr>
        </p:nvSpPr>
        <p:spPr>
          <a:xfrm>
            <a:off x="584860" y="201694"/>
            <a:ext cx="6474512" cy="857250"/>
          </a:xfrm>
        </p:spPr>
        <p:txBody>
          <a:bodyPr/>
          <a:lstStyle/>
          <a:p>
            <a:r>
              <a:rPr lang="en-US" sz="1800" dirty="0"/>
              <a:t>Results - AND and OR gate in Diode Based </a:t>
            </a:r>
            <a:r>
              <a:rPr lang="en-US" sz="1800" dirty="0" err="1"/>
              <a:t>Skyrmion</a:t>
            </a:r>
            <a:r>
              <a:rPr lang="en-US" sz="1800" dirty="0"/>
              <a:t>  </a:t>
            </a:r>
          </a:p>
        </p:txBody>
      </p:sp>
      <p:sp>
        <p:nvSpPr>
          <p:cNvPr id="11" name="TextBox 10">
            <a:extLst>
              <a:ext uri="{FF2B5EF4-FFF2-40B4-BE49-F238E27FC236}">
                <a16:creationId xmlns:a16="http://schemas.microsoft.com/office/drawing/2014/main" id="{64E0E170-273B-484B-B7BB-7A26C56405FD}"/>
              </a:ext>
            </a:extLst>
          </p:cNvPr>
          <p:cNvSpPr txBox="1"/>
          <p:nvPr/>
        </p:nvSpPr>
        <p:spPr>
          <a:xfrm>
            <a:off x="429444" y="4761342"/>
            <a:ext cx="4229751" cy="300082"/>
          </a:xfrm>
          <a:prstGeom prst="rect">
            <a:avLst/>
          </a:prstGeom>
          <a:noFill/>
        </p:spPr>
        <p:txBody>
          <a:bodyPr wrap="square" rtlCol="0">
            <a:spAutoFit/>
          </a:bodyPr>
          <a:lstStyle/>
          <a:p>
            <a:pPr defTabSz="342900" hangingPunct="0">
              <a:buClrTx/>
            </a:pPr>
            <a:r>
              <a:rPr lang="en-US" sz="1350" b="1" dirty="0">
                <a:solidFill>
                  <a:srgbClr val="FF0000"/>
                </a:solidFill>
                <a:ea typeface="ＭＳ Ｐゴシック"/>
                <a:sym typeface="Calibri"/>
              </a:rPr>
              <a:t>In Collaboration with CXRO – Mi-Young</a:t>
            </a:r>
          </a:p>
        </p:txBody>
      </p:sp>
      <p:grpSp>
        <p:nvGrpSpPr>
          <p:cNvPr id="34" name="Group 33">
            <a:extLst>
              <a:ext uri="{FF2B5EF4-FFF2-40B4-BE49-F238E27FC236}">
                <a16:creationId xmlns:a16="http://schemas.microsoft.com/office/drawing/2014/main" id="{E450BB5F-D49D-424A-B981-5D1D489288C2}"/>
              </a:ext>
            </a:extLst>
          </p:cNvPr>
          <p:cNvGrpSpPr/>
          <p:nvPr/>
        </p:nvGrpSpPr>
        <p:grpSpPr>
          <a:xfrm>
            <a:off x="0" y="960427"/>
            <a:ext cx="6332816" cy="2271718"/>
            <a:chOff x="-34503" y="1280569"/>
            <a:chExt cx="6834234" cy="3028957"/>
          </a:xfrm>
        </p:grpSpPr>
        <p:pic>
          <p:nvPicPr>
            <p:cNvPr id="6" name="Picture 5">
              <a:extLst>
                <a:ext uri="{FF2B5EF4-FFF2-40B4-BE49-F238E27FC236}">
                  <a16:creationId xmlns:a16="http://schemas.microsoft.com/office/drawing/2014/main" id="{635B3188-327D-914C-ACED-625604F57D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611651"/>
              <a:ext cx="2057400" cy="1697875"/>
            </a:xfrm>
            <a:prstGeom prst="rect">
              <a:avLst/>
            </a:prstGeom>
          </p:spPr>
        </p:pic>
        <p:pic>
          <p:nvPicPr>
            <p:cNvPr id="10" name="Picture 9">
              <a:extLst>
                <a:ext uri="{FF2B5EF4-FFF2-40B4-BE49-F238E27FC236}">
                  <a16:creationId xmlns:a16="http://schemas.microsoft.com/office/drawing/2014/main" id="{4595AF70-B284-DB47-950A-901E0773C0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806" y="2591696"/>
              <a:ext cx="1991288" cy="1708036"/>
            </a:xfrm>
            <a:prstGeom prst="rect">
              <a:avLst/>
            </a:prstGeom>
          </p:spPr>
        </p:pic>
        <p:sp>
          <p:nvSpPr>
            <p:cNvPr id="12" name="TextBox 11">
              <a:extLst>
                <a:ext uri="{FF2B5EF4-FFF2-40B4-BE49-F238E27FC236}">
                  <a16:creationId xmlns:a16="http://schemas.microsoft.com/office/drawing/2014/main" id="{36EBCF97-B1F5-D44C-BEAF-F7D6420F3DDB}"/>
                </a:ext>
              </a:extLst>
            </p:cNvPr>
            <p:cNvSpPr txBox="1"/>
            <p:nvPr/>
          </p:nvSpPr>
          <p:spPr>
            <a:xfrm>
              <a:off x="-34503" y="1280569"/>
              <a:ext cx="6834234" cy="954108"/>
            </a:xfrm>
            <a:prstGeom prst="rect">
              <a:avLst/>
            </a:prstGeom>
            <a:noFill/>
          </p:spPr>
          <p:txBody>
            <a:bodyPr wrap="square" rtlCol="0">
              <a:spAutoFit/>
            </a:bodyPr>
            <a:lstStyle/>
            <a:p>
              <a:pPr marL="214313" indent="-214313" defTabSz="342900" hangingPunct="0">
                <a:buClrTx/>
                <a:buFontTx/>
                <a:buChar char="-"/>
              </a:pPr>
              <a:r>
                <a:rPr lang="en-US" sz="1350" dirty="0">
                  <a:ea typeface="ＭＳ Ｐゴシック"/>
                  <a:sym typeface="Calibri"/>
                </a:rPr>
                <a:t>First Experiment results obtained for primitive logic gates without optimization</a:t>
              </a:r>
            </a:p>
            <a:p>
              <a:pPr marL="214313" indent="-214313" defTabSz="342900" hangingPunct="0">
                <a:buClrTx/>
                <a:buFontTx/>
                <a:buChar char="-"/>
              </a:pPr>
              <a:r>
                <a:rPr lang="en-US" sz="1350" dirty="0">
                  <a:ea typeface="ＭＳ Ｐゴシック"/>
                  <a:sym typeface="Calibri"/>
                </a:rPr>
                <a:t>Results are superior to state of the art CMOS</a:t>
              </a:r>
            </a:p>
            <a:p>
              <a:pPr marL="214313" indent="-214313" defTabSz="342900" hangingPunct="0">
                <a:buClrTx/>
                <a:buFontTx/>
                <a:buChar char="-"/>
              </a:pPr>
              <a:r>
                <a:rPr lang="en-US" sz="1350" dirty="0">
                  <a:ea typeface="ＭＳ Ｐゴシック"/>
                  <a:sym typeface="Calibri"/>
                </a:rPr>
                <a:t>Benefits for neuromorphic, or even neuromorphic-based logic gates</a:t>
              </a:r>
            </a:p>
          </p:txBody>
        </p:sp>
      </p:grpSp>
      <p:sp>
        <p:nvSpPr>
          <p:cNvPr id="8" name="Title 1">
            <a:extLst>
              <a:ext uri="{FF2B5EF4-FFF2-40B4-BE49-F238E27FC236}">
                <a16:creationId xmlns:a16="http://schemas.microsoft.com/office/drawing/2014/main" id="{58E3F325-211E-A442-B24D-87D3773E47E2}"/>
              </a:ext>
            </a:extLst>
          </p:cNvPr>
          <p:cNvSpPr txBox="1">
            <a:spLocks/>
          </p:cNvSpPr>
          <p:nvPr/>
        </p:nvSpPr>
        <p:spPr bwMode="auto">
          <a:xfrm>
            <a:off x="584860" y="-159774"/>
            <a:ext cx="6858000"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l" rtl="0" eaLnBrk="1" fontAlgn="base" hangingPunct="1">
              <a:spcBef>
                <a:spcPct val="0"/>
              </a:spcBef>
              <a:spcAft>
                <a:spcPct val="0"/>
              </a:spcAft>
              <a:defRPr sz="3200" b="1">
                <a:solidFill>
                  <a:srgbClr val="003366"/>
                </a:solidFill>
                <a:latin typeface="+mj-lt"/>
                <a:ea typeface="+mj-ea"/>
                <a:cs typeface="+mj-cs"/>
              </a:defRPr>
            </a:lvl1pPr>
            <a:lvl2pPr algn="l" rtl="0" eaLnBrk="1" fontAlgn="base" hangingPunct="1">
              <a:spcBef>
                <a:spcPct val="0"/>
              </a:spcBef>
              <a:spcAft>
                <a:spcPct val="0"/>
              </a:spcAft>
              <a:defRPr sz="3200" b="1">
                <a:solidFill>
                  <a:srgbClr val="003366"/>
                </a:solidFill>
                <a:latin typeface="Arial" charset="0"/>
                <a:ea typeface="ＭＳ Ｐゴシック" charset="-128"/>
                <a:cs typeface="ＭＳ Ｐゴシック" charset="-128"/>
              </a:defRPr>
            </a:lvl2pPr>
            <a:lvl3pPr algn="l" rtl="0" eaLnBrk="1" fontAlgn="base" hangingPunct="1">
              <a:spcBef>
                <a:spcPct val="0"/>
              </a:spcBef>
              <a:spcAft>
                <a:spcPct val="0"/>
              </a:spcAft>
              <a:defRPr sz="3200" b="1">
                <a:solidFill>
                  <a:srgbClr val="003366"/>
                </a:solidFill>
                <a:latin typeface="Arial" charset="0"/>
                <a:ea typeface="ＭＳ Ｐゴシック" charset="-128"/>
                <a:cs typeface="ＭＳ Ｐゴシック" charset="-128"/>
              </a:defRPr>
            </a:lvl3pPr>
            <a:lvl4pPr algn="l" rtl="0" eaLnBrk="1" fontAlgn="base" hangingPunct="1">
              <a:spcBef>
                <a:spcPct val="0"/>
              </a:spcBef>
              <a:spcAft>
                <a:spcPct val="0"/>
              </a:spcAft>
              <a:defRPr sz="3200" b="1">
                <a:solidFill>
                  <a:srgbClr val="003366"/>
                </a:solidFill>
                <a:latin typeface="Arial" charset="0"/>
                <a:ea typeface="ＭＳ Ｐゴシック" charset="-128"/>
                <a:cs typeface="ＭＳ Ｐゴシック" charset="-128"/>
              </a:defRPr>
            </a:lvl4pPr>
            <a:lvl5pPr algn="l" rtl="0" eaLnBrk="1" fontAlgn="base" hangingPunct="1">
              <a:spcBef>
                <a:spcPct val="0"/>
              </a:spcBef>
              <a:spcAft>
                <a:spcPct val="0"/>
              </a:spcAft>
              <a:defRPr sz="3200" b="1">
                <a:solidFill>
                  <a:srgbClr val="003366"/>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3200" b="1">
                <a:solidFill>
                  <a:srgbClr val="2C5993"/>
                </a:solidFill>
                <a:latin typeface="Arial" charset="0"/>
                <a:ea typeface="ＭＳ Ｐゴシック" charset="-128"/>
                <a:cs typeface="ＭＳ Ｐゴシック" charset="-128"/>
              </a:defRPr>
            </a:lvl6pPr>
            <a:lvl7pPr marL="914400" algn="l" rtl="0" eaLnBrk="1" fontAlgn="base" hangingPunct="1">
              <a:spcBef>
                <a:spcPct val="0"/>
              </a:spcBef>
              <a:spcAft>
                <a:spcPct val="0"/>
              </a:spcAft>
              <a:defRPr sz="3200" b="1">
                <a:solidFill>
                  <a:srgbClr val="2C5993"/>
                </a:solidFill>
                <a:latin typeface="Arial" charset="0"/>
                <a:ea typeface="ＭＳ Ｐゴシック" charset="-128"/>
                <a:cs typeface="ＭＳ Ｐゴシック" charset="-128"/>
              </a:defRPr>
            </a:lvl7pPr>
            <a:lvl8pPr marL="1371600" algn="l" rtl="0" eaLnBrk="1" fontAlgn="base" hangingPunct="1">
              <a:spcBef>
                <a:spcPct val="0"/>
              </a:spcBef>
              <a:spcAft>
                <a:spcPct val="0"/>
              </a:spcAft>
              <a:defRPr sz="3200" b="1">
                <a:solidFill>
                  <a:srgbClr val="2C5993"/>
                </a:solidFill>
                <a:latin typeface="Arial" charset="0"/>
                <a:ea typeface="ＭＳ Ｐゴシック" charset="-128"/>
                <a:cs typeface="ＭＳ Ｐゴシック" charset="-128"/>
              </a:defRPr>
            </a:lvl8pPr>
            <a:lvl9pPr marL="1828800" algn="l" rtl="0" eaLnBrk="1" fontAlgn="base" hangingPunct="1">
              <a:spcBef>
                <a:spcPct val="0"/>
              </a:spcBef>
              <a:spcAft>
                <a:spcPct val="0"/>
              </a:spcAft>
              <a:defRPr sz="3200" b="1">
                <a:solidFill>
                  <a:srgbClr val="2C5993"/>
                </a:solidFill>
                <a:latin typeface="Arial" charset="0"/>
                <a:ea typeface="ＭＳ Ｐゴシック" charset="-128"/>
                <a:cs typeface="ＭＳ Ｐゴシック" charset="-128"/>
              </a:defRPr>
            </a:lvl9pPr>
          </a:lstStyle>
          <a:p>
            <a:pPr defTabSz="685800">
              <a:buClrTx/>
            </a:pPr>
            <a:r>
              <a:rPr lang="en-US" dirty="0" err="1">
                <a:latin typeface="Arial"/>
                <a:ea typeface="ＭＳ Ｐゴシック"/>
                <a:sym typeface="Calibri"/>
              </a:rPr>
              <a:t>Skyrmion</a:t>
            </a:r>
            <a:r>
              <a:rPr lang="en-US" dirty="0">
                <a:latin typeface="Arial"/>
                <a:ea typeface="ＭＳ Ｐゴシック"/>
                <a:sym typeface="Calibri"/>
              </a:rPr>
              <a:t>  Devices</a:t>
            </a:r>
          </a:p>
        </p:txBody>
      </p:sp>
      <p:pic>
        <p:nvPicPr>
          <p:cNvPr id="31" name="Picture 30">
            <a:extLst>
              <a:ext uri="{FF2B5EF4-FFF2-40B4-BE49-F238E27FC236}">
                <a16:creationId xmlns:a16="http://schemas.microsoft.com/office/drawing/2014/main" id="{7D3326FD-7620-0C44-9EFB-D4E21D8A0BB7}"/>
              </a:ext>
            </a:extLst>
          </p:cNvPr>
          <p:cNvPicPr>
            <a:picLocks noChangeAspect="1"/>
          </p:cNvPicPr>
          <p:nvPr/>
        </p:nvPicPr>
        <p:blipFill rotWithShape="1">
          <a:blip r:embed="rId5"/>
          <a:srcRect t="5818" r="23952" b="58797"/>
          <a:stretch/>
        </p:blipFill>
        <p:spPr>
          <a:xfrm>
            <a:off x="111967" y="3389871"/>
            <a:ext cx="5385008" cy="1331389"/>
          </a:xfrm>
          <a:prstGeom prst="rect">
            <a:avLst/>
          </a:prstGeom>
        </p:spPr>
      </p:pic>
      <p:pic>
        <p:nvPicPr>
          <p:cNvPr id="32" name="Picture 31">
            <a:extLst>
              <a:ext uri="{FF2B5EF4-FFF2-40B4-BE49-F238E27FC236}">
                <a16:creationId xmlns:a16="http://schemas.microsoft.com/office/drawing/2014/main" id="{43BF6718-9185-1B42-9A8B-E71210E96E01}"/>
              </a:ext>
            </a:extLst>
          </p:cNvPr>
          <p:cNvPicPr>
            <a:picLocks noChangeAspect="1"/>
          </p:cNvPicPr>
          <p:nvPr/>
        </p:nvPicPr>
        <p:blipFill>
          <a:blip r:embed="rId6"/>
          <a:stretch>
            <a:fillRect/>
          </a:stretch>
        </p:blipFill>
        <p:spPr>
          <a:xfrm>
            <a:off x="1526488" y="3610866"/>
            <a:ext cx="2487372" cy="903940"/>
          </a:xfrm>
          <a:prstGeom prst="rect">
            <a:avLst/>
          </a:prstGeom>
        </p:spPr>
      </p:pic>
      <p:grpSp>
        <p:nvGrpSpPr>
          <p:cNvPr id="33" name="Group 32">
            <a:extLst>
              <a:ext uri="{FF2B5EF4-FFF2-40B4-BE49-F238E27FC236}">
                <a16:creationId xmlns:a16="http://schemas.microsoft.com/office/drawing/2014/main" id="{BF4DC2D0-2B61-0449-9CEB-C712299B7E99}"/>
              </a:ext>
            </a:extLst>
          </p:cNvPr>
          <p:cNvGrpSpPr/>
          <p:nvPr/>
        </p:nvGrpSpPr>
        <p:grpSpPr>
          <a:xfrm>
            <a:off x="6310688" y="1209554"/>
            <a:ext cx="2241000" cy="4030490"/>
            <a:chOff x="5846016" y="1361548"/>
            <a:chExt cx="2988000" cy="5373986"/>
          </a:xfrm>
        </p:grpSpPr>
        <p:grpSp>
          <p:nvGrpSpPr>
            <p:cNvPr id="5" name="Group 4">
              <a:extLst>
                <a:ext uri="{FF2B5EF4-FFF2-40B4-BE49-F238E27FC236}">
                  <a16:creationId xmlns:a16="http://schemas.microsoft.com/office/drawing/2014/main" id="{3E2F8D2D-80CA-044C-8F33-C0709CA7A24D}"/>
                </a:ext>
              </a:extLst>
            </p:cNvPr>
            <p:cNvGrpSpPr/>
            <p:nvPr/>
          </p:nvGrpSpPr>
          <p:grpSpPr>
            <a:xfrm>
              <a:off x="5846016" y="1903839"/>
              <a:ext cx="2988000" cy="4831695"/>
              <a:chOff x="5784007" y="1534828"/>
              <a:chExt cx="2988000" cy="4831695"/>
            </a:xfrm>
          </p:grpSpPr>
          <p:pic>
            <p:nvPicPr>
              <p:cNvPr id="9" name="그림 46">
                <a:extLst>
                  <a:ext uri="{FF2B5EF4-FFF2-40B4-BE49-F238E27FC236}">
                    <a16:creationId xmlns:a16="http://schemas.microsoft.com/office/drawing/2014/main" id="{FD4D25D4-430D-FD49-8F07-3760AA444358}"/>
                  </a:ext>
                </a:extLst>
              </p:cNvPr>
              <p:cNvPicPr>
                <a:picLocks noChangeAspect="1"/>
              </p:cNvPicPr>
              <p:nvPr/>
            </p:nvPicPr>
            <p:blipFill>
              <a:blip r:embed="rId7" cstate="print">
                <a:clrChange>
                  <a:clrFrom>
                    <a:srgbClr val="FCFAFC"/>
                  </a:clrFrom>
                  <a:clrTo>
                    <a:srgbClr val="FCFAFC">
                      <a:alpha val="0"/>
                    </a:srgbClr>
                  </a:clrTo>
                </a:clrChange>
                <a:extLst>
                  <a:ext uri="{28A0092B-C50C-407E-A947-70E740481C1C}">
                    <a14:useLocalDpi xmlns:a14="http://schemas.microsoft.com/office/drawing/2010/main" val="0"/>
                  </a:ext>
                </a:extLst>
              </a:blip>
              <a:stretch>
                <a:fillRect/>
              </a:stretch>
            </p:blipFill>
            <p:spPr>
              <a:xfrm>
                <a:off x="5815536" y="4210123"/>
                <a:ext cx="2880000" cy="2156400"/>
              </a:xfrm>
              <a:prstGeom prst="rect">
                <a:avLst/>
              </a:prstGeom>
            </p:spPr>
          </p:pic>
          <p:grpSp>
            <p:nvGrpSpPr>
              <p:cNvPr id="3" name="Group 2">
                <a:extLst>
                  <a:ext uri="{FF2B5EF4-FFF2-40B4-BE49-F238E27FC236}">
                    <a16:creationId xmlns:a16="http://schemas.microsoft.com/office/drawing/2014/main" id="{40B937B9-7AA0-214C-8AAA-E5DEC260990E}"/>
                  </a:ext>
                </a:extLst>
              </p:cNvPr>
              <p:cNvGrpSpPr/>
              <p:nvPr/>
            </p:nvGrpSpPr>
            <p:grpSpPr>
              <a:xfrm>
                <a:off x="5784007" y="1534828"/>
                <a:ext cx="2988000" cy="3950287"/>
                <a:chOff x="5784007" y="1534828"/>
                <a:chExt cx="2988000" cy="3950287"/>
              </a:xfrm>
            </p:grpSpPr>
            <p:pic>
              <p:nvPicPr>
                <p:cNvPr id="13" name="그림 47">
                  <a:extLst>
                    <a:ext uri="{FF2B5EF4-FFF2-40B4-BE49-F238E27FC236}">
                      <a16:creationId xmlns:a16="http://schemas.microsoft.com/office/drawing/2014/main" id="{C3C65185-5AB0-DE4E-9118-FD1E90B43BCD}"/>
                    </a:ext>
                  </a:extLst>
                </p:cNvPr>
                <p:cNvPicPr>
                  <a:picLocks noChangeAspect="1"/>
                </p:cNvPicPr>
                <p:nvPr/>
              </p:nvPicPr>
              <p:blipFill>
                <a:blip r:embed="rId8" cstate="print">
                  <a:clrChange>
                    <a:clrFrom>
                      <a:srgbClr val="FCFAFC"/>
                    </a:clrFrom>
                    <a:clrTo>
                      <a:srgbClr val="FCFAFC">
                        <a:alpha val="0"/>
                      </a:srgbClr>
                    </a:clrTo>
                  </a:clrChange>
                  <a:extLst>
                    <a:ext uri="{28A0092B-C50C-407E-A947-70E740481C1C}">
                      <a14:useLocalDpi xmlns:a14="http://schemas.microsoft.com/office/drawing/2010/main" val="0"/>
                    </a:ext>
                  </a:extLst>
                </a:blip>
                <a:stretch>
                  <a:fillRect/>
                </a:stretch>
              </p:blipFill>
              <p:spPr>
                <a:xfrm>
                  <a:off x="5815536" y="2755217"/>
                  <a:ext cx="2880000" cy="2156400"/>
                </a:xfrm>
                <a:prstGeom prst="rect">
                  <a:avLst/>
                </a:prstGeom>
              </p:spPr>
            </p:pic>
            <p:sp>
              <p:nvSpPr>
                <p:cNvPr id="14" name="TextBox 13">
                  <a:extLst>
                    <a:ext uri="{FF2B5EF4-FFF2-40B4-BE49-F238E27FC236}">
                      <a16:creationId xmlns:a16="http://schemas.microsoft.com/office/drawing/2014/main" id="{AA6C9B04-A6C2-2044-91A1-598CBBBC799E}"/>
                    </a:ext>
                  </a:extLst>
                </p:cNvPr>
                <p:cNvSpPr txBox="1"/>
                <p:nvPr/>
              </p:nvSpPr>
              <p:spPr>
                <a:xfrm>
                  <a:off x="6619694" y="1542560"/>
                  <a:ext cx="1682512" cy="430887"/>
                </a:xfrm>
                <a:prstGeom prst="rect">
                  <a:avLst/>
                </a:prstGeom>
                <a:noFill/>
                <a:ln>
                  <a:noFill/>
                </a:ln>
              </p:spPr>
              <p:txBody>
                <a:bodyPr wrap="none" rtlCol="0">
                  <a:spAutoFit/>
                </a:bodyPr>
                <a:lstStyle/>
                <a:p>
                  <a:pPr defTabSz="342900" hangingPunct="0">
                    <a:buClrTx/>
                  </a:pPr>
                  <a:r>
                    <a:rPr lang="en-US" altLang="ko-KR" sz="1500" dirty="0">
                      <a:solidFill>
                        <a:srgbClr val="92D050"/>
                      </a:solidFill>
                      <a:ea typeface="ＭＳ Ｐゴシック"/>
                      <a:sym typeface="Calibri"/>
                    </a:rPr>
                    <a:t>A:0, B:0, Y:0</a:t>
                  </a:r>
                  <a:endParaRPr lang="ko-KR" altLang="en-US" sz="1500" dirty="0">
                    <a:solidFill>
                      <a:srgbClr val="92D050"/>
                    </a:solidFill>
                    <a:sym typeface="Calibri"/>
                  </a:endParaRPr>
                </a:p>
              </p:txBody>
            </p:sp>
            <p:grpSp>
              <p:nvGrpSpPr>
                <p:cNvPr id="15" name="그룹 28">
                  <a:extLst>
                    <a:ext uri="{FF2B5EF4-FFF2-40B4-BE49-F238E27FC236}">
                      <a16:creationId xmlns:a16="http://schemas.microsoft.com/office/drawing/2014/main" id="{F530B1DB-90D6-1C40-939A-8B7F6372DCB7}"/>
                    </a:ext>
                  </a:extLst>
                </p:cNvPr>
                <p:cNvGrpSpPr/>
                <p:nvPr/>
              </p:nvGrpSpPr>
              <p:grpSpPr>
                <a:xfrm>
                  <a:off x="6188093" y="1534828"/>
                  <a:ext cx="412971" cy="430887"/>
                  <a:chOff x="1761688" y="939567"/>
                  <a:chExt cx="412971" cy="430887"/>
                </a:xfrm>
              </p:grpSpPr>
              <p:sp>
                <p:nvSpPr>
                  <p:cNvPr id="16" name="TextBox 15">
                    <a:extLst>
                      <a:ext uri="{FF2B5EF4-FFF2-40B4-BE49-F238E27FC236}">
                        <a16:creationId xmlns:a16="http://schemas.microsoft.com/office/drawing/2014/main" id="{2B33478B-72D2-BA4E-A595-4A63FFA1B205}"/>
                      </a:ext>
                    </a:extLst>
                  </p:cNvPr>
                  <p:cNvSpPr txBox="1"/>
                  <p:nvPr/>
                </p:nvSpPr>
                <p:spPr>
                  <a:xfrm>
                    <a:off x="1785235" y="939567"/>
                    <a:ext cx="389424" cy="430887"/>
                  </a:xfrm>
                  <a:prstGeom prst="rect">
                    <a:avLst/>
                  </a:prstGeom>
                  <a:noFill/>
                  <a:ln>
                    <a:noFill/>
                  </a:ln>
                </p:spPr>
                <p:txBody>
                  <a:bodyPr wrap="none" rtlCol="0">
                    <a:spAutoFit/>
                  </a:bodyPr>
                  <a:lstStyle/>
                  <a:p>
                    <a:pPr defTabSz="342900" hangingPunct="0">
                      <a:buClrTx/>
                    </a:pPr>
                    <a:r>
                      <a:rPr lang="en-US" altLang="ko-KR" sz="1500" b="1" dirty="0">
                        <a:solidFill>
                          <a:srgbClr val="92D050"/>
                        </a:solidFill>
                        <a:ea typeface="ＭＳ Ｐゴシック"/>
                        <a:sym typeface="Calibri"/>
                      </a:rPr>
                      <a:t>1</a:t>
                    </a:r>
                    <a:endParaRPr lang="ko-KR" altLang="en-US" sz="1500" b="1" dirty="0">
                      <a:solidFill>
                        <a:srgbClr val="92D050"/>
                      </a:solidFill>
                      <a:sym typeface="Calibri"/>
                    </a:endParaRPr>
                  </a:p>
                </p:txBody>
              </p:sp>
              <p:sp>
                <p:nvSpPr>
                  <p:cNvPr id="17" name="타원 30">
                    <a:extLst>
                      <a:ext uri="{FF2B5EF4-FFF2-40B4-BE49-F238E27FC236}">
                        <a16:creationId xmlns:a16="http://schemas.microsoft.com/office/drawing/2014/main" id="{C1D1F7B9-AA6C-8A48-A541-D9FDA4485532}"/>
                      </a:ext>
                    </a:extLst>
                  </p:cNvPr>
                  <p:cNvSpPr/>
                  <p:nvPr/>
                </p:nvSpPr>
                <p:spPr>
                  <a:xfrm>
                    <a:off x="1761688" y="959622"/>
                    <a:ext cx="360000" cy="360000"/>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hangingPunct="0">
                      <a:buClrTx/>
                    </a:pPr>
                    <a:endParaRPr lang="ko-KR" altLang="en-US" sz="1350">
                      <a:solidFill>
                        <a:srgbClr val="FFFFFF"/>
                      </a:solidFill>
                      <a:latin typeface="Arial"/>
                      <a:sym typeface="Calibri"/>
                    </a:endParaRPr>
                  </a:p>
                </p:txBody>
              </p:sp>
            </p:grpSp>
            <p:grpSp>
              <p:nvGrpSpPr>
                <p:cNvPr id="18" name="그룹 34">
                  <a:extLst>
                    <a:ext uri="{FF2B5EF4-FFF2-40B4-BE49-F238E27FC236}">
                      <a16:creationId xmlns:a16="http://schemas.microsoft.com/office/drawing/2014/main" id="{FE1820DD-6382-0D44-B8EA-38ACCF031DDC}"/>
                    </a:ext>
                  </a:extLst>
                </p:cNvPr>
                <p:cNvGrpSpPr/>
                <p:nvPr/>
              </p:nvGrpSpPr>
              <p:grpSpPr>
                <a:xfrm>
                  <a:off x="6188093" y="2719270"/>
                  <a:ext cx="412971" cy="430887"/>
                  <a:chOff x="1761688" y="939567"/>
                  <a:chExt cx="412971" cy="430887"/>
                </a:xfrm>
              </p:grpSpPr>
              <p:sp>
                <p:nvSpPr>
                  <p:cNvPr id="19" name="TextBox 18">
                    <a:extLst>
                      <a:ext uri="{FF2B5EF4-FFF2-40B4-BE49-F238E27FC236}">
                        <a16:creationId xmlns:a16="http://schemas.microsoft.com/office/drawing/2014/main" id="{AB6D41CC-4375-FA45-A501-E281D71E1F8A}"/>
                      </a:ext>
                    </a:extLst>
                  </p:cNvPr>
                  <p:cNvSpPr txBox="1"/>
                  <p:nvPr/>
                </p:nvSpPr>
                <p:spPr>
                  <a:xfrm>
                    <a:off x="1785235" y="939567"/>
                    <a:ext cx="389424" cy="430887"/>
                  </a:xfrm>
                  <a:prstGeom prst="rect">
                    <a:avLst/>
                  </a:prstGeom>
                  <a:noFill/>
                  <a:ln>
                    <a:noFill/>
                  </a:ln>
                </p:spPr>
                <p:txBody>
                  <a:bodyPr wrap="none" rtlCol="0">
                    <a:spAutoFit/>
                  </a:bodyPr>
                  <a:lstStyle/>
                  <a:p>
                    <a:pPr defTabSz="342900" hangingPunct="0">
                      <a:buClrTx/>
                    </a:pPr>
                    <a:r>
                      <a:rPr lang="en-US" altLang="ko-KR" sz="1500" b="1" dirty="0">
                        <a:solidFill>
                          <a:srgbClr val="7030A0"/>
                        </a:solidFill>
                        <a:ea typeface="ＭＳ Ｐゴシック"/>
                        <a:sym typeface="Calibri"/>
                      </a:rPr>
                      <a:t>2</a:t>
                    </a:r>
                    <a:endParaRPr lang="ko-KR" altLang="en-US" sz="1500" b="1" dirty="0">
                      <a:solidFill>
                        <a:srgbClr val="7030A0"/>
                      </a:solidFill>
                      <a:sym typeface="Calibri"/>
                    </a:endParaRPr>
                  </a:p>
                </p:txBody>
              </p:sp>
              <p:sp>
                <p:nvSpPr>
                  <p:cNvPr id="20" name="타원 36">
                    <a:extLst>
                      <a:ext uri="{FF2B5EF4-FFF2-40B4-BE49-F238E27FC236}">
                        <a16:creationId xmlns:a16="http://schemas.microsoft.com/office/drawing/2014/main" id="{9035025F-07AB-8B48-8784-43DD2120C06B}"/>
                      </a:ext>
                    </a:extLst>
                  </p:cNvPr>
                  <p:cNvSpPr/>
                  <p:nvPr/>
                </p:nvSpPr>
                <p:spPr>
                  <a:xfrm>
                    <a:off x="1761688" y="959622"/>
                    <a:ext cx="360000" cy="360000"/>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hangingPunct="0">
                      <a:buClrTx/>
                    </a:pPr>
                    <a:endParaRPr lang="ko-KR" altLang="en-US" sz="1350">
                      <a:solidFill>
                        <a:srgbClr val="7030A0"/>
                      </a:solidFill>
                      <a:latin typeface="Arial"/>
                      <a:sym typeface="Calibri"/>
                    </a:endParaRPr>
                  </a:p>
                </p:txBody>
              </p:sp>
            </p:grpSp>
            <p:sp>
              <p:nvSpPr>
                <p:cNvPr id="21" name="TextBox 20">
                  <a:extLst>
                    <a:ext uri="{FF2B5EF4-FFF2-40B4-BE49-F238E27FC236}">
                      <a16:creationId xmlns:a16="http://schemas.microsoft.com/office/drawing/2014/main" id="{382C6496-C2C5-E840-A33B-6BB6ED130149}"/>
                    </a:ext>
                  </a:extLst>
                </p:cNvPr>
                <p:cNvSpPr txBox="1"/>
                <p:nvPr/>
              </p:nvSpPr>
              <p:spPr>
                <a:xfrm>
                  <a:off x="6619694" y="2727335"/>
                  <a:ext cx="1682512" cy="430887"/>
                </a:xfrm>
                <a:prstGeom prst="rect">
                  <a:avLst/>
                </a:prstGeom>
                <a:noFill/>
                <a:ln>
                  <a:noFill/>
                </a:ln>
              </p:spPr>
              <p:txBody>
                <a:bodyPr wrap="none" rtlCol="0">
                  <a:spAutoFit/>
                </a:bodyPr>
                <a:lstStyle/>
                <a:p>
                  <a:pPr defTabSz="342900" hangingPunct="0">
                    <a:buClrTx/>
                  </a:pPr>
                  <a:r>
                    <a:rPr lang="en-US" altLang="ko-KR" sz="1500" dirty="0">
                      <a:solidFill>
                        <a:srgbClr val="7030A0"/>
                      </a:solidFill>
                      <a:ea typeface="ＭＳ Ｐゴシック"/>
                      <a:sym typeface="Calibri"/>
                    </a:rPr>
                    <a:t>A:1, B:0, Y:0</a:t>
                  </a:r>
                  <a:endParaRPr lang="ko-KR" altLang="en-US" sz="1500" dirty="0">
                    <a:solidFill>
                      <a:srgbClr val="7030A0"/>
                    </a:solidFill>
                    <a:sym typeface="Calibri"/>
                  </a:endParaRPr>
                </a:p>
              </p:txBody>
            </p:sp>
            <p:sp>
              <p:nvSpPr>
                <p:cNvPr id="22" name="TextBox 21">
                  <a:extLst>
                    <a:ext uri="{FF2B5EF4-FFF2-40B4-BE49-F238E27FC236}">
                      <a16:creationId xmlns:a16="http://schemas.microsoft.com/office/drawing/2014/main" id="{807607A9-C0CB-F046-AD73-3DDD262A96AD}"/>
                    </a:ext>
                  </a:extLst>
                </p:cNvPr>
                <p:cNvSpPr txBox="1"/>
                <p:nvPr/>
              </p:nvSpPr>
              <p:spPr>
                <a:xfrm>
                  <a:off x="6619694" y="3119380"/>
                  <a:ext cx="1682512" cy="430887"/>
                </a:xfrm>
                <a:prstGeom prst="rect">
                  <a:avLst/>
                </a:prstGeom>
                <a:noFill/>
                <a:ln>
                  <a:noFill/>
                </a:ln>
              </p:spPr>
              <p:txBody>
                <a:bodyPr wrap="none" rtlCol="0">
                  <a:spAutoFit/>
                </a:bodyPr>
                <a:lstStyle/>
                <a:p>
                  <a:pPr defTabSz="342900" hangingPunct="0">
                    <a:buClrTx/>
                  </a:pPr>
                  <a:r>
                    <a:rPr lang="en-US" altLang="ko-KR" sz="1500" dirty="0">
                      <a:solidFill>
                        <a:srgbClr val="7030A0"/>
                      </a:solidFill>
                      <a:ea typeface="ＭＳ Ｐゴシック"/>
                      <a:sym typeface="Calibri"/>
                    </a:rPr>
                    <a:t>A:0, B:1, Y:0</a:t>
                  </a:r>
                  <a:endParaRPr lang="ko-KR" altLang="en-US" sz="1500" dirty="0">
                    <a:solidFill>
                      <a:srgbClr val="7030A0"/>
                    </a:solidFill>
                    <a:sym typeface="Calibri"/>
                  </a:endParaRPr>
                </a:p>
              </p:txBody>
            </p:sp>
            <p:sp>
              <p:nvSpPr>
                <p:cNvPr id="23" name="TextBox 22">
                  <a:extLst>
                    <a:ext uri="{FF2B5EF4-FFF2-40B4-BE49-F238E27FC236}">
                      <a16:creationId xmlns:a16="http://schemas.microsoft.com/office/drawing/2014/main" id="{7645B863-D5A2-944E-9EA8-4BF47119BDE2}"/>
                    </a:ext>
                  </a:extLst>
                </p:cNvPr>
                <p:cNvSpPr txBox="1"/>
                <p:nvPr/>
              </p:nvSpPr>
              <p:spPr>
                <a:xfrm>
                  <a:off x="6619694" y="4533278"/>
                  <a:ext cx="1682512" cy="430887"/>
                </a:xfrm>
                <a:prstGeom prst="rect">
                  <a:avLst/>
                </a:prstGeom>
                <a:noFill/>
                <a:ln>
                  <a:noFill/>
                </a:ln>
              </p:spPr>
              <p:txBody>
                <a:bodyPr wrap="none" rtlCol="0">
                  <a:spAutoFit/>
                </a:bodyPr>
                <a:lstStyle/>
                <a:p>
                  <a:pPr defTabSz="342900" hangingPunct="0">
                    <a:buClrTx/>
                  </a:pPr>
                  <a:r>
                    <a:rPr lang="en-US" altLang="ko-KR" sz="1500" dirty="0">
                      <a:solidFill>
                        <a:srgbClr val="FF0000"/>
                      </a:solidFill>
                      <a:ea typeface="ＭＳ Ｐゴシック"/>
                      <a:sym typeface="Calibri"/>
                    </a:rPr>
                    <a:t>A:1, B:1, Y:1</a:t>
                  </a:r>
                  <a:endParaRPr lang="ko-KR" altLang="en-US" sz="1500" dirty="0">
                    <a:solidFill>
                      <a:srgbClr val="FF0000"/>
                    </a:solidFill>
                    <a:sym typeface="Calibri"/>
                  </a:endParaRPr>
                </a:p>
              </p:txBody>
            </p:sp>
            <p:grpSp>
              <p:nvGrpSpPr>
                <p:cNvPr id="24" name="그룹 43">
                  <a:extLst>
                    <a:ext uri="{FF2B5EF4-FFF2-40B4-BE49-F238E27FC236}">
                      <a16:creationId xmlns:a16="http://schemas.microsoft.com/office/drawing/2014/main" id="{209E6E14-5247-3245-BAA6-E9A49A19739B}"/>
                    </a:ext>
                  </a:extLst>
                </p:cNvPr>
                <p:cNvGrpSpPr/>
                <p:nvPr/>
              </p:nvGrpSpPr>
              <p:grpSpPr>
                <a:xfrm>
                  <a:off x="6187448" y="4533278"/>
                  <a:ext cx="360000" cy="430887"/>
                  <a:chOff x="1708362" y="939567"/>
                  <a:chExt cx="360000" cy="430887"/>
                </a:xfrm>
              </p:grpSpPr>
              <p:sp>
                <p:nvSpPr>
                  <p:cNvPr id="25" name="TextBox 24">
                    <a:extLst>
                      <a:ext uri="{FF2B5EF4-FFF2-40B4-BE49-F238E27FC236}">
                        <a16:creationId xmlns:a16="http://schemas.microsoft.com/office/drawing/2014/main" id="{7855C2B8-8E97-A34F-9A65-E22D1515C8A0}"/>
                      </a:ext>
                    </a:extLst>
                  </p:cNvPr>
                  <p:cNvSpPr txBox="1"/>
                  <p:nvPr/>
                </p:nvSpPr>
                <p:spPr>
                  <a:xfrm>
                    <a:off x="1731909" y="939567"/>
                    <a:ext cx="312907" cy="430887"/>
                  </a:xfrm>
                  <a:prstGeom prst="rect">
                    <a:avLst/>
                  </a:prstGeom>
                  <a:noFill/>
                  <a:ln>
                    <a:noFill/>
                  </a:ln>
                </p:spPr>
                <p:txBody>
                  <a:bodyPr wrap="square" rtlCol="0">
                    <a:spAutoFit/>
                  </a:bodyPr>
                  <a:lstStyle/>
                  <a:p>
                    <a:pPr defTabSz="342900" hangingPunct="0">
                      <a:buClrTx/>
                    </a:pPr>
                    <a:r>
                      <a:rPr lang="en-US" altLang="ko-KR" sz="1500" b="1" dirty="0">
                        <a:solidFill>
                          <a:srgbClr val="FF0000"/>
                        </a:solidFill>
                        <a:ea typeface="ＭＳ Ｐゴシック"/>
                        <a:sym typeface="Calibri"/>
                      </a:rPr>
                      <a:t>3</a:t>
                    </a:r>
                    <a:endParaRPr lang="ko-KR" altLang="en-US" sz="1500" b="1" dirty="0">
                      <a:solidFill>
                        <a:srgbClr val="FF0000"/>
                      </a:solidFill>
                      <a:sym typeface="Calibri"/>
                    </a:endParaRPr>
                  </a:p>
                </p:txBody>
              </p:sp>
              <p:sp>
                <p:nvSpPr>
                  <p:cNvPr id="26" name="타원 45">
                    <a:extLst>
                      <a:ext uri="{FF2B5EF4-FFF2-40B4-BE49-F238E27FC236}">
                        <a16:creationId xmlns:a16="http://schemas.microsoft.com/office/drawing/2014/main" id="{E3E5E632-4608-CC44-B2DB-44BCEE5C447D}"/>
                      </a:ext>
                    </a:extLst>
                  </p:cNvPr>
                  <p:cNvSpPr/>
                  <p:nvPr/>
                </p:nvSpPr>
                <p:spPr>
                  <a:xfrm>
                    <a:off x="1708362" y="959622"/>
                    <a:ext cx="360000" cy="360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hangingPunct="0">
                      <a:buClrTx/>
                    </a:pPr>
                    <a:endParaRPr lang="ko-KR" altLang="en-US" sz="1350">
                      <a:solidFill>
                        <a:srgbClr val="FF0000"/>
                      </a:solidFill>
                      <a:latin typeface="Arial"/>
                      <a:sym typeface="Calibri"/>
                    </a:endParaRPr>
                  </a:p>
                </p:txBody>
              </p:sp>
            </p:grpSp>
            <p:sp>
              <p:nvSpPr>
                <p:cNvPr id="27" name="TextBox 26">
                  <a:extLst>
                    <a:ext uri="{FF2B5EF4-FFF2-40B4-BE49-F238E27FC236}">
                      <a16:creationId xmlns:a16="http://schemas.microsoft.com/office/drawing/2014/main" id="{D213A867-4F3B-D54D-82A2-BF520BA9E1AA}"/>
                    </a:ext>
                  </a:extLst>
                </p:cNvPr>
                <p:cNvSpPr txBox="1"/>
                <p:nvPr/>
              </p:nvSpPr>
              <p:spPr>
                <a:xfrm>
                  <a:off x="8098898" y="3608726"/>
                  <a:ext cx="663003" cy="400109"/>
                </a:xfrm>
                <a:prstGeom prst="rect">
                  <a:avLst/>
                </a:prstGeom>
                <a:noFill/>
              </p:spPr>
              <p:txBody>
                <a:bodyPr wrap="none" rtlCol="0">
                  <a:spAutoFit/>
                </a:bodyPr>
                <a:lstStyle/>
                <a:p>
                  <a:pPr defTabSz="342900" hangingPunct="0">
                    <a:buClrTx/>
                  </a:pPr>
                  <a:r>
                    <a:rPr lang="en-US" altLang="ko-KR" sz="1350" dirty="0">
                      <a:ea typeface="ＭＳ Ｐゴシック"/>
                      <a:sym typeface="Calibri"/>
                    </a:rPr>
                    <a:t>Y=0</a:t>
                  </a:r>
                  <a:endParaRPr lang="ko-KR" altLang="en-US" sz="1350" dirty="0">
                    <a:sym typeface="Calibri"/>
                  </a:endParaRPr>
                </a:p>
              </p:txBody>
            </p:sp>
            <p:sp>
              <p:nvSpPr>
                <p:cNvPr id="28" name="TextBox 27">
                  <a:extLst>
                    <a:ext uri="{FF2B5EF4-FFF2-40B4-BE49-F238E27FC236}">
                      <a16:creationId xmlns:a16="http://schemas.microsoft.com/office/drawing/2014/main" id="{55D5486F-E434-3A47-A171-0A4F281E4A99}"/>
                    </a:ext>
                  </a:extLst>
                </p:cNvPr>
                <p:cNvSpPr txBox="1"/>
                <p:nvPr/>
              </p:nvSpPr>
              <p:spPr>
                <a:xfrm>
                  <a:off x="8098898" y="5085006"/>
                  <a:ext cx="663003" cy="400109"/>
                </a:xfrm>
                <a:prstGeom prst="rect">
                  <a:avLst/>
                </a:prstGeom>
                <a:noFill/>
              </p:spPr>
              <p:txBody>
                <a:bodyPr wrap="none" rtlCol="0">
                  <a:spAutoFit/>
                </a:bodyPr>
                <a:lstStyle/>
                <a:p>
                  <a:pPr defTabSz="342900" hangingPunct="0">
                    <a:buClrTx/>
                  </a:pPr>
                  <a:r>
                    <a:rPr lang="en-US" altLang="ko-KR" sz="1350" dirty="0">
                      <a:ea typeface="ＭＳ Ｐゴシック"/>
                      <a:sym typeface="Calibri"/>
                    </a:rPr>
                    <a:t>Y=1</a:t>
                  </a:r>
                  <a:endParaRPr lang="ko-KR" altLang="en-US" sz="1350" dirty="0">
                    <a:sym typeface="Calibri"/>
                  </a:endParaRPr>
                </a:p>
              </p:txBody>
            </p:sp>
            <p:pic>
              <p:nvPicPr>
                <p:cNvPr id="29" name="그림 50">
                  <a:extLst>
                    <a:ext uri="{FF2B5EF4-FFF2-40B4-BE49-F238E27FC236}">
                      <a16:creationId xmlns:a16="http://schemas.microsoft.com/office/drawing/2014/main" id="{91BFFA3A-893E-C245-9185-43520710B528}"/>
                    </a:ext>
                  </a:extLst>
                </p:cNvPr>
                <p:cNvPicPr>
                  <a:picLocks noChangeAspect="1"/>
                </p:cNvPicPr>
                <p:nvPr/>
              </p:nvPicPr>
              <p:blipFill>
                <a:blip r:embed="rId9"/>
                <a:stretch>
                  <a:fillRect/>
                </a:stretch>
              </p:blipFill>
              <p:spPr>
                <a:xfrm>
                  <a:off x="5784007" y="2048682"/>
                  <a:ext cx="2988000" cy="392175"/>
                </a:xfrm>
                <a:prstGeom prst="rect">
                  <a:avLst/>
                </a:prstGeom>
              </p:spPr>
            </p:pic>
            <p:sp>
              <p:nvSpPr>
                <p:cNvPr id="30" name="TextBox 29">
                  <a:extLst>
                    <a:ext uri="{FF2B5EF4-FFF2-40B4-BE49-F238E27FC236}">
                      <a16:creationId xmlns:a16="http://schemas.microsoft.com/office/drawing/2014/main" id="{0D5C1A50-92C6-6C4D-9076-0C6C6A21D044}"/>
                    </a:ext>
                  </a:extLst>
                </p:cNvPr>
                <p:cNvSpPr txBox="1"/>
                <p:nvPr/>
              </p:nvSpPr>
              <p:spPr>
                <a:xfrm>
                  <a:off x="8098898" y="2056415"/>
                  <a:ext cx="663003" cy="400109"/>
                </a:xfrm>
                <a:prstGeom prst="rect">
                  <a:avLst/>
                </a:prstGeom>
                <a:noFill/>
              </p:spPr>
              <p:txBody>
                <a:bodyPr wrap="none" rtlCol="0">
                  <a:spAutoFit/>
                </a:bodyPr>
                <a:lstStyle/>
                <a:p>
                  <a:pPr defTabSz="342900" hangingPunct="0">
                    <a:buClrTx/>
                  </a:pPr>
                  <a:r>
                    <a:rPr lang="en-US" altLang="ko-KR" sz="1350" dirty="0">
                      <a:ea typeface="ＭＳ Ｐゴシック"/>
                      <a:sym typeface="Calibri"/>
                    </a:rPr>
                    <a:t>Y=0</a:t>
                  </a:r>
                  <a:endParaRPr lang="ko-KR" altLang="en-US" sz="1350" dirty="0">
                    <a:sym typeface="Calibri"/>
                  </a:endParaRPr>
                </a:p>
              </p:txBody>
            </p:sp>
          </p:grpSp>
        </p:grpSp>
        <p:sp>
          <p:nvSpPr>
            <p:cNvPr id="7" name="TextBox 6">
              <a:extLst>
                <a:ext uri="{FF2B5EF4-FFF2-40B4-BE49-F238E27FC236}">
                  <a16:creationId xmlns:a16="http://schemas.microsoft.com/office/drawing/2014/main" id="{C1097011-C0E3-DF4A-822F-9CA4EE8EE4D6}"/>
                </a:ext>
              </a:extLst>
            </p:cNvPr>
            <p:cNvSpPr txBox="1"/>
            <p:nvPr/>
          </p:nvSpPr>
          <p:spPr>
            <a:xfrm>
              <a:off x="6444091" y="1361548"/>
              <a:ext cx="2375009" cy="400109"/>
            </a:xfrm>
            <a:prstGeom prst="rect">
              <a:avLst/>
            </a:prstGeom>
            <a:noFill/>
          </p:spPr>
          <p:txBody>
            <a:bodyPr wrap="none" rtlCol="0">
              <a:spAutoFit/>
            </a:bodyPr>
            <a:lstStyle/>
            <a:p>
              <a:pPr defTabSz="342900" hangingPunct="0">
                <a:buClrTx/>
              </a:pPr>
              <a:r>
                <a:rPr lang="en-US" sz="1350" dirty="0">
                  <a:ea typeface="ＭＳ Ｐゴシック"/>
                  <a:sym typeface="Calibri"/>
                </a:rPr>
                <a:t>AND Gate Operation</a:t>
              </a:r>
            </a:p>
          </p:txBody>
        </p:sp>
      </p:grpSp>
      <p:pic>
        <p:nvPicPr>
          <p:cNvPr id="35" name="Picture 34">
            <a:extLst>
              <a:ext uri="{FF2B5EF4-FFF2-40B4-BE49-F238E27FC236}">
                <a16:creationId xmlns:a16="http://schemas.microsoft.com/office/drawing/2014/main" id="{028D0C3E-046A-F444-B03A-AE21583C66D4}"/>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6716304" y="29757"/>
            <a:ext cx="1778031" cy="1069492"/>
          </a:xfrm>
          <a:prstGeom prst="rect">
            <a:avLst/>
          </a:prstGeom>
        </p:spPr>
      </p:pic>
      <p:grpSp>
        <p:nvGrpSpPr>
          <p:cNvPr id="40" name="Group 39">
            <a:extLst>
              <a:ext uri="{FF2B5EF4-FFF2-40B4-BE49-F238E27FC236}">
                <a16:creationId xmlns:a16="http://schemas.microsoft.com/office/drawing/2014/main" id="{FB350B8C-DF94-1642-B463-09F382C6039C}"/>
              </a:ext>
            </a:extLst>
          </p:cNvPr>
          <p:cNvGrpSpPr/>
          <p:nvPr/>
        </p:nvGrpSpPr>
        <p:grpSpPr>
          <a:xfrm>
            <a:off x="4584316" y="2779635"/>
            <a:ext cx="766547" cy="854510"/>
            <a:chOff x="4588421" y="3706180"/>
            <a:chExt cx="1022063" cy="1139346"/>
          </a:xfrm>
        </p:grpSpPr>
        <p:pic>
          <p:nvPicPr>
            <p:cNvPr id="36" name="Picture 35">
              <a:extLst>
                <a:ext uri="{FF2B5EF4-FFF2-40B4-BE49-F238E27FC236}">
                  <a16:creationId xmlns:a16="http://schemas.microsoft.com/office/drawing/2014/main" id="{2BCAD90D-0194-0E42-A9C7-B7FE7EC2EC4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31154" y="3706180"/>
              <a:ext cx="679330" cy="775640"/>
            </a:xfrm>
            <a:prstGeom prst="rect">
              <a:avLst/>
            </a:prstGeom>
            <a:effectLst>
              <a:glow rad="63500">
                <a:schemeClr val="accent6">
                  <a:satMod val="175000"/>
                  <a:alpha val="40000"/>
                </a:schemeClr>
              </a:glow>
              <a:outerShdw blurRad="50800" dist="38100" dir="2700000" algn="tl" rotWithShape="0">
                <a:prstClr val="black">
                  <a:alpha val="40000"/>
                </a:prstClr>
              </a:outerShdw>
            </a:effectLst>
          </p:spPr>
        </p:pic>
        <p:sp>
          <p:nvSpPr>
            <p:cNvPr id="37" name="Right Arrow 36">
              <a:extLst>
                <a:ext uri="{FF2B5EF4-FFF2-40B4-BE49-F238E27FC236}">
                  <a16:creationId xmlns:a16="http://schemas.microsoft.com/office/drawing/2014/main" id="{C340333F-5705-C04D-831C-36A3AB323137}"/>
                </a:ext>
              </a:extLst>
            </p:cNvPr>
            <p:cNvSpPr/>
            <p:nvPr/>
          </p:nvSpPr>
          <p:spPr bwMode="auto">
            <a:xfrm>
              <a:off x="4588421" y="3977737"/>
              <a:ext cx="326969" cy="321995"/>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buClrTx/>
              </a:pPr>
              <a:endParaRPr lang="en-US" sz="1800">
                <a:latin typeface="Arial" charset="0"/>
                <a:ea typeface="ＭＳ Ｐゴシック" charset="-128"/>
                <a:cs typeface="ＭＳ Ｐゴシック" charset="-128"/>
                <a:sym typeface="Calibri"/>
              </a:endParaRPr>
            </a:p>
          </p:txBody>
        </p:sp>
        <p:sp>
          <p:nvSpPr>
            <p:cNvPr id="39" name="Right Arrow 38">
              <a:extLst>
                <a:ext uri="{FF2B5EF4-FFF2-40B4-BE49-F238E27FC236}">
                  <a16:creationId xmlns:a16="http://schemas.microsoft.com/office/drawing/2014/main" id="{F94A9A43-BF6A-EC4B-B1F0-1159CFCBB209}"/>
                </a:ext>
              </a:extLst>
            </p:cNvPr>
            <p:cNvSpPr/>
            <p:nvPr/>
          </p:nvSpPr>
          <p:spPr bwMode="auto">
            <a:xfrm rot="5400000">
              <a:off x="4946337" y="4521044"/>
              <a:ext cx="326969" cy="321995"/>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buClrTx/>
              </a:pPr>
              <a:endParaRPr lang="en-US" sz="1800">
                <a:latin typeface="Arial" charset="0"/>
                <a:ea typeface="ＭＳ Ｐゴシック" charset="-128"/>
                <a:cs typeface="ＭＳ Ｐゴシック" charset="-128"/>
                <a:sym typeface="Calibri"/>
              </a:endParaRPr>
            </a:p>
          </p:txBody>
        </p:sp>
      </p:grpSp>
    </p:spTree>
    <p:extLst>
      <p:ext uri="{BB962C8B-B14F-4D97-AF65-F5344CB8AC3E}">
        <p14:creationId xmlns:p14="http://schemas.microsoft.com/office/powerpoint/2010/main" val="27412425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7E1672-F24F-CC48-9193-CE99BD26A275}"/>
              </a:ext>
            </a:extLst>
          </p:cNvPr>
          <p:cNvSpPr>
            <a:spLocks noGrp="1"/>
          </p:cNvSpPr>
          <p:nvPr>
            <p:ph type="title"/>
          </p:nvPr>
        </p:nvSpPr>
        <p:spPr/>
        <p:txBody>
          <a:bodyPr/>
          <a:lstStyle/>
          <a:p>
            <a:r>
              <a:rPr lang="en-US" dirty="0"/>
              <a:t>Hardware Specialization and the Move Towards Extreme Heterogenous Acceleration</a:t>
            </a:r>
          </a:p>
        </p:txBody>
      </p:sp>
      <p:sp>
        <p:nvSpPr>
          <p:cNvPr id="4" name="Slide Number Placeholder 3">
            <a:extLst>
              <a:ext uri="{FF2B5EF4-FFF2-40B4-BE49-F238E27FC236}">
                <a16:creationId xmlns:a16="http://schemas.microsoft.com/office/drawing/2014/main" id="{44F9BE00-3D33-F14B-90FC-54478D5D69B0}"/>
              </a:ext>
            </a:extLst>
          </p:cNvPr>
          <p:cNvSpPr>
            <a:spLocks noGrp="1"/>
          </p:cNvSpPr>
          <p:nvPr>
            <p:ph type="sldNum" sz="quarter" idx="12"/>
          </p:nvPr>
        </p:nvSpPr>
        <p:spPr/>
        <p:txBody>
          <a:bodyPr/>
          <a:lstStyle/>
          <a:p>
            <a:fld id="{86CB4B4D-7CA3-9044-876B-883B54F8677D}" type="slidenum">
              <a:rPr lang="uk-UA" smtClean="0">
                <a:latin typeface="Calibri"/>
                <a:ea typeface="Calibri"/>
                <a:cs typeface="Calibri"/>
              </a:rPr>
              <a:pPr/>
              <a:t>19</a:t>
            </a:fld>
            <a:endParaRPr lang="uk-UA" dirty="0">
              <a:latin typeface="Calibri"/>
              <a:ea typeface="Calibri"/>
              <a:cs typeface="Calibri"/>
            </a:endParaRPr>
          </a:p>
        </p:txBody>
      </p:sp>
      <p:sp>
        <p:nvSpPr>
          <p:cNvPr id="2" name="Subtitle 1">
            <a:extLst>
              <a:ext uri="{FF2B5EF4-FFF2-40B4-BE49-F238E27FC236}">
                <a16:creationId xmlns:a16="http://schemas.microsoft.com/office/drawing/2014/main" id="{8D6A62DB-A9BE-E547-8E43-957FFD8AE0EF}"/>
              </a:ext>
            </a:extLst>
          </p:cNvPr>
          <p:cNvSpPr>
            <a:spLocks noGrp="1"/>
          </p:cNvSpPr>
          <p:nvPr>
            <p:ph type="subTitle" idx="1"/>
          </p:nvPr>
        </p:nvSpPr>
        <p:spPr>
          <a:xfrm>
            <a:off x="921544" y="3136106"/>
            <a:ext cx="7315200" cy="1450182"/>
          </a:xfrm>
        </p:spPr>
        <p:txBody>
          <a:bodyPr/>
          <a:lstStyle/>
          <a:p>
            <a:pPr>
              <a:spcBef>
                <a:spcPts val="0"/>
              </a:spcBef>
            </a:pPr>
            <a:r>
              <a:rPr lang="en-US" sz="2400" dirty="0"/>
              <a:t>Make Heterogeneous Acceleration Productive for Science</a:t>
            </a:r>
          </a:p>
        </p:txBody>
      </p:sp>
    </p:spTree>
    <p:extLst>
      <p:ext uri="{BB962C8B-B14F-4D97-AF65-F5344CB8AC3E}">
        <p14:creationId xmlns:p14="http://schemas.microsoft.com/office/powerpoint/2010/main" val="1778699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350196" y="0"/>
            <a:ext cx="8346332" cy="622569"/>
          </a:xfrm>
          <a:prstGeom prst="rect">
            <a:avLst/>
          </a:prstGeom>
        </p:spPr>
        <p:txBody>
          <a:bodyPr spcFirstLastPara="1" vert="horz" wrap="square" lIns="51427" tIns="51427" rIns="51427" bIns="51427" rtlCol="0" anchor="t" anchorCtr="0">
            <a:noAutofit/>
          </a:bodyPr>
          <a:lstStyle/>
          <a:p>
            <a:pPr algn="ctr"/>
            <a:r>
              <a:rPr lang="en-US" sz="2800" dirty="0"/>
              <a:t>Extreme Hardware Specialization is Happening Now!</a:t>
            </a:r>
            <a:endParaRPr sz="2800" b="0" dirty="0"/>
          </a:p>
        </p:txBody>
      </p:sp>
      <p:pic>
        <p:nvPicPr>
          <p:cNvPr id="233" name="Shape 233"/>
          <p:cNvPicPr preferRelativeResize="0"/>
          <p:nvPr/>
        </p:nvPicPr>
        <p:blipFill>
          <a:blip r:embed="rId3">
            <a:alphaModFix/>
          </a:blip>
          <a:stretch>
            <a:fillRect/>
          </a:stretch>
        </p:blipFill>
        <p:spPr>
          <a:xfrm>
            <a:off x="0" y="1305504"/>
            <a:ext cx="9144000" cy="3837996"/>
          </a:xfrm>
          <a:prstGeom prst="rect">
            <a:avLst/>
          </a:prstGeom>
          <a:noFill/>
          <a:ln>
            <a:noFill/>
          </a:ln>
        </p:spPr>
      </p:pic>
      <p:sp>
        <p:nvSpPr>
          <p:cNvPr id="234" name="Shape 234"/>
          <p:cNvSpPr txBox="1"/>
          <p:nvPr/>
        </p:nvSpPr>
        <p:spPr>
          <a:xfrm>
            <a:off x="4662166" y="2760104"/>
            <a:ext cx="380321" cy="15694"/>
          </a:xfrm>
          <a:prstGeom prst="rect">
            <a:avLst/>
          </a:prstGeom>
          <a:noFill/>
          <a:ln>
            <a:noFill/>
          </a:ln>
        </p:spPr>
        <p:txBody>
          <a:bodyPr spcFirstLastPara="1" wrap="square" lIns="38570" tIns="38570" rIns="38570" bIns="38570" anchor="t" anchorCtr="0">
            <a:noAutofit/>
          </a:bodyPr>
          <a:lstStyle/>
          <a:p>
            <a:pPr defTabSz="257175"/>
            <a:endParaRPr sz="760">
              <a:solidFill>
                <a:prstClr val="black"/>
              </a:solidFill>
              <a:latin typeface="Calibri"/>
              <a:ea typeface="+mn-ea"/>
              <a:cs typeface="+mn-cs"/>
            </a:endParaRPr>
          </a:p>
        </p:txBody>
      </p:sp>
      <p:pic>
        <p:nvPicPr>
          <p:cNvPr id="6" name="Shape 205">
            <a:extLst>
              <a:ext uri="{FF2B5EF4-FFF2-40B4-BE49-F238E27FC236}">
                <a16:creationId xmlns:a16="http://schemas.microsoft.com/office/drawing/2014/main" id="{0C0F65BA-29CA-954E-A4E2-673E1EB5D328}"/>
              </a:ext>
            </a:extLst>
          </p:cNvPr>
          <p:cNvPicPr preferRelativeResize="0"/>
          <p:nvPr/>
        </p:nvPicPr>
        <p:blipFill>
          <a:blip r:embed="rId4">
            <a:alphaModFix/>
          </a:blip>
          <a:stretch>
            <a:fillRect/>
          </a:stretch>
        </p:blipFill>
        <p:spPr>
          <a:xfrm>
            <a:off x="70659" y="1332568"/>
            <a:ext cx="4715349" cy="3810932"/>
          </a:xfrm>
          <a:prstGeom prst="rect">
            <a:avLst/>
          </a:prstGeom>
          <a:noFill/>
          <a:ln>
            <a:noFill/>
          </a:ln>
        </p:spPr>
      </p:pic>
      <p:sp>
        <p:nvSpPr>
          <p:cNvPr id="2" name="TextBox 1">
            <a:extLst>
              <a:ext uri="{FF2B5EF4-FFF2-40B4-BE49-F238E27FC236}">
                <a16:creationId xmlns:a16="http://schemas.microsoft.com/office/drawing/2014/main" id="{409BED79-3E40-054B-9D87-942D13AF4896}"/>
              </a:ext>
            </a:extLst>
          </p:cNvPr>
          <p:cNvSpPr txBox="1"/>
          <p:nvPr/>
        </p:nvSpPr>
        <p:spPr>
          <a:xfrm>
            <a:off x="49921" y="593711"/>
            <a:ext cx="8946882" cy="830997"/>
          </a:xfrm>
          <a:prstGeom prst="rect">
            <a:avLst/>
          </a:prstGeom>
          <a:noFill/>
        </p:spPr>
        <p:txBody>
          <a:bodyPr wrap="square" rtlCol="0">
            <a:spAutoFit/>
          </a:bodyPr>
          <a:lstStyle/>
          <a:p>
            <a:pPr defTabSz="257175"/>
            <a:r>
              <a:rPr lang="en-US" sz="1600" b="1" dirty="0">
                <a:solidFill>
                  <a:prstClr val="black"/>
                </a:solidFill>
                <a:latin typeface="Calibri"/>
                <a:ea typeface="+mn-ea"/>
                <a:cs typeface="+mn-cs"/>
              </a:rPr>
              <a:t>This trend is already well underway in broader electronics industry  </a:t>
            </a:r>
          </a:p>
          <a:p>
            <a:pPr defTabSz="257175"/>
            <a:r>
              <a:rPr lang="en-US" sz="1600" b="1" dirty="0">
                <a:solidFill>
                  <a:prstClr val="black"/>
                </a:solidFill>
                <a:latin typeface="Calibri"/>
                <a:ea typeface="+mn-ea"/>
                <a:cs typeface="+mn-cs"/>
              </a:rPr>
              <a:t>Cell phones and even </a:t>
            </a:r>
            <a:r>
              <a:rPr lang="en-US" sz="1600" b="1" dirty="0" err="1">
                <a:solidFill>
                  <a:prstClr val="black"/>
                </a:solidFill>
                <a:latin typeface="Calibri"/>
                <a:ea typeface="+mn-ea"/>
                <a:cs typeface="+mn-cs"/>
              </a:rPr>
              <a:t>megadatacenters</a:t>
            </a:r>
            <a:r>
              <a:rPr lang="en-US" sz="1600" b="1" dirty="0">
                <a:solidFill>
                  <a:prstClr val="black"/>
                </a:solidFill>
                <a:latin typeface="Calibri"/>
                <a:ea typeface="+mn-ea"/>
                <a:cs typeface="+mn-cs"/>
              </a:rPr>
              <a:t> (Google TPU, Microsoft FPGAs…)</a:t>
            </a:r>
          </a:p>
          <a:p>
            <a:pPr defTabSz="257175"/>
            <a:r>
              <a:rPr lang="en-US" sz="1600" b="1" i="1" dirty="0">
                <a:solidFill>
                  <a:srgbClr val="C20202"/>
                </a:solidFill>
                <a:latin typeface="Calibri"/>
                <a:ea typeface="+mn-ea"/>
                <a:cs typeface="+mn-cs"/>
              </a:rPr>
              <a:t>(and it will happen to HPC too… will we be ready?)</a:t>
            </a:r>
            <a:endParaRPr lang="en-US" sz="1600" b="1" dirty="0">
              <a:solidFill>
                <a:srgbClr val="C20202"/>
              </a:solidFill>
              <a:latin typeface="Calibri"/>
              <a:ea typeface="+mn-ea"/>
              <a:cs typeface="+mn-cs"/>
            </a:endParaRPr>
          </a:p>
        </p:txBody>
      </p:sp>
      <p:sp>
        <p:nvSpPr>
          <p:cNvPr id="235" name="Shape 235"/>
          <p:cNvSpPr/>
          <p:nvPr/>
        </p:nvSpPr>
        <p:spPr>
          <a:xfrm>
            <a:off x="6294793" y="953570"/>
            <a:ext cx="2499942" cy="525419"/>
          </a:xfrm>
          <a:prstGeom prst="wedgeRoundRectCallout">
            <a:avLst>
              <a:gd name="adj1" fmla="val 39924"/>
              <a:gd name="adj2" fmla="val 135227"/>
              <a:gd name="adj3" fmla="val 0"/>
            </a:avLst>
          </a:prstGeom>
          <a:solidFill>
            <a:srgbClr val="FFC000"/>
          </a:solidFill>
          <a:ln w="9525" cap="flat" cmpd="sng">
            <a:solidFill>
              <a:schemeClr val="dk2"/>
            </a:solidFill>
            <a:prstDash val="solid"/>
            <a:round/>
            <a:headEnd type="none" w="sm" len="sm"/>
            <a:tailEnd type="none" w="sm" len="sm"/>
          </a:ln>
        </p:spPr>
        <p:txBody>
          <a:bodyPr spcFirstLastPara="1" wrap="square" lIns="38570" tIns="38570" rIns="38570" bIns="38570" anchor="ctr" anchorCtr="0">
            <a:noAutofit/>
          </a:bodyPr>
          <a:lstStyle/>
          <a:p>
            <a:pPr algn="ctr" defTabSz="257175"/>
            <a:r>
              <a:rPr lang="en-US" sz="1350" b="1" dirty="0">
                <a:solidFill>
                  <a:srgbClr val="F8FFA6"/>
                </a:solidFill>
                <a:latin typeface="Calibri"/>
                <a:ea typeface="+mn-ea"/>
                <a:cs typeface="+mn-cs"/>
              </a:rPr>
              <a:t>29 different heterogeneous accelerators in Apple A8 (2016)</a:t>
            </a:r>
            <a:endParaRPr sz="1350" b="1" dirty="0">
              <a:solidFill>
                <a:srgbClr val="F8FFA6"/>
              </a:solidFill>
              <a:latin typeface="Calibri"/>
              <a:ea typeface="+mn-ea"/>
              <a:cs typeface="+mn-cs"/>
            </a:endParaRPr>
          </a:p>
        </p:txBody>
      </p:sp>
    </p:spTree>
    <p:extLst>
      <p:ext uri="{BB962C8B-B14F-4D97-AF65-F5344CB8AC3E}">
        <p14:creationId xmlns:p14="http://schemas.microsoft.com/office/powerpoint/2010/main" val="323502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
                                        </p:tgtEl>
                                        <p:attrNameLst>
                                          <p:attrName>style.visibility</p:attrName>
                                        </p:attrNameLst>
                                      </p:cBhvr>
                                      <p:to>
                                        <p:strVal val="visible"/>
                                      </p:to>
                                    </p:set>
                                    <p:animEffect transition="in" filter="dissolve">
                                      <p:cBhvr>
                                        <p:cTn id="7" dur="500"/>
                                        <p:tgtEl>
                                          <p:spTgt spid="2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6576648" y="694531"/>
            <a:ext cx="2565599" cy="2226747"/>
          </a:xfrm>
          <a:prstGeom prst="rect">
            <a:avLst/>
          </a:prstGeom>
        </p:spPr>
      </p:pic>
      <p:sp>
        <p:nvSpPr>
          <p:cNvPr id="8" name="Title 7"/>
          <p:cNvSpPr>
            <a:spLocks noGrp="1"/>
          </p:cNvSpPr>
          <p:nvPr>
            <p:ph type="title"/>
          </p:nvPr>
        </p:nvSpPr>
        <p:spPr>
          <a:xfrm>
            <a:off x="466928" y="67803"/>
            <a:ext cx="8424153" cy="514349"/>
          </a:xfrm>
        </p:spPr>
        <p:txBody>
          <a:bodyPr anchor="ctr">
            <a:normAutofit fontScale="90000"/>
          </a:bodyPr>
          <a:lstStyle/>
          <a:p>
            <a:pPr algn="ctr"/>
            <a:r>
              <a:rPr lang="en-US" sz="2475" dirty="0"/>
              <a:t>Large Scale Datacenters also Moving to Specialized Acceleration</a:t>
            </a:r>
            <a:br>
              <a:rPr lang="en-US" sz="2475" dirty="0"/>
            </a:br>
            <a:r>
              <a:rPr lang="en-US" sz="2475" dirty="0"/>
              <a:t>The Google TPU</a:t>
            </a:r>
          </a:p>
        </p:txBody>
      </p:sp>
      <p:sp>
        <p:nvSpPr>
          <p:cNvPr id="7" name="Slide Number Placeholder 6"/>
          <p:cNvSpPr>
            <a:spLocks noGrp="1"/>
          </p:cNvSpPr>
          <p:nvPr>
            <p:ph type="sldNum" sz="quarter" idx="4294967295"/>
          </p:nvPr>
        </p:nvSpPr>
        <p:spPr>
          <a:xfrm>
            <a:off x="5943600" y="4329113"/>
            <a:ext cx="1200150" cy="133946"/>
          </a:xfrm>
          <a:prstGeom prst="rect">
            <a:avLst/>
          </a:prstGeom>
        </p:spPr>
        <p:txBody>
          <a:bodyPr/>
          <a:lstStyle/>
          <a:p>
            <a:pPr algn="r" defTabSz="257175">
              <a:defRPr/>
            </a:pPr>
            <a:fld id="{1E17DCE6-8197-EE42-B722-39F31B6CB1FC}" type="slidenum">
              <a:rPr lang="en-US">
                <a:solidFill>
                  <a:srgbClr val="000000"/>
                </a:solidFill>
                <a:latin typeface="Arial" pitchFamily="-110" charset="0"/>
                <a:ea typeface="ＭＳ Ｐゴシック" pitchFamily="-110" charset="-128"/>
                <a:cs typeface="+mn-cs"/>
              </a:rPr>
              <a:pPr algn="r" defTabSz="257175">
                <a:defRPr/>
              </a:pPr>
              <a:t>21</a:t>
            </a:fld>
            <a:endParaRPr lang="en-US">
              <a:solidFill>
                <a:srgbClr val="000000"/>
              </a:solidFill>
              <a:latin typeface="Arial" pitchFamily="-110" charset="0"/>
              <a:ea typeface="ＭＳ Ｐゴシック" pitchFamily="-110" charset="-128"/>
              <a:cs typeface="+mn-cs"/>
            </a:endParaRPr>
          </a:p>
        </p:txBody>
      </p:sp>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a:off x="-128200" y="968956"/>
            <a:ext cx="1752736" cy="1253143"/>
          </a:xfrm>
          <a:prstGeom prst="rect">
            <a:avLst/>
          </a:prstGeom>
        </p:spPr>
      </p:pic>
      <p:sp>
        <p:nvSpPr>
          <p:cNvPr id="11" name="TextBox 10"/>
          <p:cNvSpPr txBox="1"/>
          <p:nvPr/>
        </p:nvSpPr>
        <p:spPr>
          <a:xfrm>
            <a:off x="1374741" y="648144"/>
            <a:ext cx="5652297" cy="1808187"/>
          </a:xfrm>
          <a:prstGeom prst="rect">
            <a:avLst/>
          </a:prstGeom>
          <a:noFill/>
        </p:spPr>
        <p:txBody>
          <a:bodyPr wrap="square" rtlCol="0">
            <a:spAutoFit/>
          </a:bodyPr>
          <a:lstStyle/>
          <a:p>
            <a:pPr algn="ctr" defTabSz="257175">
              <a:defRPr/>
            </a:pPr>
            <a:r>
              <a:rPr lang="en-US" sz="1350" b="1" u="sng" dirty="0">
                <a:solidFill>
                  <a:srgbClr val="C00000"/>
                </a:solidFill>
                <a:ea typeface="ＭＳ Ｐゴシック"/>
                <a:cs typeface="+mn-cs"/>
              </a:rPr>
              <a:t>Deployed in Google datacenters since 2015</a:t>
            </a:r>
            <a:endParaRPr lang="en-US" dirty="0"/>
          </a:p>
          <a:p>
            <a:pPr marL="285750" indent="-285750">
              <a:buFont typeface="Arial" panose="020B0604020202020204" pitchFamily="34" charset="0"/>
              <a:buChar char="•"/>
            </a:pPr>
            <a:r>
              <a:rPr lang="en-US" b="1" dirty="0"/>
              <a:t>“Purpose Built” actually works  - </a:t>
            </a:r>
            <a:r>
              <a:rPr lang="en-US" i="1" dirty="0"/>
              <a:t>Only hard to use if accelerators was designed for something else</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Could we use TPU-like ideas for HPC?</a:t>
            </a:r>
          </a:p>
          <a:p>
            <a:endParaRPr lang="en-US" i="1" dirty="0"/>
          </a:p>
          <a:p>
            <a:pPr marL="285750" indent="-285750">
              <a:buFont typeface="Arial" panose="020B0604020202020204" pitchFamily="34" charset="0"/>
              <a:buChar char="•"/>
            </a:pPr>
            <a:r>
              <a:rPr lang="en-US" b="1" dirty="0">
                <a:solidFill>
                  <a:srgbClr val="FF0000"/>
                </a:solidFill>
              </a:rPr>
              <a:t>Specialization will be necessary to meet energy-efficiency and performance requirements for the future of DOE science!</a:t>
            </a:r>
          </a:p>
        </p:txBody>
      </p:sp>
      <p:cxnSp>
        <p:nvCxnSpPr>
          <p:cNvPr id="13" name="Straight Connector 12">
            <a:extLst>
              <a:ext uri="{FF2B5EF4-FFF2-40B4-BE49-F238E27FC236}">
                <a16:creationId xmlns:a16="http://schemas.microsoft.com/office/drawing/2014/main" id="{6EFA6972-90F8-6443-BF71-78A5E2295C1F}"/>
              </a:ext>
            </a:extLst>
          </p:cNvPr>
          <p:cNvCxnSpPr/>
          <p:nvPr/>
        </p:nvCxnSpPr>
        <p:spPr>
          <a:xfrm>
            <a:off x="1933262" y="2471593"/>
            <a:ext cx="4270521" cy="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4" name="Table 13">
            <a:extLst>
              <a:ext uri="{FF2B5EF4-FFF2-40B4-BE49-F238E27FC236}">
                <a16:creationId xmlns:a16="http://schemas.microsoft.com/office/drawing/2014/main" id="{372BE900-35FD-364C-ABEF-04257EA71737}"/>
              </a:ext>
            </a:extLst>
          </p:cNvPr>
          <p:cNvGraphicFramePr>
            <a:graphicFrameLocks noGrp="1"/>
          </p:cNvGraphicFramePr>
          <p:nvPr>
            <p:extLst/>
          </p:nvPr>
        </p:nvGraphicFramePr>
        <p:xfrm>
          <a:off x="924350" y="2553661"/>
          <a:ext cx="6735816" cy="1886351"/>
        </p:xfrm>
        <a:graphic>
          <a:graphicData uri="http://schemas.openxmlformats.org/drawingml/2006/table">
            <a:tbl>
              <a:tblPr/>
              <a:tblGrid>
                <a:gridCol w="946517">
                  <a:extLst>
                    <a:ext uri="{9D8B030D-6E8A-4147-A177-3AD203B41FA5}">
                      <a16:colId xmlns:a16="http://schemas.microsoft.com/office/drawing/2014/main" val="20000"/>
                    </a:ext>
                  </a:extLst>
                </a:gridCol>
                <a:gridCol w="577060">
                  <a:extLst>
                    <a:ext uri="{9D8B030D-6E8A-4147-A177-3AD203B41FA5}">
                      <a16:colId xmlns:a16="http://schemas.microsoft.com/office/drawing/2014/main" val="20001"/>
                    </a:ext>
                  </a:extLst>
                </a:gridCol>
                <a:gridCol w="651530">
                  <a:extLst>
                    <a:ext uri="{9D8B030D-6E8A-4147-A177-3AD203B41FA5}">
                      <a16:colId xmlns:a16="http://schemas.microsoft.com/office/drawing/2014/main" val="20002"/>
                    </a:ext>
                  </a:extLst>
                </a:gridCol>
                <a:gridCol w="651530">
                  <a:extLst>
                    <a:ext uri="{9D8B030D-6E8A-4147-A177-3AD203B41FA5}">
                      <a16:colId xmlns:a16="http://schemas.microsoft.com/office/drawing/2014/main" val="20003"/>
                    </a:ext>
                  </a:extLst>
                </a:gridCol>
                <a:gridCol w="651530">
                  <a:extLst>
                    <a:ext uri="{9D8B030D-6E8A-4147-A177-3AD203B41FA5}">
                      <a16:colId xmlns:a16="http://schemas.microsoft.com/office/drawing/2014/main" val="20004"/>
                    </a:ext>
                  </a:extLst>
                </a:gridCol>
                <a:gridCol w="651530">
                  <a:extLst>
                    <a:ext uri="{9D8B030D-6E8A-4147-A177-3AD203B41FA5}">
                      <a16:colId xmlns:a16="http://schemas.microsoft.com/office/drawing/2014/main" val="20005"/>
                    </a:ext>
                  </a:extLst>
                </a:gridCol>
                <a:gridCol w="651530">
                  <a:extLst>
                    <a:ext uri="{9D8B030D-6E8A-4147-A177-3AD203B41FA5}">
                      <a16:colId xmlns:a16="http://schemas.microsoft.com/office/drawing/2014/main" val="20006"/>
                    </a:ext>
                  </a:extLst>
                </a:gridCol>
                <a:gridCol w="651530">
                  <a:extLst>
                    <a:ext uri="{9D8B030D-6E8A-4147-A177-3AD203B41FA5}">
                      <a16:colId xmlns:a16="http://schemas.microsoft.com/office/drawing/2014/main" val="20007"/>
                    </a:ext>
                  </a:extLst>
                </a:gridCol>
                <a:gridCol w="497176">
                  <a:extLst>
                    <a:ext uri="{9D8B030D-6E8A-4147-A177-3AD203B41FA5}">
                      <a16:colId xmlns:a16="http://schemas.microsoft.com/office/drawing/2014/main" val="20008"/>
                    </a:ext>
                  </a:extLst>
                </a:gridCol>
                <a:gridCol w="805883">
                  <a:extLst>
                    <a:ext uri="{9D8B030D-6E8A-4147-A177-3AD203B41FA5}">
                      <a16:colId xmlns:a16="http://schemas.microsoft.com/office/drawing/2014/main" val="20009"/>
                    </a:ext>
                  </a:extLst>
                </a:gridCol>
              </a:tblGrid>
              <a:tr h="466385">
                <a:tc rowSpan="2">
                  <a:txBody>
                    <a:bodyPr/>
                    <a:lstStyle/>
                    <a:p>
                      <a:pPr algn="r" fontAlgn="ctr"/>
                      <a:r>
                        <a:rPr lang="en-US" sz="1500" b="1" i="1" u="none" strike="noStrike" dirty="0">
                          <a:solidFill>
                            <a:srgbClr val="000000"/>
                          </a:solidFill>
                          <a:effectLst/>
                          <a:latin typeface="Calibri"/>
                        </a:rPr>
                        <a:t>Model</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6D7"/>
                    </a:solidFill>
                  </a:tcPr>
                </a:tc>
                <a:tc rowSpan="2">
                  <a:txBody>
                    <a:bodyPr/>
                    <a:lstStyle/>
                    <a:p>
                      <a:pPr algn="r" fontAlgn="ctr"/>
                      <a:r>
                        <a:rPr lang="en-US" sz="1500" b="1" i="1" u="none" strike="noStrike" dirty="0">
                          <a:solidFill>
                            <a:srgbClr val="000000"/>
                          </a:solidFill>
                          <a:effectLst/>
                          <a:latin typeface="Calibri"/>
                        </a:rPr>
                        <a:t>MHz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gridSpan="2">
                  <a:txBody>
                    <a:bodyPr/>
                    <a:lstStyle/>
                    <a:p>
                      <a:pPr algn="r" fontAlgn="ctr"/>
                      <a:r>
                        <a:rPr lang="en-US" sz="1500" b="1" i="1" u="none" strike="noStrike" dirty="0">
                          <a:solidFill>
                            <a:srgbClr val="000000"/>
                          </a:solidFill>
                          <a:effectLst/>
                          <a:latin typeface="Calibri"/>
                        </a:rPr>
                        <a:t>Measured  Watts</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endParaRPr lang="en-US"/>
                    </a:p>
                  </a:txBody>
                  <a:tcPr/>
                </a:tc>
                <a:tc gridSpan="2">
                  <a:txBody>
                    <a:bodyPr/>
                    <a:lstStyle/>
                    <a:p>
                      <a:pPr algn="r" fontAlgn="ctr"/>
                      <a:r>
                        <a:rPr lang="en-US" sz="1500" b="1" i="1" u="none" strike="noStrike">
                          <a:solidFill>
                            <a:srgbClr val="000000"/>
                          </a:solidFill>
                          <a:effectLst/>
                          <a:latin typeface="Calibri"/>
                        </a:rPr>
                        <a:t>TOPS/s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endParaRPr lang="en-US"/>
                    </a:p>
                  </a:txBody>
                  <a:tcPr/>
                </a:tc>
                <a:tc gridSpan="2">
                  <a:txBody>
                    <a:bodyPr/>
                    <a:lstStyle/>
                    <a:p>
                      <a:pPr algn="r" fontAlgn="ctr"/>
                      <a:r>
                        <a:rPr lang="en-US" sz="1500" b="1" i="1" u="none" strike="noStrike">
                          <a:solidFill>
                            <a:srgbClr val="000000"/>
                          </a:solidFill>
                          <a:effectLst/>
                          <a:latin typeface="Calibri"/>
                        </a:rPr>
                        <a:t>GOPS/s /Watt</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endParaRPr lang="en-US"/>
                    </a:p>
                  </a:txBody>
                  <a:tcPr/>
                </a:tc>
                <a:tc rowSpan="2">
                  <a:txBody>
                    <a:bodyPr/>
                    <a:lstStyle/>
                    <a:p>
                      <a:pPr algn="r" fontAlgn="ctr"/>
                      <a:r>
                        <a:rPr lang="is-IS" sz="1500" b="1" i="1" u="none" strike="noStrike" dirty="0">
                          <a:solidFill>
                            <a:srgbClr val="000000"/>
                          </a:solidFill>
                          <a:effectLst/>
                          <a:latin typeface="Calibri"/>
                        </a:rPr>
                        <a:t>GB/s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rowSpan="2">
                  <a:txBody>
                    <a:bodyPr/>
                    <a:lstStyle/>
                    <a:p>
                      <a:pPr algn="r" fontAlgn="ctr"/>
                      <a:r>
                        <a:rPr lang="en-US" sz="1500" b="1" i="1" u="none" strike="noStrike">
                          <a:solidFill>
                            <a:srgbClr val="000000"/>
                          </a:solidFill>
                          <a:effectLst/>
                          <a:latin typeface="Calibri"/>
                        </a:rPr>
                        <a:t>On-Chip Memory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381158">
                <a:tc vMerge="1">
                  <a:txBody>
                    <a:bodyPr/>
                    <a:lstStyle/>
                    <a:p>
                      <a:endParaRPr lang="en-US"/>
                    </a:p>
                  </a:txBody>
                  <a:tcPr/>
                </a:tc>
                <a:tc vMerge="1">
                  <a:txBody>
                    <a:bodyPr/>
                    <a:lstStyle/>
                    <a:p>
                      <a:endParaRPr lang="en-US"/>
                    </a:p>
                  </a:txBody>
                  <a:tcPr/>
                </a:tc>
                <a:tc>
                  <a:txBody>
                    <a:bodyPr/>
                    <a:lstStyle/>
                    <a:p>
                      <a:pPr algn="r" fontAlgn="ctr"/>
                      <a:r>
                        <a:rPr lang="en-US" sz="1500" b="1" i="1" u="none" strike="noStrike" dirty="0">
                          <a:solidFill>
                            <a:srgbClr val="000000"/>
                          </a:solidFill>
                          <a:effectLst/>
                          <a:latin typeface="Calibri"/>
                        </a:rPr>
                        <a:t>Idle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r" fontAlgn="ctr"/>
                      <a:r>
                        <a:rPr lang="en-US" sz="1500" b="1" i="1" u="none" strike="noStrike" dirty="0">
                          <a:solidFill>
                            <a:srgbClr val="000000"/>
                          </a:solidFill>
                          <a:effectLst/>
                          <a:latin typeface="Calibri"/>
                        </a:rPr>
                        <a:t>Busy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r" fontAlgn="ctr"/>
                      <a:r>
                        <a:rPr lang="en-US" sz="1500" b="1" i="0" u="none" strike="noStrike" dirty="0">
                          <a:solidFill>
                            <a:srgbClr val="000000"/>
                          </a:solidFill>
                          <a:effectLst/>
                          <a:latin typeface="Calibri"/>
                        </a:rPr>
                        <a:t>8b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r" fontAlgn="ctr"/>
                      <a:r>
                        <a:rPr lang="de-DE" sz="1500" b="1" i="0" u="none" strike="noStrike" dirty="0">
                          <a:solidFill>
                            <a:srgbClr val="000000"/>
                          </a:solidFill>
                          <a:effectLst/>
                          <a:latin typeface="Calibri"/>
                        </a:rPr>
                        <a:t>FP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r" fontAlgn="ctr"/>
                      <a:r>
                        <a:rPr lang="en-US" sz="1500" b="1" i="0" u="none" strike="noStrike">
                          <a:solidFill>
                            <a:srgbClr val="000000"/>
                          </a:solidFill>
                          <a:effectLst/>
                          <a:latin typeface="Calibri"/>
                        </a:rPr>
                        <a:t>8b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r" fontAlgn="ctr"/>
                      <a:r>
                        <a:rPr lang="de-DE" sz="1500" b="1" i="0" u="none" strike="noStrike" dirty="0">
                          <a:solidFill>
                            <a:srgbClr val="000000"/>
                          </a:solidFill>
                          <a:effectLst/>
                          <a:latin typeface="Calibri"/>
                        </a:rPr>
                        <a:t>FP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358433">
                <a:tc>
                  <a:txBody>
                    <a:bodyPr/>
                    <a:lstStyle/>
                    <a:p>
                      <a:pPr algn="r" fontAlgn="ctr"/>
                      <a:r>
                        <a:rPr lang="de-DE" sz="1400" b="1" i="0" u="none" strike="noStrike" dirty="0" err="1">
                          <a:solidFill>
                            <a:srgbClr val="000000"/>
                          </a:solidFill>
                          <a:effectLst/>
                          <a:latin typeface="Calibri"/>
                        </a:rPr>
                        <a:t>Haswell</a:t>
                      </a:r>
                      <a:endParaRPr lang="de-DE" sz="1400" b="1" i="0" u="none" strike="noStrike" dirty="0">
                        <a:solidFill>
                          <a:srgbClr val="000000"/>
                        </a:solidFill>
                        <a:effectLst/>
                        <a:latin typeface="Calibri"/>
                      </a:endParaRP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ctr"/>
                      <a:r>
                        <a:rPr lang="is-IS" sz="1400" b="0" i="0" u="none" strike="noStrike" dirty="0">
                          <a:solidFill>
                            <a:srgbClr val="000000"/>
                          </a:solidFill>
                          <a:effectLst/>
                          <a:latin typeface="Calibri"/>
                        </a:rPr>
                        <a:t>2300</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dirty="0">
                          <a:solidFill>
                            <a:srgbClr val="000000"/>
                          </a:solidFill>
                          <a:effectLst/>
                          <a:latin typeface="Calibri"/>
                        </a:rPr>
                        <a:t>41</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dirty="0">
                          <a:solidFill>
                            <a:srgbClr val="000000"/>
                          </a:solidFill>
                          <a:effectLst/>
                          <a:latin typeface="Calibri"/>
                        </a:rPr>
                        <a:t>145</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hr-HR" sz="1400" b="0" i="0" u="none" strike="noStrike">
                          <a:solidFill>
                            <a:srgbClr val="000000"/>
                          </a:solidFill>
                          <a:effectLst/>
                          <a:latin typeface="Calibri"/>
                        </a:rPr>
                        <a:t>2.6</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nb-NO" sz="1400" b="0" i="0" u="none" strike="noStrike">
                          <a:solidFill>
                            <a:srgbClr val="000000"/>
                          </a:solidFill>
                          <a:effectLst/>
                          <a:latin typeface="Calibri"/>
                        </a:rPr>
                        <a:t>1.3</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fi-FI" sz="1400" b="0" i="0" u="none" strike="noStrike" dirty="0">
                          <a:solidFill>
                            <a:srgbClr val="000000"/>
                          </a:solidFill>
                          <a:effectLst/>
                          <a:latin typeface="Calibri"/>
                        </a:rPr>
                        <a:t>18</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3CCC8"/>
                    </a:solidFill>
                  </a:tcPr>
                </a:tc>
                <a:tc>
                  <a:txBody>
                    <a:bodyPr/>
                    <a:lstStyle/>
                    <a:p>
                      <a:pPr algn="r" fontAlgn="ctr"/>
                      <a:r>
                        <a:rPr lang="en-US" sz="1400" b="0" i="0" u="none" strike="noStrike">
                          <a:solidFill>
                            <a:srgbClr val="000000"/>
                          </a:solidFill>
                          <a:effectLst/>
                          <a:latin typeface="Calibri"/>
                        </a:rPr>
                        <a:t>9</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3CCC8"/>
                    </a:solidFill>
                  </a:tcPr>
                </a:tc>
                <a:tc>
                  <a:txBody>
                    <a:bodyPr/>
                    <a:lstStyle/>
                    <a:p>
                      <a:pPr algn="r" fontAlgn="ctr"/>
                      <a:r>
                        <a:rPr lang="uk-UA" sz="1400" b="0" i="0" u="none" strike="noStrike" dirty="0">
                          <a:solidFill>
                            <a:srgbClr val="000000"/>
                          </a:solidFill>
                          <a:effectLst/>
                          <a:latin typeface="Calibri"/>
                        </a:rPr>
                        <a:t>51</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uk-UA" sz="1400" b="0" i="0" u="none" strike="noStrike">
                          <a:solidFill>
                            <a:srgbClr val="000000"/>
                          </a:solidFill>
                          <a:effectLst/>
                          <a:latin typeface="Calibri"/>
                        </a:rPr>
                        <a:t>51 MiB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44504">
                <a:tc>
                  <a:txBody>
                    <a:bodyPr/>
                    <a:lstStyle/>
                    <a:p>
                      <a:pPr algn="r" fontAlgn="ctr"/>
                      <a:r>
                        <a:rPr lang="en-US" sz="1400" b="1" i="0" u="none" strike="noStrike" dirty="0">
                          <a:solidFill>
                            <a:srgbClr val="000000"/>
                          </a:solidFill>
                          <a:effectLst/>
                          <a:latin typeface="Calibri"/>
                        </a:rPr>
                        <a:t>NVIDIA</a:t>
                      </a:r>
                      <a:r>
                        <a:rPr lang="en-US" sz="1400" b="1" i="0" u="none" strike="noStrike" baseline="0" dirty="0">
                          <a:solidFill>
                            <a:srgbClr val="000000"/>
                          </a:solidFill>
                          <a:effectLst/>
                          <a:latin typeface="Calibri"/>
                        </a:rPr>
                        <a:t> </a:t>
                      </a:r>
                      <a:r>
                        <a:rPr lang="en-US" sz="1400" b="1" i="0" u="none" strike="noStrike" dirty="0">
                          <a:solidFill>
                            <a:srgbClr val="000000"/>
                          </a:solidFill>
                          <a:effectLst/>
                          <a:latin typeface="Calibri"/>
                        </a:rPr>
                        <a:t>K80</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ctr"/>
                      <a:r>
                        <a:rPr lang="en-US" sz="1400" b="0" i="0" u="none" strike="noStrike">
                          <a:solidFill>
                            <a:srgbClr val="000000"/>
                          </a:solidFill>
                          <a:effectLst/>
                          <a:latin typeface="Calibri"/>
                        </a:rPr>
                        <a:t>560</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is-IS" sz="1400" b="0" i="0" u="none" strike="noStrike">
                          <a:solidFill>
                            <a:srgbClr val="000000"/>
                          </a:solidFill>
                          <a:effectLst/>
                          <a:latin typeface="Calibri"/>
                        </a:rPr>
                        <a:t>24</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dirty="0">
                          <a:solidFill>
                            <a:srgbClr val="000000"/>
                          </a:solidFill>
                          <a:effectLst/>
                          <a:latin typeface="Calibri"/>
                        </a:rPr>
                        <a:t>98</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dirty="0">
                          <a:solidFill>
                            <a:srgbClr val="000000"/>
                          </a:solidFill>
                          <a:effectLst/>
                          <a:latin typeface="Calibri"/>
                        </a:rPr>
                        <a:t>--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hr-HR" sz="1400" b="0" i="0" u="none" strike="noStrike" dirty="0">
                          <a:solidFill>
                            <a:srgbClr val="000000"/>
                          </a:solidFill>
                          <a:effectLst/>
                          <a:latin typeface="Calibri"/>
                        </a:rPr>
                        <a:t>2.8</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sk-SK" sz="1400" b="0" i="0" u="none" strike="noStrike" dirty="0">
                          <a:solidFill>
                            <a:srgbClr val="000000"/>
                          </a:solidFill>
                          <a:effectLst/>
                          <a:latin typeface="Calibri"/>
                        </a:rPr>
                        <a:t>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3CCC8"/>
                    </a:solidFill>
                  </a:tcPr>
                </a:tc>
                <a:tc>
                  <a:txBody>
                    <a:bodyPr/>
                    <a:lstStyle/>
                    <a:p>
                      <a:pPr algn="r" fontAlgn="ctr"/>
                      <a:r>
                        <a:rPr lang="is-IS" sz="1400" b="0" i="0" u="none" strike="noStrike" dirty="0">
                          <a:solidFill>
                            <a:srgbClr val="000000"/>
                          </a:solidFill>
                          <a:effectLst/>
                          <a:latin typeface="Calibri"/>
                        </a:rPr>
                        <a:t>29</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3CCC8"/>
                    </a:solidFill>
                  </a:tcPr>
                </a:tc>
                <a:tc>
                  <a:txBody>
                    <a:bodyPr/>
                    <a:lstStyle/>
                    <a:p>
                      <a:pPr algn="r" fontAlgn="ctr"/>
                      <a:r>
                        <a:rPr lang="en-US" sz="1400" b="0" i="0" u="none" strike="noStrike">
                          <a:solidFill>
                            <a:srgbClr val="000000"/>
                          </a:solidFill>
                          <a:effectLst/>
                          <a:latin typeface="Calibri"/>
                        </a:rPr>
                        <a:t>160</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de-DE" sz="1400" b="0" i="0" u="none" strike="noStrike">
                          <a:solidFill>
                            <a:srgbClr val="000000"/>
                          </a:solidFill>
                          <a:effectLst/>
                          <a:latin typeface="Calibri"/>
                        </a:rPr>
                        <a:t>8 MiB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35871">
                <a:tc>
                  <a:txBody>
                    <a:bodyPr/>
                    <a:lstStyle/>
                    <a:p>
                      <a:pPr algn="r" fontAlgn="ctr"/>
                      <a:r>
                        <a:rPr lang="en-US" sz="1400" b="1" i="0" u="none" strike="noStrike" dirty="0">
                          <a:solidFill>
                            <a:srgbClr val="000000"/>
                          </a:solidFill>
                          <a:effectLst/>
                          <a:latin typeface="Calibri"/>
                        </a:rPr>
                        <a:t>TPU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ctr"/>
                      <a:r>
                        <a:rPr lang="is-IS" sz="1400" b="0" i="0" u="none" strike="noStrike">
                          <a:solidFill>
                            <a:srgbClr val="000000"/>
                          </a:solidFill>
                          <a:effectLst/>
                          <a:latin typeface="Calibri"/>
                        </a:rPr>
                        <a:t>700</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is-IS" sz="1400" b="0" i="0" u="none" strike="noStrike" dirty="0">
                          <a:solidFill>
                            <a:srgbClr val="000000"/>
                          </a:solidFill>
                          <a:effectLst/>
                          <a:latin typeface="Calibri"/>
                        </a:rPr>
                        <a:t>28</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dirty="0">
                          <a:solidFill>
                            <a:srgbClr val="000000"/>
                          </a:solidFill>
                          <a:effectLst/>
                          <a:latin typeface="Calibri"/>
                        </a:rPr>
                        <a:t>40</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is-IS" sz="1400" b="0" i="0" u="none" strike="noStrike">
                          <a:solidFill>
                            <a:srgbClr val="000000"/>
                          </a:solidFill>
                          <a:effectLst/>
                          <a:latin typeface="Calibri"/>
                        </a:rPr>
                        <a:t>92</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400" b="0" i="0" u="none" strike="noStrike" dirty="0">
                          <a:solidFill>
                            <a:srgbClr val="000000"/>
                          </a:solidFill>
                          <a:effectLst/>
                          <a:latin typeface="Calibri"/>
                        </a:rPr>
                        <a:t>--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it-IT" sz="1400" b="0" i="0" u="none" strike="noStrike">
                          <a:solidFill>
                            <a:srgbClr val="000000"/>
                          </a:solidFill>
                          <a:effectLst/>
                          <a:latin typeface="Calibri"/>
                        </a:rPr>
                        <a:t>2,300</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3CCC8"/>
                    </a:solidFill>
                  </a:tcPr>
                </a:tc>
                <a:tc>
                  <a:txBody>
                    <a:bodyPr/>
                    <a:lstStyle/>
                    <a:p>
                      <a:pPr algn="r" fontAlgn="ctr"/>
                      <a:r>
                        <a:rPr lang="sk-SK" sz="1400" b="0" i="0" u="none" strike="noStrike" dirty="0">
                          <a:solidFill>
                            <a:srgbClr val="000000"/>
                          </a:solidFill>
                          <a:effectLst/>
                          <a:latin typeface="Calibri"/>
                        </a:rPr>
                        <a:t>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3CCC8"/>
                    </a:solidFill>
                  </a:tcPr>
                </a:tc>
                <a:tc>
                  <a:txBody>
                    <a:bodyPr/>
                    <a:lstStyle/>
                    <a:p>
                      <a:pPr algn="r" fontAlgn="ctr"/>
                      <a:r>
                        <a:rPr lang="ru-RU" sz="1400" b="0" i="0" u="none" strike="noStrike" dirty="0">
                          <a:solidFill>
                            <a:srgbClr val="000000"/>
                          </a:solidFill>
                          <a:effectLst/>
                          <a:latin typeface="Calibri"/>
                        </a:rPr>
                        <a:t>34</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de-DE" sz="1400" b="0" i="0" u="none" strike="noStrike" dirty="0">
                          <a:solidFill>
                            <a:srgbClr val="000000"/>
                          </a:solidFill>
                          <a:effectLst/>
                          <a:latin typeface="Calibri"/>
                        </a:rPr>
                        <a:t>28 </a:t>
                      </a:r>
                      <a:r>
                        <a:rPr lang="de-DE" sz="1400" b="0" i="0" u="none" strike="noStrike" dirty="0" err="1">
                          <a:solidFill>
                            <a:srgbClr val="000000"/>
                          </a:solidFill>
                          <a:effectLst/>
                          <a:latin typeface="Calibri"/>
                        </a:rPr>
                        <a:t>MiB</a:t>
                      </a:r>
                      <a:r>
                        <a:rPr lang="de-DE" sz="1400" b="0" i="0" u="none" strike="noStrike" dirty="0">
                          <a:solidFill>
                            <a:srgbClr val="000000"/>
                          </a:solidFill>
                          <a:effectLst/>
                          <a:latin typeface="Calibri"/>
                        </a:rPr>
                        <a:t> </a:t>
                      </a:r>
                    </a:p>
                  </a:txBody>
                  <a:tcPr marL="0" marR="68580" marT="9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5" name="TextBox 14">
            <a:extLst>
              <a:ext uri="{FF2B5EF4-FFF2-40B4-BE49-F238E27FC236}">
                <a16:creationId xmlns:a16="http://schemas.microsoft.com/office/drawing/2014/main" id="{EEEE83C3-EC72-8145-AC10-391EBF08A832}"/>
              </a:ext>
            </a:extLst>
          </p:cNvPr>
          <p:cNvSpPr txBox="1"/>
          <p:nvPr/>
        </p:nvSpPr>
        <p:spPr>
          <a:xfrm>
            <a:off x="748168" y="4474744"/>
            <a:ext cx="7587333" cy="646331"/>
          </a:xfrm>
          <a:prstGeom prst="rect">
            <a:avLst/>
          </a:prstGeom>
          <a:solidFill>
            <a:schemeClr val="bg1"/>
          </a:solidFill>
          <a:ln w="28575" cmpd="sng">
            <a:solidFill>
              <a:srgbClr val="FF0000"/>
            </a:solidFill>
          </a:ln>
        </p:spPr>
        <p:txBody>
          <a:bodyPr wrap="none" rtlCol="0">
            <a:spAutoFit/>
          </a:bodyPr>
          <a:lstStyle/>
          <a:p>
            <a:r>
              <a:rPr lang="en-US" sz="1800" dirty="0"/>
              <a:t>Notional exascale system:</a:t>
            </a:r>
          </a:p>
          <a:p>
            <a:r>
              <a:rPr lang="en-US" sz="1800" dirty="0"/>
              <a:t>     2,300 GOPS/W </a:t>
            </a:r>
            <a:r>
              <a:rPr lang="en-US" sz="1800" dirty="0">
                <a:sym typeface="Wingdings"/>
              </a:rPr>
              <a:t>?  288 GF/W (</a:t>
            </a:r>
            <a:r>
              <a:rPr lang="en-US" sz="1800" dirty="0" err="1">
                <a:sym typeface="Wingdings"/>
              </a:rPr>
              <a:t>dp</a:t>
            </a:r>
            <a:r>
              <a:rPr lang="en-US" sz="1800" dirty="0">
                <a:sym typeface="Wingdings"/>
              </a:rPr>
              <a:t>)   a 3.5 MW </a:t>
            </a:r>
            <a:r>
              <a:rPr lang="en-US" sz="1800" dirty="0" err="1">
                <a:sym typeface="Wingdings"/>
              </a:rPr>
              <a:t>Exaflop</a:t>
            </a:r>
            <a:r>
              <a:rPr lang="en-US" sz="1800" dirty="0">
                <a:sym typeface="Wingdings"/>
              </a:rPr>
              <a:t> system!     </a:t>
            </a:r>
            <a:endParaRPr lang="en-US" sz="1800" dirty="0"/>
          </a:p>
        </p:txBody>
      </p:sp>
      <p:sp>
        <p:nvSpPr>
          <p:cNvPr id="16" name="Rounded Rectangle 15">
            <a:extLst>
              <a:ext uri="{FF2B5EF4-FFF2-40B4-BE49-F238E27FC236}">
                <a16:creationId xmlns:a16="http://schemas.microsoft.com/office/drawing/2014/main" id="{D31B784A-7EE2-104F-9C7B-67C96C5DB501}"/>
              </a:ext>
            </a:extLst>
          </p:cNvPr>
          <p:cNvSpPr/>
          <p:nvPr/>
        </p:nvSpPr>
        <p:spPr>
          <a:xfrm>
            <a:off x="5026310" y="4111084"/>
            <a:ext cx="678656" cy="340276"/>
          </a:xfrm>
          <a:prstGeom prst="round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4054727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dissolv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360341" y="115267"/>
            <a:ext cx="8650653" cy="493613"/>
          </a:xfrm>
          <a:prstGeom prst="rect">
            <a:avLst/>
          </a:prstGeom>
        </p:spPr>
        <p:txBody>
          <a:bodyPr spcFirstLastPara="1" vert="horz" wrap="square" lIns="68569" tIns="68569" rIns="68569" bIns="68569" rtlCol="0" anchor="t" anchorCtr="0">
            <a:noAutofit/>
          </a:bodyPr>
          <a:lstStyle/>
          <a:p>
            <a:r>
              <a:rPr lang="en-US" dirty="0">
                <a:solidFill>
                  <a:schemeClr val="bg1"/>
                </a:solidFill>
              </a:rPr>
              <a:t>The Future Direction for Post-</a:t>
            </a:r>
            <a:r>
              <a:rPr lang="en-US" dirty="0" err="1">
                <a:solidFill>
                  <a:schemeClr val="bg1"/>
                </a:solidFill>
              </a:rPr>
              <a:t>Exascale</a:t>
            </a:r>
            <a:r>
              <a:rPr lang="en-US" dirty="0">
                <a:solidFill>
                  <a:schemeClr val="bg1"/>
                </a:solidFill>
              </a:rPr>
              <a:t> Computing</a:t>
            </a:r>
            <a:endParaRPr dirty="0">
              <a:solidFill>
                <a:schemeClr val="bg1"/>
              </a:solidFill>
            </a:endParaRPr>
          </a:p>
        </p:txBody>
      </p:sp>
      <p:pic>
        <p:nvPicPr>
          <p:cNvPr id="5" name="Shape 198">
            <a:extLst>
              <a:ext uri="{FF2B5EF4-FFF2-40B4-BE49-F238E27FC236}">
                <a16:creationId xmlns:a16="http://schemas.microsoft.com/office/drawing/2014/main" id="{80AB9A14-D3C3-8F44-94C1-7EC5B193BBF6}"/>
              </a:ext>
            </a:extLst>
          </p:cNvPr>
          <p:cNvPicPr preferRelativeResize="0"/>
          <p:nvPr/>
        </p:nvPicPr>
        <p:blipFill>
          <a:blip r:embed="rId3">
            <a:clrChange>
              <a:clrFrom>
                <a:srgbClr val="FFFFFF"/>
              </a:clrFrom>
              <a:clrTo>
                <a:srgbClr val="FFFFFF">
                  <a:alpha val="0"/>
                </a:srgbClr>
              </a:clrTo>
            </a:clrChange>
            <a:alphaModFix/>
          </a:blip>
          <a:stretch>
            <a:fillRect/>
          </a:stretch>
        </p:blipFill>
        <p:spPr>
          <a:xfrm>
            <a:off x="60266" y="855171"/>
            <a:ext cx="8950729" cy="3816582"/>
          </a:xfrm>
          <a:prstGeom prst="rect">
            <a:avLst/>
          </a:prstGeom>
          <a:noFill/>
          <a:ln>
            <a:noFill/>
          </a:ln>
        </p:spPr>
      </p:pic>
    </p:spTree>
    <p:extLst>
      <p:ext uri="{BB962C8B-B14F-4D97-AF65-F5344CB8AC3E}">
        <p14:creationId xmlns:p14="http://schemas.microsoft.com/office/powerpoint/2010/main" val="2690403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DC6C84-E815-014E-955C-1DBE9794E3D5}"/>
              </a:ext>
            </a:extLst>
          </p:cNvPr>
          <p:cNvSpPr>
            <a:spLocks noGrp="1"/>
          </p:cNvSpPr>
          <p:nvPr>
            <p:ph type="title"/>
          </p:nvPr>
        </p:nvSpPr>
        <p:spPr>
          <a:xfrm>
            <a:off x="84841" y="115267"/>
            <a:ext cx="8814061" cy="493613"/>
          </a:xfrm>
        </p:spPr>
        <p:txBody>
          <a:bodyPr/>
          <a:lstStyle/>
          <a:p>
            <a:r>
              <a:rPr lang="en-US" sz="2800" dirty="0"/>
              <a:t>3-Pronged Strategy for Post-</a:t>
            </a:r>
            <a:r>
              <a:rPr lang="en-US" sz="2800" dirty="0" err="1"/>
              <a:t>Exascale</a:t>
            </a:r>
            <a:r>
              <a:rPr lang="en-US" sz="2800" dirty="0"/>
              <a:t> Performance Scaling</a:t>
            </a:r>
          </a:p>
        </p:txBody>
      </p:sp>
      <p:sp>
        <p:nvSpPr>
          <p:cNvPr id="5" name="Text Placeholder 4">
            <a:extLst>
              <a:ext uri="{FF2B5EF4-FFF2-40B4-BE49-F238E27FC236}">
                <a16:creationId xmlns:a16="http://schemas.microsoft.com/office/drawing/2014/main" id="{25F5FB8F-9FE6-D449-A023-B192980F78ED}"/>
              </a:ext>
            </a:extLst>
          </p:cNvPr>
          <p:cNvSpPr>
            <a:spLocks noGrp="1"/>
          </p:cNvSpPr>
          <p:nvPr>
            <p:ph type="body" sz="quarter" idx="1"/>
          </p:nvPr>
        </p:nvSpPr>
        <p:spPr>
          <a:xfrm>
            <a:off x="-14642" y="1274444"/>
            <a:ext cx="5701067" cy="3354706"/>
          </a:xfrm>
        </p:spPr>
        <p:txBody>
          <a:bodyPr>
            <a:normAutofit fontScale="85000" lnSpcReduction="10000"/>
          </a:bodyPr>
          <a:lstStyle/>
          <a:p>
            <a:pPr marL="565150" indent="-514350">
              <a:buFont typeface="+mj-lt"/>
              <a:buAutoNum type="arabicPeriod"/>
            </a:pPr>
            <a:r>
              <a:rPr lang="en-US" sz="3100" dirty="0"/>
              <a:t>Hardware Driven Algorithm Design</a:t>
            </a:r>
          </a:p>
          <a:p>
            <a:pPr marL="520700" lvl="1" indent="-279400"/>
            <a:r>
              <a:rPr lang="en-US" sz="1600" dirty="0"/>
              <a:t>Evaluate emerging accelerators in context of workload</a:t>
            </a:r>
          </a:p>
          <a:p>
            <a:pPr marL="520700" lvl="1" indent="-279400"/>
            <a:r>
              <a:rPr lang="en-US" sz="1600" dirty="0"/>
              <a:t>Modify algorithms to take full advantage of new accelerators</a:t>
            </a:r>
          </a:p>
          <a:p>
            <a:pPr marL="565150" indent="-514350">
              <a:buFont typeface="+mj-lt"/>
              <a:buAutoNum type="arabicPeriod"/>
            </a:pPr>
            <a:r>
              <a:rPr lang="en-US" sz="3100" dirty="0"/>
              <a:t>Algorithm Driven Hardware Design</a:t>
            </a:r>
          </a:p>
          <a:p>
            <a:pPr marL="520700" lvl="1" indent="-285750">
              <a:tabLst>
                <a:tab pos="341313" algn="l"/>
              </a:tabLst>
            </a:pPr>
            <a:r>
              <a:rPr lang="en-US" sz="1600" dirty="0"/>
              <a:t>Design accelerators based on algorithm or application requirements</a:t>
            </a:r>
          </a:p>
          <a:p>
            <a:pPr marL="520700" lvl="1" indent="-285750">
              <a:tabLst>
                <a:tab pos="341313" algn="l"/>
              </a:tabLst>
            </a:pPr>
            <a:r>
              <a:rPr lang="en-US" sz="1600" dirty="0"/>
              <a:t>Use FPGAs for implementation or Lab-led reference design</a:t>
            </a:r>
          </a:p>
          <a:p>
            <a:pPr marL="565150" indent="-514350">
              <a:buFont typeface="+mj-lt"/>
              <a:buAutoNum type="arabicPeriod"/>
            </a:pPr>
            <a:r>
              <a:rPr lang="en-US" dirty="0"/>
              <a:t>Co-Develop Hardware and Algorithms</a:t>
            </a:r>
          </a:p>
          <a:p>
            <a:pPr marL="577850" lvl="1" indent="-407988"/>
            <a:r>
              <a:rPr lang="en-US" sz="1600" dirty="0"/>
              <a:t>Design algorithms and hardware together</a:t>
            </a:r>
          </a:p>
          <a:p>
            <a:pPr marL="577850" lvl="1" indent="-407988"/>
            <a:r>
              <a:rPr lang="en-US" sz="1600" dirty="0"/>
              <a:t>Cooperative design with selected industry partner</a:t>
            </a:r>
          </a:p>
          <a:p>
            <a:pPr lvl="1"/>
            <a:endParaRPr lang="en-US" sz="1600" dirty="0"/>
          </a:p>
        </p:txBody>
      </p:sp>
      <p:sp>
        <p:nvSpPr>
          <p:cNvPr id="3" name="Slide Number Placeholder 2">
            <a:extLst>
              <a:ext uri="{FF2B5EF4-FFF2-40B4-BE49-F238E27FC236}">
                <a16:creationId xmlns:a16="http://schemas.microsoft.com/office/drawing/2014/main" id="{5A2083E3-AADB-5748-AD41-C4E2919A7EE6}"/>
              </a:ext>
            </a:extLst>
          </p:cNvPr>
          <p:cNvSpPr>
            <a:spLocks noGrp="1"/>
          </p:cNvSpPr>
          <p:nvPr>
            <p:ph type="sldNum" sz="quarter" idx="2"/>
          </p:nvPr>
        </p:nvSpPr>
        <p:spPr>
          <a:xfrm>
            <a:off x="8691073" y="4873769"/>
            <a:ext cx="413420" cy="207749"/>
          </a:xfrm>
        </p:spPr>
        <p:txBody>
          <a:bodyPr/>
          <a:lstStyle/>
          <a:p>
            <a:fld id="{D8BA31C0-C4EC-EC4F-8529-897935C3CE92}" type="slidenum">
              <a:rPr lang="en-US" smtClean="0">
                <a:latin typeface="Helvetica"/>
                <a:ea typeface="Helvetica"/>
                <a:cs typeface="Helvetica"/>
              </a:rPr>
              <a:pPr/>
              <a:t>23</a:t>
            </a:fld>
            <a:endParaRPr lang="en-US" dirty="0">
              <a:latin typeface="Helvetica"/>
              <a:ea typeface="Helvetica"/>
              <a:cs typeface="Helvetica"/>
            </a:endParaRPr>
          </a:p>
        </p:txBody>
      </p:sp>
      <p:sp>
        <p:nvSpPr>
          <p:cNvPr id="6" name="Right Arrow 5">
            <a:extLst>
              <a:ext uri="{FF2B5EF4-FFF2-40B4-BE49-F238E27FC236}">
                <a16:creationId xmlns:a16="http://schemas.microsoft.com/office/drawing/2014/main" id="{4D30836A-F2A8-8941-AC73-CB314F801898}"/>
              </a:ext>
            </a:extLst>
          </p:cNvPr>
          <p:cNvSpPr/>
          <p:nvPr/>
        </p:nvSpPr>
        <p:spPr>
          <a:xfrm>
            <a:off x="6095165" y="1274444"/>
            <a:ext cx="2443164" cy="9698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Specialize Algorithm to Hardware</a:t>
            </a:r>
          </a:p>
        </p:txBody>
      </p:sp>
      <p:sp>
        <p:nvSpPr>
          <p:cNvPr id="7" name="Rounded Rectangle 6">
            <a:extLst>
              <a:ext uri="{FF2B5EF4-FFF2-40B4-BE49-F238E27FC236}">
                <a16:creationId xmlns:a16="http://schemas.microsoft.com/office/drawing/2014/main" id="{DF3FAA56-1FF9-754E-A3C0-A71584AF43A7}"/>
              </a:ext>
            </a:extLst>
          </p:cNvPr>
          <p:cNvSpPr/>
          <p:nvPr/>
        </p:nvSpPr>
        <p:spPr>
          <a:xfrm rot="16200000">
            <a:off x="4517656" y="2693193"/>
            <a:ext cx="2660630" cy="341238"/>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Hardware</a:t>
            </a:r>
          </a:p>
        </p:txBody>
      </p:sp>
      <p:sp>
        <p:nvSpPr>
          <p:cNvPr id="8" name="Rounded Rectangle 7">
            <a:extLst>
              <a:ext uri="{FF2B5EF4-FFF2-40B4-BE49-F238E27FC236}">
                <a16:creationId xmlns:a16="http://schemas.microsoft.com/office/drawing/2014/main" id="{B9FA9AFB-40DD-C94E-A3A3-F4AA1689854B}"/>
              </a:ext>
            </a:extLst>
          </p:cNvPr>
          <p:cNvSpPr/>
          <p:nvPr/>
        </p:nvSpPr>
        <p:spPr>
          <a:xfrm rot="16200000">
            <a:off x="7439373" y="2693193"/>
            <a:ext cx="2660630" cy="341238"/>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Algorithms and Software</a:t>
            </a:r>
          </a:p>
        </p:txBody>
      </p:sp>
      <p:sp>
        <p:nvSpPr>
          <p:cNvPr id="9" name="Right Arrow 8">
            <a:extLst>
              <a:ext uri="{FF2B5EF4-FFF2-40B4-BE49-F238E27FC236}">
                <a16:creationId xmlns:a16="http://schemas.microsoft.com/office/drawing/2014/main" id="{EDB555F2-1677-1442-A6F2-E860D7523311}"/>
              </a:ext>
            </a:extLst>
          </p:cNvPr>
          <p:cNvSpPr/>
          <p:nvPr/>
        </p:nvSpPr>
        <p:spPr>
          <a:xfrm flipH="1">
            <a:off x="6052940" y="2257422"/>
            <a:ext cx="2469554" cy="964406"/>
          </a:xfrm>
          <a:prstGeom prst="rightArrow">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Specialize Hardware to Algorithm</a:t>
            </a:r>
          </a:p>
        </p:txBody>
      </p:sp>
      <p:sp>
        <p:nvSpPr>
          <p:cNvPr id="10" name="Left-Right Arrow 9">
            <a:extLst>
              <a:ext uri="{FF2B5EF4-FFF2-40B4-BE49-F238E27FC236}">
                <a16:creationId xmlns:a16="http://schemas.microsoft.com/office/drawing/2014/main" id="{CB2A0939-760A-FB47-AD8B-66ED9EEBCC94}"/>
              </a:ext>
            </a:extLst>
          </p:cNvPr>
          <p:cNvSpPr/>
          <p:nvPr/>
        </p:nvSpPr>
        <p:spPr>
          <a:xfrm>
            <a:off x="6079330" y="3393282"/>
            <a:ext cx="2443164" cy="965152"/>
          </a:xfrm>
          <a:prstGeom prst="leftRightArrow">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Co-Develop Hardware and Algorithm</a:t>
            </a:r>
          </a:p>
        </p:txBody>
      </p:sp>
      <p:sp>
        <p:nvSpPr>
          <p:cNvPr id="11" name="TextBox 10">
            <a:extLst>
              <a:ext uri="{FF2B5EF4-FFF2-40B4-BE49-F238E27FC236}">
                <a16:creationId xmlns:a16="http://schemas.microsoft.com/office/drawing/2014/main" id="{DCB8767B-D8DA-E44C-ABD3-BD8204FD155D}"/>
              </a:ext>
            </a:extLst>
          </p:cNvPr>
          <p:cNvSpPr txBox="1"/>
          <p:nvPr/>
        </p:nvSpPr>
        <p:spPr>
          <a:xfrm>
            <a:off x="84841" y="694920"/>
            <a:ext cx="9097362" cy="523220"/>
          </a:xfrm>
          <a:prstGeom prst="rect">
            <a:avLst/>
          </a:prstGeom>
          <a:noFill/>
        </p:spPr>
        <p:txBody>
          <a:bodyPr wrap="none" rtlCol="0">
            <a:spAutoFit/>
          </a:bodyPr>
          <a:lstStyle/>
          <a:p>
            <a:r>
              <a:rPr lang="en-US" b="1" i="1" dirty="0">
                <a:solidFill>
                  <a:srgbClr val="C00000"/>
                </a:solidFill>
              </a:rPr>
              <a:t>Deep knowledge of the mathematics is required to utilize and to design effective accelerators for science</a:t>
            </a:r>
          </a:p>
          <a:p>
            <a:r>
              <a:rPr lang="en-US" i="1" dirty="0">
                <a:solidFill>
                  <a:schemeClr val="tx1"/>
                </a:solidFill>
              </a:rPr>
              <a:t>Performance portability is necessary but insufficient…</a:t>
            </a:r>
          </a:p>
        </p:txBody>
      </p:sp>
    </p:spTree>
    <p:extLst>
      <p:ext uri="{BB962C8B-B14F-4D97-AF65-F5344CB8AC3E}">
        <p14:creationId xmlns:p14="http://schemas.microsoft.com/office/powerpoint/2010/main" val="361500206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dissolve">
                                      <p:cBhvr>
                                        <p:cTn id="15" dur="500"/>
                                        <p:tgtEl>
                                          <p:spTgt spid="5">
                                            <p:txEl>
                                              <p:pRg st="0" end="0"/>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dissolve">
                                      <p:cBhvr>
                                        <p:cTn id="18" dur="500"/>
                                        <p:tgtEl>
                                          <p:spTgt spid="5">
                                            <p:txEl>
                                              <p:pRg st="1" end="1"/>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dissolve">
                                      <p:cBhvr>
                                        <p:cTn id="21" dur="500"/>
                                        <p:tgtEl>
                                          <p:spTgt spid="5">
                                            <p:txEl>
                                              <p:pRg st="2" end="2"/>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Effect transition="in" filter="dissolve">
                                      <p:cBhvr>
                                        <p:cTn id="29" dur="500"/>
                                        <p:tgtEl>
                                          <p:spTgt spid="5">
                                            <p:txEl>
                                              <p:pRg st="3" end="3"/>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dissolve">
                                      <p:cBhvr>
                                        <p:cTn id="32" dur="500"/>
                                        <p:tgtEl>
                                          <p:spTgt spid="5">
                                            <p:txEl>
                                              <p:pRg st="4" end="4"/>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dissolve">
                                      <p:cBhvr>
                                        <p:cTn id="35" dur="500"/>
                                        <p:tgtEl>
                                          <p:spTgt spid="5">
                                            <p:txEl>
                                              <p:pRg st="5" end="5"/>
                                            </p:txEl>
                                          </p:spTgt>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Effect transition="in" filter="dissolve">
                                      <p:cBhvr>
                                        <p:cTn id="43" dur="500"/>
                                        <p:tgtEl>
                                          <p:spTgt spid="5">
                                            <p:txEl>
                                              <p:pRg st="6" end="6"/>
                                            </p:txEl>
                                          </p:spTgt>
                                        </p:tgtEl>
                                      </p:cBhvr>
                                    </p:animEffect>
                                  </p:childTnLst>
                                </p:cTn>
                              </p:par>
                              <p:par>
                                <p:cTn id="44" presetID="9" presetClass="entr" presetSubtype="0" fill="hold" nodeType="withEffect">
                                  <p:stCondLst>
                                    <p:cond delay="0"/>
                                  </p:stCondLst>
                                  <p:childTnLst>
                                    <p:set>
                                      <p:cBhvr>
                                        <p:cTn id="45" dur="1" fill="hold">
                                          <p:stCondLst>
                                            <p:cond delay="0"/>
                                          </p:stCondLst>
                                        </p:cTn>
                                        <p:tgtEl>
                                          <p:spTgt spid="5">
                                            <p:txEl>
                                              <p:pRg st="7" end="7"/>
                                            </p:txEl>
                                          </p:spTgt>
                                        </p:tgtEl>
                                        <p:attrNameLst>
                                          <p:attrName>style.visibility</p:attrName>
                                        </p:attrNameLst>
                                      </p:cBhvr>
                                      <p:to>
                                        <p:strVal val="visible"/>
                                      </p:to>
                                    </p:set>
                                    <p:animEffect transition="in" filter="dissolve">
                                      <p:cBhvr>
                                        <p:cTn id="46" dur="500"/>
                                        <p:tgtEl>
                                          <p:spTgt spid="5">
                                            <p:txEl>
                                              <p:pRg st="7" end="7"/>
                                            </p:txEl>
                                          </p:spTgt>
                                        </p:tgtEl>
                                      </p:cBhvr>
                                    </p:animEffect>
                                  </p:childTnLst>
                                </p:cTn>
                              </p:par>
                              <p:par>
                                <p:cTn id="47" presetID="9" presetClass="entr" presetSubtype="0" fill="hold" nodeType="with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Effect transition="in" filter="dissolve">
                                      <p:cBhvr>
                                        <p:cTn id="49" dur="500"/>
                                        <p:tgtEl>
                                          <p:spTgt spid="5">
                                            <p:txEl>
                                              <p:pRg st="8" end="8"/>
                                            </p:txEl>
                                          </p:spTgt>
                                        </p:tgtEl>
                                      </p:cBhvr>
                                    </p:animEffect>
                                  </p:childTnLst>
                                </p:cTn>
                              </p:par>
                              <p:par>
                                <p:cTn id="50" presetID="55"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1000" fill="hold"/>
                                        <p:tgtEl>
                                          <p:spTgt spid="10"/>
                                        </p:tgtEl>
                                        <p:attrNameLst>
                                          <p:attrName>ppt_w</p:attrName>
                                        </p:attrNameLst>
                                      </p:cBhvr>
                                      <p:tavLst>
                                        <p:tav tm="0">
                                          <p:val>
                                            <p:strVal val="#ppt_w*0.70"/>
                                          </p:val>
                                        </p:tav>
                                        <p:tav tm="100000">
                                          <p:val>
                                            <p:strVal val="#ppt_w"/>
                                          </p:val>
                                        </p:tav>
                                      </p:tavLst>
                                    </p:anim>
                                    <p:anim calcmode="lin" valueType="num">
                                      <p:cBhvr>
                                        <p:cTn id="53" dur="1000" fill="hold"/>
                                        <p:tgtEl>
                                          <p:spTgt spid="10"/>
                                        </p:tgtEl>
                                        <p:attrNameLst>
                                          <p:attrName>ppt_h</p:attrName>
                                        </p:attrNameLst>
                                      </p:cBhvr>
                                      <p:tavLst>
                                        <p:tav tm="0">
                                          <p:val>
                                            <p:strVal val="#ppt_h"/>
                                          </p:val>
                                        </p:tav>
                                        <p:tav tm="100000">
                                          <p:val>
                                            <p:strVal val="#ppt_h"/>
                                          </p:val>
                                        </p:tav>
                                      </p:tavLst>
                                    </p:anim>
                                    <p:animEffect transition="in" filter="fade">
                                      <p:cBhvr>
                                        <p:cTn id="54" dur="10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dissolve">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Example: Redesigning Algorithms for Emerging Accelerators</a:t>
            </a:r>
            <a:br>
              <a:rPr lang="en-US" sz="2000" dirty="0"/>
            </a:br>
            <a:r>
              <a:rPr lang="en-US" sz="1800" b="0" i="1" dirty="0">
                <a:solidFill>
                  <a:schemeClr val="accent3">
                    <a:lumMod val="20000"/>
                    <a:lumOff val="80000"/>
                  </a:schemeClr>
                </a:solidFill>
              </a:rPr>
              <a:t>David Keyes has a nice graph that demonstrates this is historically true!</a:t>
            </a:r>
            <a:endParaRPr lang="en-US" sz="2000" b="0" i="1" dirty="0">
              <a:solidFill>
                <a:schemeClr val="accent3">
                  <a:lumMod val="20000"/>
                  <a:lumOff val="80000"/>
                </a:schemeClr>
              </a:solidFill>
            </a:endParaRPr>
          </a:p>
        </p:txBody>
      </p:sp>
      <p:sp>
        <p:nvSpPr>
          <p:cNvPr id="3" name="Slide Number Placeholder 2"/>
          <p:cNvSpPr>
            <a:spLocks noGrp="1"/>
          </p:cNvSpPr>
          <p:nvPr>
            <p:ph type="sldNum" sz="quarter" idx="2"/>
          </p:nvPr>
        </p:nvSpPr>
        <p:spPr>
          <a:xfrm>
            <a:off x="3893344" y="4852090"/>
            <a:ext cx="417693" cy="207749"/>
          </a:xfrm>
        </p:spPr>
        <p:txBody>
          <a:bodyPr/>
          <a:lstStyle/>
          <a:p>
            <a:fld id="{D8BA31C0-C4EC-EC4F-8529-897935C3CE92}" type="slidenum">
              <a:rPr lang="en-US" smtClean="0">
                <a:latin typeface="Helvetica"/>
                <a:ea typeface="Helvetica"/>
                <a:cs typeface="Helvetica"/>
              </a:rPr>
              <a:pPr/>
              <a:t>24</a:t>
            </a:fld>
            <a:endParaRPr lang="en-US" dirty="0">
              <a:latin typeface="Helvetica"/>
              <a:ea typeface="Helvetica"/>
              <a:cs typeface="Helvetica"/>
            </a:endParaRPr>
          </a:p>
        </p:txBody>
      </p:sp>
      <p:graphicFrame>
        <p:nvGraphicFramePr>
          <p:cNvPr id="9" name="Table 8"/>
          <p:cNvGraphicFramePr>
            <a:graphicFrameLocks noGrp="1"/>
          </p:cNvGraphicFramePr>
          <p:nvPr>
            <p:extLst>
              <p:ext uri="{D42A27DB-BD31-4B8C-83A1-F6EECF244321}">
                <p14:modId xmlns:p14="http://schemas.microsoft.com/office/powerpoint/2010/main" val="163263385"/>
              </p:ext>
            </p:extLst>
          </p:nvPr>
        </p:nvGraphicFramePr>
        <p:xfrm>
          <a:off x="905589" y="928690"/>
          <a:ext cx="7235964" cy="1859280"/>
        </p:xfrm>
        <a:graphic>
          <a:graphicData uri="http://schemas.openxmlformats.org/drawingml/2006/table">
            <a:tbl>
              <a:tblPr firstRow="1" bandRow="1">
                <a:tableStyleId>{16D9F66E-5EB9-4882-86FB-DCBF35E3C3E4}</a:tableStyleId>
              </a:tblPr>
              <a:tblGrid>
                <a:gridCol w="2194316">
                  <a:extLst>
                    <a:ext uri="{9D8B030D-6E8A-4147-A177-3AD203B41FA5}">
                      <a16:colId xmlns:a16="http://schemas.microsoft.com/office/drawing/2014/main" val="20000"/>
                    </a:ext>
                  </a:extLst>
                </a:gridCol>
                <a:gridCol w="1856870">
                  <a:extLst>
                    <a:ext uri="{9D8B030D-6E8A-4147-A177-3AD203B41FA5}">
                      <a16:colId xmlns:a16="http://schemas.microsoft.com/office/drawing/2014/main" val="20003"/>
                    </a:ext>
                  </a:extLst>
                </a:gridCol>
                <a:gridCol w="1563414">
                  <a:extLst>
                    <a:ext uri="{9D8B030D-6E8A-4147-A177-3AD203B41FA5}">
                      <a16:colId xmlns:a16="http://schemas.microsoft.com/office/drawing/2014/main" val="20001"/>
                    </a:ext>
                  </a:extLst>
                </a:gridCol>
                <a:gridCol w="1621364">
                  <a:extLst>
                    <a:ext uri="{9D8B030D-6E8A-4147-A177-3AD203B41FA5}">
                      <a16:colId xmlns:a16="http://schemas.microsoft.com/office/drawing/2014/main" val="20002"/>
                    </a:ext>
                  </a:extLst>
                </a:gridCol>
              </a:tblGrid>
              <a:tr h="253235">
                <a:tc>
                  <a:txBody>
                    <a:bodyPr/>
                    <a:lstStyle/>
                    <a:p>
                      <a:pPr algn="ctr"/>
                      <a:endParaRPr lang="en-US" sz="1400" dirty="0"/>
                    </a:p>
                  </a:txBody>
                  <a:tcPr/>
                </a:tc>
                <a:tc>
                  <a:txBody>
                    <a:bodyPr/>
                    <a:lstStyle/>
                    <a:p>
                      <a:pPr algn="ctr"/>
                      <a:r>
                        <a:rPr lang="en-US" sz="1400" dirty="0"/>
                        <a:t>Optimization</a:t>
                      </a:r>
                    </a:p>
                  </a:txBody>
                  <a:tcPr/>
                </a:tc>
                <a:tc>
                  <a:txBody>
                    <a:bodyPr/>
                    <a:lstStyle/>
                    <a:p>
                      <a:pPr algn="ctr"/>
                      <a:r>
                        <a:rPr lang="en-US" sz="1400" dirty="0"/>
                        <a:t>CPU</a:t>
                      </a:r>
                    </a:p>
                  </a:txBody>
                  <a:tcPr/>
                </a:tc>
                <a:tc>
                  <a:txBody>
                    <a:bodyPr/>
                    <a:lstStyle/>
                    <a:p>
                      <a:pPr algn="ctr"/>
                      <a:r>
                        <a:rPr lang="en-US" sz="1400" dirty="0"/>
                        <a:t>+ GPU offload</a:t>
                      </a:r>
                    </a:p>
                  </a:txBody>
                  <a:tcPr/>
                </a:tc>
                <a:extLst>
                  <a:ext uri="{0D108BD9-81ED-4DB2-BD59-A6C34878D82A}">
                    <a16:rowId xmlns:a16="http://schemas.microsoft.com/office/drawing/2014/main" val="10000"/>
                  </a:ext>
                </a:extLst>
              </a:tr>
              <a:tr h="430499">
                <a:tc>
                  <a:txBody>
                    <a:bodyPr/>
                    <a:lstStyle/>
                    <a:p>
                      <a:pPr algn="ctr"/>
                      <a:r>
                        <a:rPr lang="en-US" sz="1400" dirty="0"/>
                        <a:t>Baseline</a:t>
                      </a:r>
                    </a:p>
                  </a:txBody>
                  <a:tcPr/>
                </a:tc>
                <a:tc>
                  <a:txBody>
                    <a:bodyPr/>
                    <a:lstStyle/>
                    <a:p>
                      <a:pPr algn="ctr"/>
                      <a:r>
                        <a:rPr lang="en-US" sz="1400" dirty="0"/>
                        <a:t>Recompile</a:t>
                      </a:r>
                    </a:p>
                  </a:txBody>
                  <a:tcPr/>
                </a:tc>
                <a:tc>
                  <a:txBody>
                    <a:bodyPr/>
                    <a:lstStyle/>
                    <a:p>
                      <a:pPr algn="ctr"/>
                      <a:r>
                        <a:rPr lang="en-US" sz="1400" dirty="0">
                          <a:solidFill>
                            <a:srgbClr val="0000FF"/>
                          </a:solidFill>
                        </a:rPr>
                        <a:t>0.6x</a:t>
                      </a:r>
                    </a:p>
                    <a:p>
                      <a:pPr algn="ctr"/>
                      <a:r>
                        <a:rPr lang="en-US" sz="1400" dirty="0"/>
                        <a:t>KNL slowdown</a:t>
                      </a:r>
                    </a:p>
                  </a:txBody>
                  <a:tcPr/>
                </a:tc>
                <a:tc>
                  <a:txBody>
                    <a:bodyPr/>
                    <a:lstStyle/>
                    <a:p>
                      <a:pPr algn="ctr"/>
                      <a:r>
                        <a:rPr lang="en-US" sz="1400" dirty="0">
                          <a:solidFill>
                            <a:srgbClr val="0000FF"/>
                          </a:solidFill>
                        </a:rPr>
                        <a:t>Does</a:t>
                      </a:r>
                      <a:r>
                        <a:rPr lang="en-US" sz="1400" baseline="0" dirty="0">
                          <a:solidFill>
                            <a:srgbClr val="0000FF"/>
                          </a:solidFill>
                        </a:rPr>
                        <a:t>n’t work</a:t>
                      </a:r>
                      <a:endParaRPr lang="en-US" sz="1400" b="1" dirty="0">
                        <a:solidFill>
                          <a:srgbClr val="0000FF"/>
                        </a:solidFill>
                      </a:endParaRPr>
                    </a:p>
                  </a:txBody>
                  <a:tcPr/>
                </a:tc>
                <a:extLst>
                  <a:ext uri="{0D108BD9-81ED-4DB2-BD59-A6C34878D82A}">
                    <a16:rowId xmlns:a16="http://schemas.microsoft.com/office/drawing/2014/main" val="10001"/>
                  </a:ext>
                </a:extLst>
              </a:tr>
              <a:tr h="430499">
                <a:tc>
                  <a:txBody>
                    <a:bodyPr/>
                    <a:lstStyle/>
                    <a:p>
                      <a:pPr algn="ctr"/>
                      <a:r>
                        <a:rPr lang="en-US" sz="1400" dirty="0"/>
                        <a:t>Code Refactoring</a:t>
                      </a:r>
                    </a:p>
                  </a:txBody>
                  <a:tcPr/>
                </a:tc>
                <a:tc>
                  <a:txBody>
                    <a:bodyPr/>
                    <a:lstStyle/>
                    <a:p>
                      <a:pPr algn="ctr"/>
                      <a:r>
                        <a:rPr lang="en-US" sz="1400" dirty="0" err="1"/>
                        <a:t>Vectorization</a:t>
                      </a:r>
                      <a:r>
                        <a:rPr lang="en-US" sz="1400" dirty="0"/>
                        <a:t>,</a:t>
                      </a:r>
                    </a:p>
                    <a:p>
                      <a:pPr algn="ctr"/>
                      <a:r>
                        <a:rPr lang="en-US" sz="1400" dirty="0"/>
                        <a:t>CUDA</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baseline="0" dirty="0">
                          <a:solidFill>
                            <a:srgbClr val="FF0000"/>
                          </a:solidFill>
                        </a:rPr>
                        <a:t>1.8x</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aseline="0" dirty="0"/>
                        <a:t>KNL speedup</a:t>
                      </a:r>
                      <a:endParaRPr lang="en-US" sz="1400" b="0" dirty="0">
                        <a:solidFill>
                          <a:schemeClr val="tx1">
                            <a:lumMod val="95000"/>
                            <a:lumOff val="5000"/>
                          </a:schemeClr>
                        </a:solidFill>
                      </a:endParaRPr>
                    </a:p>
                  </a:txBody>
                  <a:tcPr/>
                </a:tc>
                <a:tc>
                  <a:txBody>
                    <a:bodyPr/>
                    <a:lstStyle/>
                    <a:p>
                      <a:pPr algn="ctr"/>
                      <a:r>
                        <a:rPr lang="en-US" sz="1400" b="1" dirty="0">
                          <a:solidFill>
                            <a:srgbClr val="FF0000"/>
                          </a:solidFill>
                        </a:rPr>
                        <a:t>0.9</a:t>
                      </a:r>
                      <a:r>
                        <a:rPr lang="en-US" sz="1400" b="1" baseline="0" dirty="0">
                          <a:solidFill>
                            <a:srgbClr val="FF0000"/>
                          </a:solidFill>
                        </a:rPr>
                        <a:t> </a:t>
                      </a:r>
                      <a:r>
                        <a:rPr lang="mr-IN" sz="1400" b="1" baseline="0" dirty="0">
                          <a:solidFill>
                            <a:srgbClr val="FF0000"/>
                          </a:solidFill>
                        </a:rPr>
                        <a:t>–</a:t>
                      </a:r>
                      <a:r>
                        <a:rPr lang="en-US" sz="1400" b="1" baseline="0" dirty="0">
                          <a:solidFill>
                            <a:srgbClr val="FF0000"/>
                          </a:solidFill>
                        </a:rPr>
                        <a:t> 3x</a:t>
                      </a:r>
                      <a:endParaRPr lang="en-US" sz="1400" b="1" dirty="0">
                        <a:solidFill>
                          <a:srgbClr val="FF0000"/>
                        </a:solidFill>
                      </a:endParaRPr>
                    </a:p>
                  </a:txBody>
                  <a:tcPr/>
                </a:tc>
                <a:extLst>
                  <a:ext uri="{0D108BD9-81ED-4DB2-BD59-A6C34878D82A}">
                    <a16:rowId xmlns:a16="http://schemas.microsoft.com/office/drawing/2014/main" val="10002"/>
                  </a:ext>
                </a:extLst>
              </a:tr>
              <a:tr h="430499">
                <a:tc>
                  <a:txBody>
                    <a:bodyPr/>
                    <a:lstStyle/>
                    <a:p>
                      <a:pPr algn="ctr"/>
                      <a:r>
                        <a:rPr lang="en-US" sz="1400" dirty="0"/>
                        <a:t>Algorithm Redesign</a:t>
                      </a:r>
                    </a:p>
                  </a:txBody>
                  <a:tcPr/>
                </a:tc>
                <a:tc>
                  <a:txBody>
                    <a:bodyPr/>
                    <a:lstStyle/>
                    <a:p>
                      <a:pPr algn="ctr"/>
                      <a:r>
                        <a:rPr lang="en-US" sz="1400" dirty="0"/>
                        <a:t>From 2D to 3D </a:t>
                      </a:r>
                      <a:r>
                        <a:rPr lang="en-US" sz="1400" dirty="0" err="1"/>
                        <a:t>Comm</a:t>
                      </a:r>
                      <a:r>
                        <a:rPr lang="en-US" sz="1400" dirty="0"/>
                        <a:t>-Avoiding</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FF0000"/>
                          </a:solidFill>
                        </a:rPr>
                        <a:t>0.6 - 27x</a:t>
                      </a:r>
                    </a:p>
                  </a:txBody>
                  <a:tcPr/>
                </a:tc>
                <a:tc>
                  <a:txBody>
                    <a:bodyPr/>
                    <a:lstStyle/>
                    <a:p>
                      <a:pPr algn="ctr"/>
                      <a:r>
                        <a:rPr lang="en-US" sz="1400" b="1" dirty="0">
                          <a:solidFill>
                            <a:srgbClr val="FF0000"/>
                          </a:solidFill>
                        </a:rPr>
                        <a:t>2.5 </a:t>
                      </a:r>
                      <a:r>
                        <a:rPr lang="mr-IN" sz="1400" b="1" dirty="0">
                          <a:solidFill>
                            <a:srgbClr val="FF0000"/>
                          </a:solidFill>
                        </a:rPr>
                        <a:t>–</a:t>
                      </a:r>
                      <a:r>
                        <a:rPr lang="en-US" sz="1400" b="1" dirty="0">
                          <a:solidFill>
                            <a:srgbClr val="FF0000"/>
                          </a:solidFill>
                        </a:rPr>
                        <a:t> 27x</a:t>
                      </a:r>
                    </a:p>
                  </a:txBody>
                  <a:tcPr/>
                </a:tc>
                <a:extLst>
                  <a:ext uri="{0D108BD9-81ED-4DB2-BD59-A6C34878D82A}">
                    <a16:rowId xmlns:a16="http://schemas.microsoft.com/office/drawing/2014/main" val="10003"/>
                  </a:ext>
                </a:extLst>
              </a:tr>
            </a:tbl>
          </a:graphicData>
        </a:graphic>
      </p:graphicFrame>
      <p:sp>
        <p:nvSpPr>
          <p:cNvPr id="4" name="TextBox 3">
            <a:extLst>
              <a:ext uri="{FF2B5EF4-FFF2-40B4-BE49-F238E27FC236}">
                <a16:creationId xmlns:a16="http://schemas.microsoft.com/office/drawing/2014/main" id="{6C439D7D-DE8F-5049-B15F-C7F4FCE48289}"/>
              </a:ext>
            </a:extLst>
          </p:cNvPr>
          <p:cNvSpPr txBox="1"/>
          <p:nvPr/>
        </p:nvSpPr>
        <p:spPr>
          <a:xfrm>
            <a:off x="2607686" y="652180"/>
            <a:ext cx="3406702" cy="307777"/>
          </a:xfrm>
          <a:prstGeom prst="rect">
            <a:avLst/>
          </a:prstGeom>
          <a:noFill/>
        </p:spPr>
        <p:txBody>
          <a:bodyPr wrap="none" rtlCol="0">
            <a:spAutoFit/>
          </a:bodyPr>
          <a:lstStyle/>
          <a:p>
            <a:r>
              <a:rPr lang="en-US" b="1" dirty="0">
                <a:solidFill>
                  <a:srgbClr val="C00000"/>
                </a:solidFill>
              </a:rPr>
              <a:t>Example: </a:t>
            </a:r>
            <a:r>
              <a:rPr lang="en-US" b="1" dirty="0" err="1">
                <a:solidFill>
                  <a:srgbClr val="C00000"/>
                </a:solidFill>
              </a:rPr>
              <a:t>SuperLU</a:t>
            </a:r>
            <a:r>
              <a:rPr lang="en-US" b="1" dirty="0">
                <a:solidFill>
                  <a:srgbClr val="C00000"/>
                </a:solidFill>
              </a:rPr>
              <a:t> optimization paths</a:t>
            </a:r>
          </a:p>
        </p:txBody>
      </p:sp>
      <p:sp>
        <p:nvSpPr>
          <p:cNvPr id="7" name="Text Placeholder 6"/>
          <p:cNvSpPr>
            <a:spLocks noGrp="1"/>
          </p:cNvSpPr>
          <p:nvPr>
            <p:ph type="body" sz="quarter" idx="1"/>
          </p:nvPr>
        </p:nvSpPr>
        <p:spPr>
          <a:xfrm>
            <a:off x="372550" y="2787970"/>
            <a:ext cx="8427065" cy="2064120"/>
          </a:xfrm>
        </p:spPr>
        <p:txBody>
          <a:bodyPr>
            <a:normAutofit/>
          </a:bodyPr>
          <a:lstStyle/>
          <a:p>
            <a:r>
              <a:rPr lang="en-US" sz="1800" dirty="0"/>
              <a:t>Why: </a:t>
            </a:r>
            <a:r>
              <a:rPr lang="en-US" sz="1800" b="0" dirty="0"/>
              <a:t>optimization alone is insufficient</a:t>
            </a:r>
          </a:p>
          <a:p>
            <a:pPr lvl="1"/>
            <a:r>
              <a:rPr lang="en-US" sz="1800" dirty="0"/>
              <a:t>Limits to what we can accomplish with code refactoring</a:t>
            </a:r>
          </a:p>
          <a:p>
            <a:r>
              <a:rPr lang="en-US" sz="1800" dirty="0"/>
              <a:t>How: </a:t>
            </a:r>
            <a:r>
              <a:rPr lang="en-US" sz="1800" b="0" dirty="0"/>
              <a:t>Algorithm redesign is necessary</a:t>
            </a:r>
          </a:p>
          <a:p>
            <a:r>
              <a:rPr lang="en-US" sz="1800" dirty="0"/>
              <a:t>Observation: </a:t>
            </a:r>
            <a:r>
              <a:rPr lang="en-US" sz="1800" b="0" dirty="0"/>
              <a:t>Performance portability only addresses refactoring; larger performance gains rely on algorithm redesign</a:t>
            </a:r>
          </a:p>
        </p:txBody>
      </p:sp>
      <p:pic>
        <p:nvPicPr>
          <p:cNvPr id="5" name="Picture 4">
            <a:extLst>
              <a:ext uri="{FF2B5EF4-FFF2-40B4-BE49-F238E27FC236}">
                <a16:creationId xmlns:a16="http://schemas.microsoft.com/office/drawing/2014/main" id="{3DD39BFD-BFA6-5F41-A55D-B5BA5F9E6C39}"/>
              </a:ext>
            </a:extLst>
          </p:cNvPr>
          <p:cNvPicPr>
            <a:picLocks noChangeAspect="1"/>
          </p:cNvPicPr>
          <p:nvPr/>
        </p:nvPicPr>
        <p:blipFill>
          <a:blip r:embed="rId3"/>
          <a:stretch>
            <a:fillRect/>
          </a:stretch>
        </p:blipFill>
        <p:spPr>
          <a:xfrm>
            <a:off x="7281863" y="-22066"/>
            <a:ext cx="1804988" cy="768277"/>
          </a:xfrm>
          <a:prstGeom prst="rect">
            <a:avLst/>
          </a:prstGeom>
        </p:spPr>
      </p:pic>
    </p:spTree>
    <p:extLst>
      <p:ext uri="{BB962C8B-B14F-4D97-AF65-F5344CB8AC3E}">
        <p14:creationId xmlns:p14="http://schemas.microsoft.com/office/powerpoint/2010/main" val="100592886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6FDE84A-8C55-DD4B-8FE8-C05C41627EAF}"/>
              </a:ext>
            </a:extLst>
          </p:cNvPr>
          <p:cNvSpPr/>
          <p:nvPr/>
        </p:nvSpPr>
        <p:spPr>
          <a:xfrm>
            <a:off x="0" y="0"/>
            <a:ext cx="9144000" cy="889566"/>
          </a:xfrm>
          <a:prstGeom prst="rect">
            <a:avLst/>
          </a:prstGeom>
          <a:solidFill>
            <a:srgbClr val="14364B"/>
          </a:solidFill>
        </p:spPr>
        <p:style>
          <a:lnRef idx="1">
            <a:schemeClr val="accent1"/>
          </a:lnRef>
          <a:fillRef idx="1">
            <a:schemeClr val="accent1"/>
          </a:fillRef>
          <a:effectRef idx="1">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732" y="187379"/>
            <a:ext cx="8737725" cy="972287"/>
          </a:xfrm>
        </p:spPr>
        <p:txBody>
          <a:bodyPr>
            <a:normAutofit fontScale="90000"/>
          </a:bodyPr>
          <a:lstStyle/>
          <a:p>
            <a:pPr algn="ctr"/>
            <a:r>
              <a:rPr lang="en-US" b="1" dirty="0">
                <a:solidFill>
                  <a:schemeClr val="bg1"/>
                </a:solidFill>
                <a:uFillTx/>
              </a:rPr>
              <a:t>Create Hardware Features to Accelerate Broadly used Numerical Algorithm Primitives </a:t>
            </a:r>
            <a:br>
              <a:rPr lang="en-US" b="1" dirty="0">
                <a:solidFill>
                  <a:schemeClr val="bg1"/>
                </a:solidFill>
                <a:uFillTx/>
              </a:rPr>
            </a:br>
            <a:r>
              <a:rPr lang="en-US" sz="2700" b="1" i="1" dirty="0">
                <a:solidFill>
                  <a:schemeClr val="bg2">
                    <a:lumMod val="50000"/>
                  </a:schemeClr>
                </a:solidFill>
                <a:uFillTx/>
              </a:rPr>
              <a:t>Message Queues for low-overhead inter-core communication</a:t>
            </a:r>
            <a:endParaRPr lang="en-US" b="1" i="1" dirty="0">
              <a:solidFill>
                <a:schemeClr val="bg2">
                  <a:lumMod val="50000"/>
                </a:schemeClr>
              </a:solidFill>
              <a:uFillTx/>
            </a:endParaRPr>
          </a:p>
        </p:txBody>
      </p:sp>
      <p:sp>
        <p:nvSpPr>
          <p:cNvPr id="3" name="Content Placeholder 2"/>
          <p:cNvSpPr>
            <a:spLocks noGrp="1"/>
          </p:cNvSpPr>
          <p:nvPr>
            <p:ph idx="1"/>
          </p:nvPr>
        </p:nvSpPr>
        <p:spPr>
          <a:xfrm>
            <a:off x="5152768" y="3854450"/>
            <a:ext cx="3747689" cy="1514676"/>
          </a:xfrm>
        </p:spPr>
        <p:txBody>
          <a:bodyPr>
            <a:normAutofit/>
          </a:bodyPr>
          <a:lstStyle/>
          <a:p>
            <a:r>
              <a:rPr lang="en-US" dirty="0" err="1">
                <a:uFillTx/>
              </a:rPr>
              <a:t>Tensilica</a:t>
            </a:r>
            <a:r>
              <a:rPr lang="en-US" dirty="0">
                <a:uFillTx/>
              </a:rPr>
              <a:t> TIE Queues</a:t>
            </a:r>
          </a:p>
          <a:p>
            <a:r>
              <a:rPr lang="en-US" dirty="0">
                <a:uFillTx/>
              </a:rPr>
              <a:t>Green Flash/Green Wave</a:t>
            </a:r>
          </a:p>
          <a:p>
            <a:r>
              <a:rPr lang="en-US" dirty="0" err="1">
                <a:uFillTx/>
              </a:rPr>
              <a:t>OpenSOC</a:t>
            </a:r>
            <a:r>
              <a:rPr lang="en-US" dirty="0">
                <a:uFillTx/>
              </a:rPr>
              <a:t> Fabric</a:t>
            </a:r>
          </a:p>
        </p:txBody>
      </p:sp>
      <p:graphicFrame>
        <p:nvGraphicFramePr>
          <p:cNvPr id="6" name="Chart 5"/>
          <p:cNvGraphicFramePr/>
          <p:nvPr>
            <p:extLst>
              <p:ext uri="{D42A27DB-BD31-4B8C-83A1-F6EECF244321}">
                <p14:modId xmlns:p14="http://schemas.microsoft.com/office/powerpoint/2010/main" val="3466799278"/>
              </p:ext>
            </p:extLst>
          </p:nvPr>
        </p:nvGraphicFramePr>
        <p:xfrm>
          <a:off x="4479721" y="1243610"/>
          <a:ext cx="4618140" cy="2687852"/>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p:cNvPicPr>
            <a:picLocks noChangeAspect="1"/>
          </p:cNvPicPr>
          <p:nvPr/>
        </p:nvPicPr>
        <p:blipFill rotWithShape="1">
          <a:blip r:embed="rId4"/>
          <a:srcRect l="30958" t="14470" r="29203" b="27516"/>
          <a:stretch/>
        </p:blipFill>
        <p:spPr>
          <a:xfrm>
            <a:off x="543705" y="1627407"/>
            <a:ext cx="3504230" cy="2826270"/>
          </a:xfrm>
          <a:prstGeom prst="rect">
            <a:avLst/>
          </a:prstGeom>
        </p:spPr>
      </p:pic>
      <p:cxnSp>
        <p:nvCxnSpPr>
          <p:cNvPr id="8" name="Straight Arrow Connector 7"/>
          <p:cNvCxnSpPr/>
          <p:nvPr/>
        </p:nvCxnSpPr>
        <p:spPr>
          <a:xfrm>
            <a:off x="6207740" y="2754906"/>
            <a:ext cx="0" cy="2856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a:spLocks/>
          </p:cNvSpPr>
          <p:nvPr/>
        </p:nvSpPr>
        <p:spPr>
          <a:xfrm>
            <a:off x="5637841" y="2660221"/>
            <a:ext cx="436338" cy="300082"/>
          </a:xfrm>
          <a:prstGeom prst="rect">
            <a:avLst/>
          </a:prstGeom>
          <a:noFill/>
        </p:spPr>
        <p:txBody>
          <a:bodyPr wrap="none" rtlCol="0">
            <a:spAutoFit/>
          </a:bodyPr>
          <a:lstStyle/>
          <a:p>
            <a:pPr defTabSz="685800">
              <a:buClrTx/>
            </a:pPr>
            <a:r>
              <a:rPr lang="en-US" sz="1350" kern="1200" dirty="0">
                <a:latin typeface="Calibri" panose="020F0502020204030204"/>
                <a:ea typeface="+mn-ea"/>
                <a:cs typeface="+mn-cs"/>
              </a:rPr>
              <a:t>12x</a:t>
            </a:r>
          </a:p>
        </p:txBody>
      </p:sp>
      <p:cxnSp>
        <p:nvCxnSpPr>
          <p:cNvPr id="12" name="Straight Arrow Connector 11"/>
          <p:cNvCxnSpPr/>
          <p:nvPr/>
        </p:nvCxnSpPr>
        <p:spPr>
          <a:xfrm>
            <a:off x="5958539" y="2799542"/>
            <a:ext cx="225454"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8002101" y="1856440"/>
            <a:ext cx="0" cy="2856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788457" y="1860759"/>
            <a:ext cx="824165"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a:spLocks/>
          </p:cNvSpPr>
          <p:nvPr/>
        </p:nvSpPr>
        <p:spPr>
          <a:xfrm>
            <a:off x="6520117" y="1717940"/>
            <a:ext cx="479618" cy="300082"/>
          </a:xfrm>
          <a:prstGeom prst="rect">
            <a:avLst/>
          </a:prstGeom>
          <a:noFill/>
        </p:spPr>
        <p:txBody>
          <a:bodyPr wrap="none" rtlCol="0">
            <a:spAutoFit/>
          </a:bodyPr>
          <a:lstStyle/>
          <a:p>
            <a:pPr defTabSz="685800">
              <a:buClrTx/>
            </a:pPr>
            <a:r>
              <a:rPr lang="en-US" sz="1350" kern="1200" dirty="0">
                <a:latin typeface="Calibri" panose="020F0502020204030204"/>
                <a:ea typeface="+mn-ea"/>
                <a:cs typeface="+mn-cs"/>
              </a:rPr>
              <a:t>5.7x</a:t>
            </a:r>
          </a:p>
        </p:txBody>
      </p:sp>
      <p:cxnSp>
        <p:nvCxnSpPr>
          <p:cNvPr id="17" name="Straight Arrow Connector 16"/>
          <p:cNvCxnSpPr>
            <a:stCxn id="16" idx="3"/>
          </p:cNvCxnSpPr>
          <p:nvPr/>
        </p:nvCxnSpPr>
        <p:spPr>
          <a:xfrm flipV="1">
            <a:off x="6999735" y="1856541"/>
            <a:ext cx="1002367" cy="1144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a:spLocks/>
          </p:cNvSpPr>
          <p:nvPr/>
        </p:nvSpPr>
        <p:spPr>
          <a:xfrm>
            <a:off x="4479721" y="2006111"/>
            <a:ext cx="957313" cy="219291"/>
          </a:xfrm>
          <a:prstGeom prst="rect">
            <a:avLst/>
          </a:prstGeom>
          <a:solidFill>
            <a:schemeClr val="bg1"/>
          </a:solidFill>
        </p:spPr>
        <p:txBody>
          <a:bodyPr wrap="none" rtlCol="0">
            <a:spAutoFit/>
          </a:bodyPr>
          <a:lstStyle/>
          <a:p>
            <a:pPr defTabSz="685800">
              <a:buClrTx/>
            </a:pPr>
            <a:r>
              <a:rPr lang="en-US" sz="825" kern="1200" dirty="0">
                <a:latin typeface="Calibri" panose="020F0502020204030204"/>
                <a:ea typeface="+mn-ea"/>
                <a:cs typeface="+mn-cs"/>
              </a:rPr>
              <a:t>Remote Exchange</a:t>
            </a:r>
          </a:p>
        </p:txBody>
      </p:sp>
      <p:pic>
        <p:nvPicPr>
          <p:cNvPr id="18" name="Picture 17">
            <a:extLst>
              <a:ext uri="{FF2B5EF4-FFF2-40B4-BE49-F238E27FC236}">
                <a16:creationId xmlns:a16="http://schemas.microsoft.com/office/drawing/2014/main" id="{D676D9E7-996B-214D-A065-B2B188B97CC1}"/>
              </a:ext>
            </a:extLst>
          </p:cNvPr>
          <p:cNvPicPr>
            <a:picLocks noChangeAspect="1"/>
          </p:cNvPicPr>
          <p:nvPr/>
        </p:nvPicPr>
        <p:blipFill>
          <a:blip r:embed="rId5"/>
          <a:stretch>
            <a:fillRect/>
          </a:stretch>
        </p:blipFill>
        <p:spPr>
          <a:xfrm>
            <a:off x="7500918" y="392007"/>
            <a:ext cx="1341912" cy="539531"/>
          </a:xfrm>
          <a:prstGeom prst="rect">
            <a:avLst/>
          </a:prstGeom>
        </p:spPr>
      </p:pic>
    </p:spTree>
    <p:extLst>
      <p:ext uri="{BB962C8B-B14F-4D97-AF65-F5344CB8AC3E}">
        <p14:creationId xmlns:p14="http://schemas.microsoft.com/office/powerpoint/2010/main" val="168074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dissolve">
                                      <p:cBhvr>
                                        <p:cTn id="19" dur="500"/>
                                        <p:tgtEl>
                                          <p:spTgt spid="16"/>
                                        </p:tgtEl>
                                      </p:cBhvr>
                                    </p:animEffect>
                                  </p:childTnLst>
                                </p:cTn>
                              </p:par>
                              <p:par>
                                <p:cTn id="20" presetID="9"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dissolve">
                                      <p:cBhvr>
                                        <p:cTn id="22" dur="500"/>
                                        <p:tgtEl>
                                          <p:spTgt spid="17"/>
                                        </p:tgtEl>
                                      </p:cBhvr>
                                    </p:animEffect>
                                  </p:childTnLst>
                                </p:cTn>
                              </p:par>
                              <p:par>
                                <p:cTn id="23" presetID="9"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32ED2-F677-7C40-8FAB-14E9ABC0F401}"/>
              </a:ext>
            </a:extLst>
          </p:cNvPr>
          <p:cNvSpPr>
            <a:spLocks noGrp="1"/>
          </p:cNvSpPr>
          <p:nvPr>
            <p:ph type="title"/>
          </p:nvPr>
        </p:nvSpPr>
        <p:spPr>
          <a:xfrm>
            <a:off x="323313" y="275688"/>
            <a:ext cx="8326458" cy="493613"/>
          </a:xfrm>
        </p:spPr>
        <p:txBody>
          <a:bodyPr>
            <a:normAutofit fontScale="90000"/>
          </a:bodyPr>
          <a:lstStyle/>
          <a:p>
            <a:r>
              <a:rPr lang="en-US" b="1" u="sng" dirty="0"/>
              <a:t>Sparse Matrix </a:t>
            </a:r>
            <a:r>
              <a:rPr lang="en-US" b="1" u="sng" dirty="0" err="1"/>
              <a:t>Trisolve</a:t>
            </a:r>
            <a:r>
              <a:rPr lang="en-US" b="1" u="sng" dirty="0"/>
              <a:t> (refresher)</a:t>
            </a:r>
            <a:br>
              <a:rPr lang="en-US" b="1" dirty="0"/>
            </a:br>
            <a:r>
              <a:rPr lang="en-US" b="1" dirty="0"/>
              <a:t>	</a:t>
            </a:r>
            <a:r>
              <a:rPr lang="en-US" sz="2400" b="1" i="1" dirty="0"/>
              <a:t>Currently Use OMP Atomic to track dependencies</a:t>
            </a:r>
            <a:endParaRPr lang="en-US" b="1" i="1" dirty="0"/>
          </a:p>
        </p:txBody>
      </p:sp>
      <p:pic>
        <p:nvPicPr>
          <p:cNvPr id="3" name="Picture 2">
            <a:extLst>
              <a:ext uri="{FF2B5EF4-FFF2-40B4-BE49-F238E27FC236}">
                <a16:creationId xmlns:a16="http://schemas.microsoft.com/office/drawing/2014/main" id="{57E98339-E733-AB40-9067-87C388A1DD58}"/>
              </a:ext>
            </a:extLst>
          </p:cNvPr>
          <p:cNvPicPr>
            <a:picLocks noChangeAspect="1"/>
          </p:cNvPicPr>
          <p:nvPr/>
        </p:nvPicPr>
        <p:blipFill>
          <a:blip r:embed="rId2"/>
          <a:stretch>
            <a:fillRect/>
          </a:stretch>
        </p:blipFill>
        <p:spPr>
          <a:xfrm>
            <a:off x="0" y="1329856"/>
            <a:ext cx="8973084" cy="3295199"/>
          </a:xfrm>
          <a:prstGeom prst="rect">
            <a:avLst/>
          </a:prstGeom>
        </p:spPr>
      </p:pic>
      <p:pic>
        <p:nvPicPr>
          <p:cNvPr id="9" name="Picture 8">
            <a:extLst>
              <a:ext uri="{FF2B5EF4-FFF2-40B4-BE49-F238E27FC236}">
                <a16:creationId xmlns:a16="http://schemas.microsoft.com/office/drawing/2014/main" id="{CA9B59A4-744B-6B4E-B8D4-9BDB038D848F}"/>
              </a:ext>
            </a:extLst>
          </p:cNvPr>
          <p:cNvPicPr>
            <a:picLocks noChangeAspect="1"/>
          </p:cNvPicPr>
          <p:nvPr/>
        </p:nvPicPr>
        <p:blipFill rotWithShape="1">
          <a:blip r:embed="rId3">
            <a:extLst>
              <a:ext uri="{28A0092B-C50C-407E-A947-70E740481C1C}">
                <a14:useLocalDpi xmlns:a14="http://schemas.microsoft.com/office/drawing/2010/main"/>
              </a:ext>
            </a:extLst>
          </a:blip>
          <a:srcRect l="1684" r="63528" b="55617"/>
          <a:stretch/>
        </p:blipFill>
        <p:spPr>
          <a:xfrm>
            <a:off x="211509" y="1268016"/>
            <a:ext cx="1659835" cy="1475444"/>
          </a:xfrm>
          <a:prstGeom prst="rect">
            <a:avLst/>
          </a:prstGeom>
        </p:spPr>
      </p:pic>
      <p:pic>
        <p:nvPicPr>
          <p:cNvPr id="4" name="Picture 3">
            <a:extLst>
              <a:ext uri="{FF2B5EF4-FFF2-40B4-BE49-F238E27FC236}">
                <a16:creationId xmlns:a16="http://schemas.microsoft.com/office/drawing/2014/main" id="{E415B315-F363-0045-AF81-1DDE663B1BBA}"/>
              </a:ext>
            </a:extLst>
          </p:cNvPr>
          <p:cNvPicPr>
            <a:picLocks noChangeAspect="1"/>
          </p:cNvPicPr>
          <p:nvPr/>
        </p:nvPicPr>
        <p:blipFill>
          <a:blip r:embed="rId4"/>
          <a:stretch>
            <a:fillRect/>
          </a:stretch>
        </p:blipFill>
        <p:spPr>
          <a:xfrm>
            <a:off x="7172696" y="0"/>
            <a:ext cx="1800388" cy="723867"/>
          </a:xfrm>
          <a:prstGeom prst="rect">
            <a:avLst/>
          </a:prstGeom>
        </p:spPr>
      </p:pic>
    </p:spTree>
    <p:extLst>
      <p:ext uri="{BB962C8B-B14F-4D97-AF65-F5344CB8AC3E}">
        <p14:creationId xmlns:p14="http://schemas.microsoft.com/office/powerpoint/2010/main" val="219575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32ED2-F677-7C40-8FAB-14E9ABC0F401}"/>
              </a:ext>
            </a:extLst>
          </p:cNvPr>
          <p:cNvSpPr>
            <a:spLocks noGrp="1"/>
          </p:cNvSpPr>
          <p:nvPr>
            <p:ph type="title"/>
          </p:nvPr>
        </p:nvSpPr>
        <p:spPr>
          <a:xfrm>
            <a:off x="185788" y="324956"/>
            <a:ext cx="8741699" cy="387893"/>
          </a:xfrm>
        </p:spPr>
        <p:txBody>
          <a:bodyPr/>
          <a:lstStyle/>
          <a:p>
            <a:r>
              <a:rPr lang="en-US" sz="2400" b="1" dirty="0"/>
              <a:t>Example of </a:t>
            </a:r>
            <a:r>
              <a:rPr lang="en-US" sz="2400" b="1" dirty="0" err="1"/>
              <a:t>CoDevelopment</a:t>
            </a:r>
            <a:r>
              <a:rPr lang="en-US" sz="2400" b="1" dirty="0"/>
              <a:t> of Hardware and Software: </a:t>
            </a:r>
            <a:br>
              <a:rPr lang="en-US" sz="2400" b="1" dirty="0"/>
            </a:br>
            <a:r>
              <a:rPr lang="en-US" sz="2400" b="1" dirty="0"/>
              <a:t>	</a:t>
            </a:r>
            <a:r>
              <a:rPr lang="en-US" sz="2400" b="1" dirty="0" err="1"/>
              <a:t>SuperLU</a:t>
            </a:r>
            <a:r>
              <a:rPr lang="en-US" sz="2400" b="1" dirty="0"/>
              <a:t> Dependency Tracking</a:t>
            </a:r>
          </a:p>
        </p:txBody>
      </p:sp>
      <p:pic>
        <p:nvPicPr>
          <p:cNvPr id="3" name="Picture 2">
            <a:extLst>
              <a:ext uri="{FF2B5EF4-FFF2-40B4-BE49-F238E27FC236}">
                <a16:creationId xmlns:a16="http://schemas.microsoft.com/office/drawing/2014/main" id="{57E98339-E733-AB40-9067-87C388A1DD58}"/>
              </a:ext>
            </a:extLst>
          </p:cNvPr>
          <p:cNvPicPr>
            <a:picLocks noChangeAspect="1"/>
          </p:cNvPicPr>
          <p:nvPr/>
        </p:nvPicPr>
        <p:blipFill>
          <a:blip r:embed="rId2"/>
          <a:stretch>
            <a:fillRect/>
          </a:stretch>
        </p:blipFill>
        <p:spPr>
          <a:xfrm>
            <a:off x="-160256" y="781865"/>
            <a:ext cx="6985262" cy="2565208"/>
          </a:xfrm>
          <a:prstGeom prst="rect">
            <a:avLst/>
          </a:prstGeom>
        </p:spPr>
      </p:pic>
      <p:pic>
        <p:nvPicPr>
          <p:cNvPr id="9" name="Picture 8">
            <a:extLst>
              <a:ext uri="{FF2B5EF4-FFF2-40B4-BE49-F238E27FC236}">
                <a16:creationId xmlns:a16="http://schemas.microsoft.com/office/drawing/2014/main" id="{CA9B59A4-744B-6B4E-B8D4-9BDB038D848F}"/>
              </a:ext>
            </a:extLst>
          </p:cNvPr>
          <p:cNvPicPr>
            <a:picLocks noChangeAspect="1"/>
          </p:cNvPicPr>
          <p:nvPr/>
        </p:nvPicPr>
        <p:blipFill rotWithShape="1">
          <a:blip r:embed="rId3">
            <a:extLst>
              <a:ext uri="{28A0092B-C50C-407E-A947-70E740481C1C}">
                <a14:useLocalDpi xmlns:a14="http://schemas.microsoft.com/office/drawing/2010/main"/>
              </a:ext>
            </a:extLst>
          </a:blip>
          <a:srcRect l="1684" r="63528" b="55617"/>
          <a:stretch/>
        </p:blipFill>
        <p:spPr>
          <a:xfrm>
            <a:off x="136095" y="819571"/>
            <a:ext cx="986419" cy="876838"/>
          </a:xfrm>
          <a:prstGeom prst="rect">
            <a:avLst/>
          </a:prstGeom>
        </p:spPr>
      </p:pic>
      <p:pic>
        <p:nvPicPr>
          <p:cNvPr id="5" name="Picture 4">
            <a:extLst>
              <a:ext uri="{FF2B5EF4-FFF2-40B4-BE49-F238E27FC236}">
                <a16:creationId xmlns:a16="http://schemas.microsoft.com/office/drawing/2014/main" id="{39D3ECEC-35CC-B841-A5A9-19B2C04CEFEE}"/>
              </a:ext>
            </a:extLst>
          </p:cNvPr>
          <p:cNvPicPr>
            <a:picLocks noChangeAspect="1"/>
          </p:cNvPicPr>
          <p:nvPr/>
        </p:nvPicPr>
        <p:blipFill>
          <a:blip r:embed="rId4"/>
          <a:stretch>
            <a:fillRect/>
          </a:stretch>
        </p:blipFill>
        <p:spPr>
          <a:xfrm>
            <a:off x="136095" y="2795824"/>
            <a:ext cx="4401850" cy="1883516"/>
          </a:xfrm>
          <a:prstGeom prst="rect">
            <a:avLst/>
          </a:prstGeom>
        </p:spPr>
      </p:pic>
      <p:pic>
        <p:nvPicPr>
          <p:cNvPr id="6" name="Picture 5">
            <a:extLst>
              <a:ext uri="{FF2B5EF4-FFF2-40B4-BE49-F238E27FC236}">
                <a16:creationId xmlns:a16="http://schemas.microsoft.com/office/drawing/2014/main" id="{98FBD0C2-EEDD-D447-9135-4744B9D901AC}"/>
              </a:ext>
            </a:extLst>
          </p:cNvPr>
          <p:cNvPicPr>
            <a:picLocks noChangeAspect="1"/>
          </p:cNvPicPr>
          <p:nvPr/>
        </p:nvPicPr>
        <p:blipFill>
          <a:blip r:embed="rId5"/>
          <a:stretch>
            <a:fillRect/>
          </a:stretch>
        </p:blipFill>
        <p:spPr>
          <a:xfrm>
            <a:off x="4556638" y="819571"/>
            <a:ext cx="4536736" cy="3764940"/>
          </a:xfrm>
          <a:prstGeom prst="rect">
            <a:avLst/>
          </a:prstGeom>
        </p:spPr>
      </p:pic>
      <p:pic>
        <p:nvPicPr>
          <p:cNvPr id="4" name="Picture 3">
            <a:extLst>
              <a:ext uri="{FF2B5EF4-FFF2-40B4-BE49-F238E27FC236}">
                <a16:creationId xmlns:a16="http://schemas.microsoft.com/office/drawing/2014/main" id="{D25571A9-C60D-6A4B-825B-729DBBECD329}"/>
              </a:ext>
            </a:extLst>
          </p:cNvPr>
          <p:cNvPicPr>
            <a:picLocks noChangeAspect="1"/>
          </p:cNvPicPr>
          <p:nvPr/>
        </p:nvPicPr>
        <p:blipFill>
          <a:blip r:embed="rId6"/>
          <a:stretch>
            <a:fillRect/>
          </a:stretch>
        </p:blipFill>
        <p:spPr>
          <a:xfrm>
            <a:off x="7537805" y="36302"/>
            <a:ext cx="1555569" cy="625435"/>
          </a:xfrm>
          <a:prstGeom prst="rect">
            <a:avLst/>
          </a:prstGeom>
        </p:spPr>
      </p:pic>
    </p:spTree>
    <p:extLst>
      <p:ext uri="{BB962C8B-B14F-4D97-AF65-F5344CB8AC3E}">
        <p14:creationId xmlns:p14="http://schemas.microsoft.com/office/powerpoint/2010/main" val="1351018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2159923-2787-9040-898A-236C9E449C1C}"/>
              </a:ext>
            </a:extLst>
          </p:cNvPr>
          <p:cNvPicPr>
            <a:picLocks noChangeAspect="1"/>
          </p:cNvPicPr>
          <p:nvPr/>
        </p:nvPicPr>
        <p:blipFill>
          <a:blip r:embed="rId3"/>
          <a:stretch>
            <a:fillRect/>
          </a:stretch>
        </p:blipFill>
        <p:spPr>
          <a:xfrm>
            <a:off x="3978462" y="750498"/>
            <a:ext cx="5158100" cy="3892057"/>
          </a:xfrm>
          <a:prstGeom prst="rect">
            <a:avLst/>
          </a:prstGeom>
        </p:spPr>
      </p:pic>
      <p:sp>
        <p:nvSpPr>
          <p:cNvPr id="16" name="TextBox 15">
            <a:extLst>
              <a:ext uri="{FF2B5EF4-FFF2-40B4-BE49-F238E27FC236}">
                <a16:creationId xmlns:a16="http://schemas.microsoft.com/office/drawing/2014/main" id="{FEE33DAD-691C-3547-AF0A-D8EF0FECCCF5}"/>
              </a:ext>
            </a:extLst>
          </p:cNvPr>
          <p:cNvSpPr txBox="1"/>
          <p:nvPr/>
        </p:nvSpPr>
        <p:spPr>
          <a:xfrm>
            <a:off x="7287184" y="3607012"/>
            <a:ext cx="1842115" cy="338554"/>
          </a:xfrm>
          <a:prstGeom prst="rect">
            <a:avLst/>
          </a:prstGeom>
          <a:noFill/>
        </p:spPr>
        <p:txBody>
          <a:bodyPr wrap="square" rtlCol="0">
            <a:spAutoFit/>
          </a:bodyPr>
          <a:lstStyle/>
          <a:p>
            <a:r>
              <a:rPr lang="en-US" sz="1600" b="1" dirty="0" err="1">
                <a:solidFill>
                  <a:srgbClr val="00B050"/>
                </a:solidFill>
              </a:rPr>
              <a:t>MsgQ</a:t>
            </a:r>
            <a:r>
              <a:rPr lang="en-US" sz="1600" b="1" dirty="0">
                <a:solidFill>
                  <a:srgbClr val="00B050"/>
                </a:solidFill>
              </a:rPr>
              <a:t> </a:t>
            </a:r>
            <a:r>
              <a:rPr lang="en-US" sz="1600" b="1" dirty="0" err="1">
                <a:solidFill>
                  <a:srgbClr val="00B050"/>
                </a:solidFill>
              </a:rPr>
              <a:t>TriSolve</a:t>
            </a:r>
            <a:endParaRPr lang="en-US" sz="1600" b="1" dirty="0">
              <a:solidFill>
                <a:srgbClr val="00B050"/>
              </a:solidFill>
            </a:endParaRPr>
          </a:p>
        </p:txBody>
      </p:sp>
      <p:sp>
        <p:nvSpPr>
          <p:cNvPr id="17" name="TextBox 16">
            <a:extLst>
              <a:ext uri="{FF2B5EF4-FFF2-40B4-BE49-F238E27FC236}">
                <a16:creationId xmlns:a16="http://schemas.microsoft.com/office/drawing/2014/main" id="{0502B4F5-2C87-0342-A985-E4DF8B70DDB7}"/>
              </a:ext>
            </a:extLst>
          </p:cNvPr>
          <p:cNvSpPr txBox="1"/>
          <p:nvPr/>
        </p:nvSpPr>
        <p:spPr>
          <a:xfrm>
            <a:off x="7496498" y="1842135"/>
            <a:ext cx="1772353" cy="338554"/>
          </a:xfrm>
          <a:prstGeom prst="rect">
            <a:avLst/>
          </a:prstGeom>
          <a:noFill/>
        </p:spPr>
        <p:txBody>
          <a:bodyPr wrap="square" rtlCol="0">
            <a:spAutoFit/>
          </a:bodyPr>
          <a:lstStyle/>
          <a:p>
            <a:r>
              <a:rPr lang="en-US" sz="1600" b="1" dirty="0">
                <a:solidFill>
                  <a:schemeClr val="accent5">
                    <a:lumMod val="50000"/>
                  </a:schemeClr>
                </a:solidFill>
              </a:rPr>
              <a:t>OMP </a:t>
            </a:r>
            <a:r>
              <a:rPr lang="en-US" sz="1600" b="1" dirty="0" err="1">
                <a:solidFill>
                  <a:schemeClr val="accent5">
                    <a:lumMod val="50000"/>
                  </a:schemeClr>
                </a:solidFill>
              </a:rPr>
              <a:t>TriSolve</a:t>
            </a:r>
            <a:endParaRPr lang="en-US" sz="1600" b="1" dirty="0">
              <a:solidFill>
                <a:schemeClr val="accent5">
                  <a:lumMod val="50000"/>
                </a:schemeClr>
              </a:solidFill>
            </a:endParaRPr>
          </a:p>
        </p:txBody>
      </p:sp>
      <p:sp>
        <p:nvSpPr>
          <p:cNvPr id="18" name="TextBox 17">
            <a:extLst>
              <a:ext uri="{FF2B5EF4-FFF2-40B4-BE49-F238E27FC236}">
                <a16:creationId xmlns:a16="http://schemas.microsoft.com/office/drawing/2014/main" id="{FDFD3A01-40F4-204D-8E51-5587817CA508}"/>
              </a:ext>
            </a:extLst>
          </p:cNvPr>
          <p:cNvSpPr txBox="1"/>
          <p:nvPr/>
        </p:nvSpPr>
        <p:spPr>
          <a:xfrm>
            <a:off x="4486099" y="1922378"/>
            <a:ext cx="1531830" cy="369332"/>
          </a:xfrm>
          <a:prstGeom prst="rect">
            <a:avLst/>
          </a:prstGeom>
          <a:noFill/>
        </p:spPr>
        <p:txBody>
          <a:bodyPr wrap="square" rtlCol="0">
            <a:spAutoFit/>
          </a:bodyPr>
          <a:lstStyle/>
          <a:p>
            <a:r>
              <a:rPr lang="en-US" sz="1800" dirty="0"/>
              <a:t>OMP limit</a:t>
            </a:r>
          </a:p>
        </p:txBody>
      </p:sp>
      <p:sp>
        <p:nvSpPr>
          <p:cNvPr id="19" name="TextBox 18">
            <a:extLst>
              <a:ext uri="{FF2B5EF4-FFF2-40B4-BE49-F238E27FC236}">
                <a16:creationId xmlns:a16="http://schemas.microsoft.com/office/drawing/2014/main" id="{FAE2DA56-789E-EF43-8B82-1F445CE51303}"/>
              </a:ext>
            </a:extLst>
          </p:cNvPr>
          <p:cNvSpPr txBox="1"/>
          <p:nvPr/>
        </p:nvSpPr>
        <p:spPr>
          <a:xfrm>
            <a:off x="4486099" y="2355932"/>
            <a:ext cx="2094164" cy="369332"/>
          </a:xfrm>
          <a:prstGeom prst="rect">
            <a:avLst/>
          </a:prstGeom>
          <a:noFill/>
        </p:spPr>
        <p:txBody>
          <a:bodyPr wrap="square" rtlCol="0">
            <a:spAutoFit/>
          </a:bodyPr>
          <a:lstStyle/>
          <a:p>
            <a:r>
              <a:rPr lang="en-US" sz="1800" dirty="0"/>
              <a:t>4TB/s BW limit</a:t>
            </a:r>
          </a:p>
        </p:txBody>
      </p:sp>
      <p:sp>
        <p:nvSpPr>
          <p:cNvPr id="20" name="Oval 19">
            <a:extLst>
              <a:ext uri="{FF2B5EF4-FFF2-40B4-BE49-F238E27FC236}">
                <a16:creationId xmlns:a16="http://schemas.microsoft.com/office/drawing/2014/main" id="{F06AC03B-6E82-CF4F-84BE-1CAD33380104}"/>
              </a:ext>
            </a:extLst>
          </p:cNvPr>
          <p:cNvSpPr/>
          <p:nvPr/>
        </p:nvSpPr>
        <p:spPr>
          <a:xfrm>
            <a:off x="5878589" y="2199226"/>
            <a:ext cx="140661" cy="14617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21" name="Straight Connector 20">
            <a:extLst>
              <a:ext uri="{FF2B5EF4-FFF2-40B4-BE49-F238E27FC236}">
                <a16:creationId xmlns:a16="http://schemas.microsoft.com/office/drawing/2014/main" id="{6B377357-DFE1-5843-A809-C1FFA967850D}"/>
              </a:ext>
            </a:extLst>
          </p:cNvPr>
          <p:cNvCxnSpPr>
            <a:cxnSpLocks/>
            <a:endCxn id="27" idx="4"/>
          </p:cNvCxnSpPr>
          <p:nvPr/>
        </p:nvCxnSpPr>
        <p:spPr>
          <a:xfrm flipV="1">
            <a:off x="5940536" y="2011195"/>
            <a:ext cx="15768" cy="2418956"/>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543BCEE4-B078-BA42-848B-2470638F388D}"/>
              </a:ext>
            </a:extLst>
          </p:cNvPr>
          <p:cNvCxnSpPr>
            <a:cxnSpLocks/>
            <a:endCxn id="49" idx="4"/>
          </p:cNvCxnSpPr>
          <p:nvPr/>
        </p:nvCxnSpPr>
        <p:spPr>
          <a:xfrm flipH="1" flipV="1">
            <a:off x="6662565" y="2177626"/>
            <a:ext cx="10598" cy="2265519"/>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3" name="Oval 22">
            <a:extLst>
              <a:ext uri="{FF2B5EF4-FFF2-40B4-BE49-F238E27FC236}">
                <a16:creationId xmlns:a16="http://schemas.microsoft.com/office/drawing/2014/main" id="{FDFD6B2C-D847-B349-B40D-C3413719450E}"/>
              </a:ext>
            </a:extLst>
          </p:cNvPr>
          <p:cNvSpPr/>
          <p:nvPr/>
        </p:nvSpPr>
        <p:spPr>
          <a:xfrm>
            <a:off x="6591208" y="2685935"/>
            <a:ext cx="140661" cy="14617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TextBox 24">
            <a:extLst>
              <a:ext uri="{FF2B5EF4-FFF2-40B4-BE49-F238E27FC236}">
                <a16:creationId xmlns:a16="http://schemas.microsoft.com/office/drawing/2014/main" id="{90E4811C-1D2F-654C-9F35-A5267715B4E0}"/>
              </a:ext>
            </a:extLst>
          </p:cNvPr>
          <p:cNvSpPr txBox="1"/>
          <p:nvPr/>
        </p:nvSpPr>
        <p:spPr>
          <a:xfrm>
            <a:off x="4652883" y="3270658"/>
            <a:ext cx="4118456" cy="646331"/>
          </a:xfrm>
          <a:prstGeom prst="rect">
            <a:avLst/>
          </a:prstGeom>
          <a:noFill/>
        </p:spPr>
        <p:txBody>
          <a:bodyPr wrap="square" rtlCol="0">
            <a:spAutoFit/>
          </a:bodyPr>
          <a:lstStyle/>
          <a:p>
            <a:r>
              <a:rPr lang="en-US" sz="1800" b="1" dirty="0" err="1">
                <a:solidFill>
                  <a:srgbClr val="C00000"/>
                </a:solidFill>
              </a:rPr>
              <a:t>MsgQ</a:t>
            </a:r>
            <a:r>
              <a:rPr lang="en-US" sz="1800" b="1" dirty="0">
                <a:solidFill>
                  <a:srgbClr val="C00000"/>
                </a:solidFill>
              </a:rPr>
              <a:t> can enable a further 20x scaling!</a:t>
            </a:r>
          </a:p>
        </p:txBody>
      </p:sp>
      <p:sp>
        <p:nvSpPr>
          <p:cNvPr id="27" name="Oval 26">
            <a:extLst>
              <a:ext uri="{FF2B5EF4-FFF2-40B4-BE49-F238E27FC236}">
                <a16:creationId xmlns:a16="http://schemas.microsoft.com/office/drawing/2014/main" id="{E704D6E5-EB3D-E045-A34D-F8E0D8B5C426}"/>
              </a:ext>
            </a:extLst>
          </p:cNvPr>
          <p:cNvSpPr/>
          <p:nvPr/>
        </p:nvSpPr>
        <p:spPr>
          <a:xfrm>
            <a:off x="5885974" y="1865019"/>
            <a:ext cx="140661" cy="146177"/>
          </a:xfrm>
          <a:prstGeom prst="ellipse">
            <a:avLst/>
          </a:prstGeom>
          <a:solidFill>
            <a:schemeClr val="accent5">
              <a:lumMod val="5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9" name="TextBox 28">
            <a:extLst>
              <a:ext uri="{FF2B5EF4-FFF2-40B4-BE49-F238E27FC236}">
                <a16:creationId xmlns:a16="http://schemas.microsoft.com/office/drawing/2014/main" id="{B87405BF-465E-4248-8D6F-A39A0580FCBF}"/>
              </a:ext>
            </a:extLst>
          </p:cNvPr>
          <p:cNvSpPr txBox="1"/>
          <p:nvPr/>
        </p:nvSpPr>
        <p:spPr>
          <a:xfrm>
            <a:off x="5552178" y="1557890"/>
            <a:ext cx="2319866" cy="369332"/>
          </a:xfrm>
          <a:prstGeom prst="rect">
            <a:avLst/>
          </a:prstGeom>
          <a:noFill/>
        </p:spPr>
        <p:txBody>
          <a:bodyPr wrap="square" rtlCol="0">
            <a:spAutoFit/>
          </a:bodyPr>
          <a:lstStyle/>
          <a:p>
            <a:r>
              <a:rPr lang="en-US" sz="1800" b="1" dirty="0">
                <a:solidFill>
                  <a:srgbClr val="C00000"/>
                </a:solidFill>
              </a:rPr>
              <a:t>Speedup 2x</a:t>
            </a:r>
          </a:p>
        </p:txBody>
      </p:sp>
      <p:sp>
        <p:nvSpPr>
          <p:cNvPr id="32" name="TextBox 31">
            <a:extLst>
              <a:ext uri="{FF2B5EF4-FFF2-40B4-BE49-F238E27FC236}">
                <a16:creationId xmlns:a16="http://schemas.microsoft.com/office/drawing/2014/main" id="{461C0452-E138-144F-A93A-8BE8F615D8E4}"/>
              </a:ext>
            </a:extLst>
          </p:cNvPr>
          <p:cNvSpPr txBox="1"/>
          <p:nvPr/>
        </p:nvSpPr>
        <p:spPr>
          <a:xfrm>
            <a:off x="6843073" y="2327194"/>
            <a:ext cx="2268915" cy="369332"/>
          </a:xfrm>
          <a:prstGeom prst="rect">
            <a:avLst/>
          </a:prstGeom>
          <a:noFill/>
        </p:spPr>
        <p:txBody>
          <a:bodyPr wrap="square" rtlCol="0">
            <a:spAutoFit/>
          </a:bodyPr>
          <a:lstStyle/>
          <a:p>
            <a:r>
              <a:rPr lang="en-US" sz="1800" b="1" dirty="0">
                <a:solidFill>
                  <a:srgbClr val="C00000"/>
                </a:solidFill>
              </a:rPr>
              <a:t>Speedup 8x</a:t>
            </a:r>
          </a:p>
        </p:txBody>
      </p:sp>
      <p:sp>
        <p:nvSpPr>
          <p:cNvPr id="42" name="Arc 41">
            <a:extLst>
              <a:ext uri="{FF2B5EF4-FFF2-40B4-BE49-F238E27FC236}">
                <a16:creationId xmlns:a16="http://schemas.microsoft.com/office/drawing/2014/main" id="{AC3232E3-5293-A24D-A836-C27DD2C42A1F}"/>
              </a:ext>
            </a:extLst>
          </p:cNvPr>
          <p:cNvSpPr/>
          <p:nvPr/>
        </p:nvSpPr>
        <p:spPr>
          <a:xfrm rot="1519927">
            <a:off x="6019730" y="2027093"/>
            <a:ext cx="801118" cy="768837"/>
          </a:xfrm>
          <a:prstGeom prst="arc">
            <a:avLst>
              <a:gd name="adj1" fmla="val 17955058"/>
              <a:gd name="adj2" fmla="val 921430"/>
            </a:avLst>
          </a:prstGeom>
          <a:ln w="19050">
            <a:solidFill>
              <a:srgbClr val="C00000"/>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sp>
        <p:nvSpPr>
          <p:cNvPr id="43" name="Arc 42">
            <a:extLst>
              <a:ext uri="{FF2B5EF4-FFF2-40B4-BE49-F238E27FC236}">
                <a16:creationId xmlns:a16="http://schemas.microsoft.com/office/drawing/2014/main" id="{8E86296E-02E7-4C40-87C0-F084799C5C03}"/>
              </a:ext>
            </a:extLst>
          </p:cNvPr>
          <p:cNvSpPr/>
          <p:nvPr/>
        </p:nvSpPr>
        <p:spPr>
          <a:xfrm rot="2754506">
            <a:off x="5769116" y="1951875"/>
            <a:ext cx="282954" cy="337834"/>
          </a:xfrm>
          <a:prstGeom prst="arc">
            <a:avLst>
              <a:gd name="adj1" fmla="val 16200000"/>
              <a:gd name="adj2" fmla="val 246481"/>
            </a:avLst>
          </a:prstGeom>
          <a:ln w="19050">
            <a:solidFill>
              <a:srgbClr val="C00000"/>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sp>
        <p:nvSpPr>
          <p:cNvPr id="47" name="Arc 46">
            <a:extLst>
              <a:ext uri="{FF2B5EF4-FFF2-40B4-BE49-F238E27FC236}">
                <a16:creationId xmlns:a16="http://schemas.microsoft.com/office/drawing/2014/main" id="{5329B2D3-A2F3-EB4E-BFDA-0223E607B494}"/>
              </a:ext>
            </a:extLst>
          </p:cNvPr>
          <p:cNvSpPr/>
          <p:nvPr/>
        </p:nvSpPr>
        <p:spPr>
          <a:xfrm rot="12465297" flipH="1">
            <a:off x="6041154" y="-868228"/>
            <a:ext cx="2386352" cy="3849420"/>
          </a:xfrm>
          <a:prstGeom prst="arc">
            <a:avLst>
              <a:gd name="adj1" fmla="val 15246106"/>
              <a:gd name="adj2" fmla="val 16673069"/>
            </a:avLst>
          </a:prstGeom>
          <a:ln w="1905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sp>
        <p:nvSpPr>
          <p:cNvPr id="49" name="Oval 48">
            <a:extLst>
              <a:ext uri="{FF2B5EF4-FFF2-40B4-BE49-F238E27FC236}">
                <a16:creationId xmlns:a16="http://schemas.microsoft.com/office/drawing/2014/main" id="{360CF8AB-5AC9-3A41-845D-4EAEEA33CFF2}"/>
              </a:ext>
            </a:extLst>
          </p:cNvPr>
          <p:cNvSpPr/>
          <p:nvPr/>
        </p:nvSpPr>
        <p:spPr>
          <a:xfrm>
            <a:off x="6592235" y="2031449"/>
            <a:ext cx="140661" cy="146177"/>
          </a:xfrm>
          <a:prstGeom prst="ellipse">
            <a:avLst/>
          </a:prstGeom>
          <a:solidFill>
            <a:schemeClr val="accent5">
              <a:lumMod val="5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28" name="Picture 27">
            <a:extLst>
              <a:ext uri="{FF2B5EF4-FFF2-40B4-BE49-F238E27FC236}">
                <a16:creationId xmlns:a16="http://schemas.microsoft.com/office/drawing/2014/main" id="{26B67CBC-B128-EF4C-A205-E9788559791B}"/>
              </a:ext>
            </a:extLst>
          </p:cNvPr>
          <p:cNvPicPr>
            <a:picLocks noChangeAspect="1"/>
          </p:cNvPicPr>
          <p:nvPr/>
        </p:nvPicPr>
        <p:blipFill rotWithShape="1">
          <a:blip r:embed="rId4">
            <a:extLst>
              <a:ext uri="{28A0092B-C50C-407E-A947-70E740481C1C}">
                <a14:useLocalDpi xmlns:a14="http://schemas.microsoft.com/office/drawing/2010/main"/>
              </a:ext>
            </a:extLst>
          </a:blip>
          <a:srcRect l="30958" t="14470" r="29203" b="27516"/>
          <a:stretch/>
        </p:blipFill>
        <p:spPr>
          <a:xfrm>
            <a:off x="316961" y="761343"/>
            <a:ext cx="3219708" cy="2207352"/>
          </a:xfrm>
          <a:prstGeom prst="rect">
            <a:avLst/>
          </a:prstGeom>
        </p:spPr>
      </p:pic>
      <p:sp>
        <p:nvSpPr>
          <p:cNvPr id="3" name="Rectangle 2">
            <a:extLst>
              <a:ext uri="{FF2B5EF4-FFF2-40B4-BE49-F238E27FC236}">
                <a16:creationId xmlns:a16="http://schemas.microsoft.com/office/drawing/2014/main" id="{4ABFD74B-644B-C244-9E62-18B3D2792D80}"/>
              </a:ext>
            </a:extLst>
          </p:cNvPr>
          <p:cNvSpPr/>
          <p:nvPr/>
        </p:nvSpPr>
        <p:spPr>
          <a:xfrm>
            <a:off x="7195150" y="882805"/>
            <a:ext cx="1600058" cy="6825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ED9ACFFD-EB21-FE40-A3C7-47109E9BCAF5}"/>
              </a:ext>
            </a:extLst>
          </p:cNvPr>
          <p:cNvCxnSpPr/>
          <p:nvPr/>
        </p:nvCxnSpPr>
        <p:spPr>
          <a:xfrm>
            <a:off x="7287184" y="1070811"/>
            <a:ext cx="584860"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B258531-AA76-5842-BD6C-18B2DBCD54DF}"/>
              </a:ext>
            </a:extLst>
          </p:cNvPr>
          <p:cNvCxnSpPr/>
          <p:nvPr/>
        </p:nvCxnSpPr>
        <p:spPr>
          <a:xfrm>
            <a:off x="7287184" y="1364613"/>
            <a:ext cx="584860"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EA7F9C3-4B19-1848-A96C-9A5B2ACF9984}"/>
              </a:ext>
            </a:extLst>
          </p:cNvPr>
          <p:cNvSpPr txBox="1"/>
          <p:nvPr/>
        </p:nvSpPr>
        <p:spPr>
          <a:xfrm>
            <a:off x="7887830" y="915318"/>
            <a:ext cx="891591" cy="307777"/>
          </a:xfrm>
          <a:prstGeom prst="rect">
            <a:avLst/>
          </a:prstGeom>
          <a:noFill/>
        </p:spPr>
        <p:txBody>
          <a:bodyPr wrap="none" rtlCol="0">
            <a:spAutoFit/>
          </a:bodyPr>
          <a:lstStyle/>
          <a:p>
            <a:r>
              <a:rPr lang="en-US" dirty="0"/>
              <a:t>OpenMP</a:t>
            </a:r>
          </a:p>
        </p:txBody>
      </p:sp>
      <p:sp>
        <p:nvSpPr>
          <p:cNvPr id="8" name="TextBox 7">
            <a:extLst>
              <a:ext uri="{FF2B5EF4-FFF2-40B4-BE49-F238E27FC236}">
                <a16:creationId xmlns:a16="http://schemas.microsoft.com/office/drawing/2014/main" id="{863920A1-4AF6-2244-AAF7-8F635FDC7FA3}"/>
              </a:ext>
            </a:extLst>
          </p:cNvPr>
          <p:cNvSpPr txBox="1"/>
          <p:nvPr/>
        </p:nvSpPr>
        <p:spPr>
          <a:xfrm>
            <a:off x="7891533" y="1220043"/>
            <a:ext cx="662361" cy="307777"/>
          </a:xfrm>
          <a:prstGeom prst="rect">
            <a:avLst/>
          </a:prstGeom>
          <a:noFill/>
        </p:spPr>
        <p:txBody>
          <a:bodyPr wrap="none" rtlCol="0">
            <a:spAutoFit/>
          </a:bodyPr>
          <a:lstStyle/>
          <a:p>
            <a:r>
              <a:rPr lang="en-US" dirty="0" err="1"/>
              <a:t>MsgQ</a:t>
            </a:r>
            <a:endParaRPr lang="en-US" dirty="0"/>
          </a:p>
        </p:txBody>
      </p:sp>
      <p:sp>
        <p:nvSpPr>
          <p:cNvPr id="9" name="Title 8">
            <a:extLst>
              <a:ext uri="{FF2B5EF4-FFF2-40B4-BE49-F238E27FC236}">
                <a16:creationId xmlns:a16="http://schemas.microsoft.com/office/drawing/2014/main" id="{C78ABDF9-8F7D-D342-833F-455D4AD83157}"/>
              </a:ext>
            </a:extLst>
          </p:cNvPr>
          <p:cNvSpPr>
            <a:spLocks noGrp="1"/>
          </p:cNvSpPr>
          <p:nvPr>
            <p:ph type="title"/>
          </p:nvPr>
        </p:nvSpPr>
        <p:spPr>
          <a:xfrm>
            <a:off x="322870" y="144928"/>
            <a:ext cx="8326458" cy="493613"/>
          </a:xfrm>
        </p:spPr>
        <p:txBody>
          <a:bodyPr/>
          <a:lstStyle/>
          <a:p>
            <a:r>
              <a:rPr lang="en-US" dirty="0">
                <a:solidFill>
                  <a:schemeClr val="bg1"/>
                </a:solidFill>
              </a:rPr>
              <a:t>Benefit of </a:t>
            </a:r>
            <a:r>
              <a:rPr lang="en-US" dirty="0" err="1">
                <a:solidFill>
                  <a:schemeClr val="bg1"/>
                </a:solidFill>
              </a:rPr>
              <a:t>MsgQ’s</a:t>
            </a:r>
            <a:r>
              <a:rPr lang="en-US" dirty="0">
                <a:solidFill>
                  <a:schemeClr val="bg1"/>
                </a:solidFill>
              </a:rPr>
              <a:t> on KNL-like architecture</a:t>
            </a:r>
            <a:endParaRPr lang="en-US" dirty="0"/>
          </a:p>
        </p:txBody>
      </p:sp>
      <p:sp>
        <p:nvSpPr>
          <p:cNvPr id="10" name="Text Placeholder 9">
            <a:extLst>
              <a:ext uri="{FF2B5EF4-FFF2-40B4-BE49-F238E27FC236}">
                <a16:creationId xmlns:a16="http://schemas.microsoft.com/office/drawing/2014/main" id="{D6D47F65-460F-7644-A77F-FF0126357B7F}"/>
              </a:ext>
            </a:extLst>
          </p:cNvPr>
          <p:cNvSpPr>
            <a:spLocks noGrp="1"/>
          </p:cNvSpPr>
          <p:nvPr>
            <p:ph type="body" sz="quarter" idx="1"/>
          </p:nvPr>
        </p:nvSpPr>
        <p:spPr>
          <a:xfrm>
            <a:off x="0" y="2910426"/>
            <a:ext cx="4350774" cy="1820890"/>
          </a:xfrm>
        </p:spPr>
        <p:txBody>
          <a:bodyPr>
            <a:normAutofit/>
          </a:bodyPr>
          <a:lstStyle/>
          <a:p>
            <a:pPr marL="50800" indent="0">
              <a:buNone/>
            </a:pPr>
            <a:r>
              <a:rPr lang="en-US" sz="1400" dirty="0"/>
              <a:t>Algorithm: </a:t>
            </a:r>
            <a:r>
              <a:rPr lang="en-US" sz="1400" b="0" dirty="0"/>
              <a:t>Redesign </a:t>
            </a:r>
            <a:r>
              <a:rPr lang="en-US" sz="1400" b="0" dirty="0" err="1"/>
              <a:t>SuperLU</a:t>
            </a:r>
            <a:r>
              <a:rPr lang="en-US" sz="1400" b="0" dirty="0"/>
              <a:t> algorithm to use </a:t>
            </a:r>
            <a:r>
              <a:rPr lang="en-US" sz="1400" b="0" dirty="0" err="1"/>
              <a:t>MsgQ</a:t>
            </a:r>
            <a:r>
              <a:rPr lang="en-US" sz="1400" b="0" dirty="0"/>
              <a:t> instead of atomics to track dependencies.  </a:t>
            </a:r>
            <a:endParaRPr lang="en-US" sz="1400" dirty="0"/>
          </a:p>
          <a:p>
            <a:pPr marL="50800" indent="0">
              <a:buNone/>
            </a:pPr>
            <a:r>
              <a:rPr lang="en-US" sz="1400" dirty="0"/>
              <a:t>Performance</a:t>
            </a:r>
            <a:r>
              <a:rPr lang="en-US" sz="1600" dirty="0"/>
              <a:t>:</a:t>
            </a:r>
          </a:p>
          <a:p>
            <a:pPr marL="344488" lvl="1" indent="-223838"/>
            <a:r>
              <a:rPr lang="en-US" sz="1400" dirty="0"/>
              <a:t>12x lower overhead per message than OpenMP</a:t>
            </a:r>
          </a:p>
          <a:p>
            <a:pPr marL="344488" lvl="1" indent="-223838"/>
            <a:r>
              <a:rPr lang="en-US" sz="1400" dirty="0"/>
              <a:t>4x faster than OpenMP for 64cores</a:t>
            </a:r>
          </a:p>
          <a:p>
            <a:pPr marL="344488" lvl="1" indent="-223838"/>
            <a:r>
              <a:rPr lang="en-US" sz="1400" dirty="0"/>
              <a:t>Potential for 8x-20x further scaling</a:t>
            </a:r>
            <a:endParaRPr lang="en-US" sz="1800" dirty="0"/>
          </a:p>
          <a:p>
            <a:pPr marL="50800" indent="0">
              <a:buNone/>
            </a:pPr>
            <a:endParaRPr lang="en-US" sz="1400" b="0" dirty="0"/>
          </a:p>
          <a:p>
            <a:pPr marL="344488" lvl="1" indent="-223838"/>
            <a:endParaRPr lang="en-US" sz="1400" dirty="0"/>
          </a:p>
          <a:p>
            <a:pPr marL="0" indent="0">
              <a:buNone/>
            </a:pPr>
            <a:endParaRPr lang="en-US" sz="1800" dirty="0"/>
          </a:p>
        </p:txBody>
      </p:sp>
      <p:pic>
        <p:nvPicPr>
          <p:cNvPr id="33" name="Picture 32">
            <a:extLst>
              <a:ext uri="{FF2B5EF4-FFF2-40B4-BE49-F238E27FC236}">
                <a16:creationId xmlns:a16="http://schemas.microsoft.com/office/drawing/2014/main" id="{E6562999-0399-604F-80EF-E6890A269550}"/>
              </a:ext>
            </a:extLst>
          </p:cNvPr>
          <p:cNvPicPr>
            <a:picLocks noChangeAspect="1"/>
          </p:cNvPicPr>
          <p:nvPr/>
        </p:nvPicPr>
        <p:blipFill>
          <a:blip r:embed="rId5"/>
          <a:stretch>
            <a:fillRect/>
          </a:stretch>
        </p:blipFill>
        <p:spPr>
          <a:xfrm>
            <a:off x="7537805" y="36302"/>
            <a:ext cx="1555569" cy="625435"/>
          </a:xfrm>
          <a:prstGeom prst="rect">
            <a:avLst/>
          </a:prstGeom>
        </p:spPr>
      </p:pic>
      <p:sp>
        <p:nvSpPr>
          <p:cNvPr id="2" name="Rectangle 1">
            <a:extLst>
              <a:ext uri="{FF2B5EF4-FFF2-40B4-BE49-F238E27FC236}">
                <a16:creationId xmlns:a16="http://schemas.microsoft.com/office/drawing/2014/main" id="{C60E2FD8-9CF6-2F41-8D28-22F412E32056}"/>
              </a:ext>
            </a:extLst>
          </p:cNvPr>
          <p:cNvSpPr/>
          <p:nvPr/>
        </p:nvSpPr>
        <p:spPr>
          <a:xfrm>
            <a:off x="4486099" y="2685935"/>
            <a:ext cx="4423123" cy="1490649"/>
          </a:xfrm>
          <a:prstGeom prst="rect">
            <a:avLst/>
          </a:prstGeom>
          <a:solidFill>
            <a:schemeClr val="accent4">
              <a:lumMod val="60000"/>
              <a:lumOff val="40000"/>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904C060A-358F-5945-AFD1-FAC581945D42}"/>
              </a:ext>
            </a:extLst>
          </p:cNvPr>
          <p:cNvCxnSpPr/>
          <p:nvPr/>
        </p:nvCxnSpPr>
        <p:spPr>
          <a:xfrm>
            <a:off x="4486099" y="1364613"/>
            <a:ext cx="3923383" cy="2242399"/>
          </a:xfrm>
          <a:prstGeom prst="straightConnector1">
            <a:avLst/>
          </a:prstGeom>
          <a:ln w="889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71223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dissolv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dissolve">
                                      <p:cBhvr>
                                        <p:cTn id="15" dur="500"/>
                                        <p:tgtEl>
                                          <p:spTgt spid="3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dissolve">
                                      <p:cBhvr>
                                        <p:cTn id="18" dur="500"/>
                                        <p:tgtEl>
                                          <p:spTgt spid="47"/>
                                        </p:tgtEl>
                                      </p:cBhvr>
                                    </p:animEffect>
                                  </p:childTnLst>
                                </p:cTn>
                              </p:par>
                            </p:childTnLst>
                          </p:cTn>
                        </p:par>
                        <p:par>
                          <p:cTn id="19" fill="hold">
                            <p:stCondLst>
                              <p:cond delay="500"/>
                            </p:stCondLst>
                            <p:childTnLst>
                              <p:par>
                                <p:cTn id="20" presetID="9" presetClass="entr" presetSubtype="0" fill="hold" nodeType="after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dissolve">
                                      <p:cBhvr>
                                        <p:cTn id="22" dur="500"/>
                                        <p:tgtEl>
                                          <p:spTgt spid="10">
                                            <p:txEl>
                                              <p:pRg st="1" end="1"/>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dissolve">
                                      <p:cBhvr>
                                        <p:cTn id="25" dur="500"/>
                                        <p:tgtEl>
                                          <p:spTgt spid="10">
                                            <p:txEl>
                                              <p:pRg st="2" end="2"/>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dissolve">
                                      <p:cBhvr>
                                        <p:cTn id="28" dur="500"/>
                                        <p:tgtEl>
                                          <p:spTgt spid="10">
                                            <p:txEl>
                                              <p:pRg st="3" end="3"/>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dissolve">
                                      <p:cBhvr>
                                        <p:cTn id="31" dur="500"/>
                                        <p:tgtEl>
                                          <p:spTgt spid="10">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dissolve">
                                      <p:cBhvr>
                                        <p:cTn id="36" dur="500"/>
                                        <p:tgtEl>
                                          <p:spTgt spid="25"/>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dissolve">
                                      <p:cBhvr>
                                        <p:cTn id="39" dur="500"/>
                                        <p:tgtEl>
                                          <p:spTgt spid="2"/>
                                        </p:tgtEl>
                                      </p:cBhvr>
                                    </p:animEffect>
                                  </p:childTnLst>
                                </p:cTn>
                              </p:par>
                              <p:par>
                                <p:cTn id="40" presetID="9"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dissolv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9" grpId="0"/>
      <p:bldP spid="32" grpId="0"/>
      <p:bldP spid="47" grpId="0" animBg="1"/>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89C17-DE65-664B-97A4-AD3E4AF66B63}"/>
              </a:ext>
            </a:extLst>
          </p:cNvPr>
          <p:cNvSpPr>
            <a:spLocks noGrp="1"/>
          </p:cNvSpPr>
          <p:nvPr>
            <p:ph type="title"/>
          </p:nvPr>
        </p:nvSpPr>
        <p:spPr>
          <a:xfrm>
            <a:off x="0" y="-285311"/>
            <a:ext cx="9059333" cy="994172"/>
          </a:xfrm>
        </p:spPr>
        <p:txBody>
          <a:bodyPr/>
          <a:lstStyle/>
          <a:p>
            <a:r>
              <a:rPr lang="en-US" b="1" u="sng" dirty="0"/>
              <a:t>SNAPPY: Sparse Matrix Compression Accelerator</a:t>
            </a:r>
          </a:p>
        </p:txBody>
      </p:sp>
      <p:sp>
        <p:nvSpPr>
          <p:cNvPr id="22" name="TextBox 21">
            <a:extLst>
              <a:ext uri="{FF2B5EF4-FFF2-40B4-BE49-F238E27FC236}">
                <a16:creationId xmlns:a16="http://schemas.microsoft.com/office/drawing/2014/main" id="{41C6B4D9-F0C4-F747-B855-599E5749B8A5}"/>
              </a:ext>
            </a:extLst>
          </p:cNvPr>
          <p:cNvSpPr txBox="1"/>
          <p:nvPr/>
        </p:nvSpPr>
        <p:spPr>
          <a:xfrm>
            <a:off x="1226546" y="350050"/>
            <a:ext cx="767198" cy="300082"/>
          </a:xfrm>
          <a:prstGeom prst="rect">
            <a:avLst/>
          </a:prstGeom>
          <a:noFill/>
        </p:spPr>
        <p:txBody>
          <a:bodyPr wrap="none" rtlCol="0">
            <a:spAutoFit/>
          </a:bodyPr>
          <a:lstStyle/>
          <a:p>
            <a:pPr defTabSz="685800">
              <a:buClrTx/>
            </a:pPr>
            <a:r>
              <a:rPr lang="en-US" sz="1350" b="1" kern="1200" dirty="0" err="1">
                <a:solidFill>
                  <a:prstClr val="black"/>
                </a:solidFill>
                <a:latin typeface="Calibri" panose="020F0502020204030204"/>
                <a:ea typeface="+mn-ea"/>
                <a:cs typeface="+mn-cs"/>
              </a:rPr>
              <a:t>Spyplot</a:t>
            </a:r>
            <a:r>
              <a:rPr lang="en-US" sz="1350" b="1" kern="1200" dirty="0">
                <a:solidFill>
                  <a:prstClr val="black"/>
                </a:solidFill>
                <a:latin typeface="Calibri" panose="020F0502020204030204"/>
                <a:ea typeface="+mn-ea"/>
                <a:cs typeface="+mn-cs"/>
              </a:rPr>
              <a:t> </a:t>
            </a:r>
          </a:p>
        </p:txBody>
      </p:sp>
      <p:sp>
        <p:nvSpPr>
          <p:cNvPr id="23" name="TextBox 22">
            <a:extLst>
              <a:ext uri="{FF2B5EF4-FFF2-40B4-BE49-F238E27FC236}">
                <a16:creationId xmlns:a16="http://schemas.microsoft.com/office/drawing/2014/main" id="{3E4CE9F7-B86F-434E-9C31-D6CFCA4C648A}"/>
              </a:ext>
            </a:extLst>
          </p:cNvPr>
          <p:cNvSpPr txBox="1"/>
          <p:nvPr/>
        </p:nvSpPr>
        <p:spPr>
          <a:xfrm>
            <a:off x="2397375" y="350050"/>
            <a:ext cx="1102610" cy="300082"/>
          </a:xfrm>
          <a:prstGeom prst="rect">
            <a:avLst/>
          </a:prstGeom>
          <a:noFill/>
        </p:spPr>
        <p:txBody>
          <a:bodyPr wrap="none" rtlCol="0">
            <a:spAutoFit/>
          </a:bodyPr>
          <a:lstStyle/>
          <a:p>
            <a:pPr defTabSz="685800">
              <a:buClrTx/>
            </a:pPr>
            <a:r>
              <a:rPr lang="en-US" sz="1350" b="1" kern="1200" dirty="0">
                <a:solidFill>
                  <a:prstClr val="black"/>
                </a:solidFill>
                <a:latin typeface="Calibri" panose="020F0502020204030204"/>
                <a:ea typeface="+mn-ea"/>
                <a:cs typeface="+mn-cs"/>
              </a:rPr>
              <a:t>Visualization</a:t>
            </a:r>
          </a:p>
        </p:txBody>
      </p:sp>
      <p:sp>
        <p:nvSpPr>
          <p:cNvPr id="30" name="TextBox 29">
            <a:extLst>
              <a:ext uri="{FF2B5EF4-FFF2-40B4-BE49-F238E27FC236}">
                <a16:creationId xmlns:a16="http://schemas.microsoft.com/office/drawing/2014/main" id="{EF20DE18-73BA-7643-98F6-A0AEB7552BB4}"/>
              </a:ext>
            </a:extLst>
          </p:cNvPr>
          <p:cNvSpPr txBox="1"/>
          <p:nvPr/>
        </p:nvSpPr>
        <p:spPr>
          <a:xfrm>
            <a:off x="67241" y="382693"/>
            <a:ext cx="809837" cy="300082"/>
          </a:xfrm>
          <a:prstGeom prst="rect">
            <a:avLst/>
          </a:prstGeom>
          <a:noFill/>
        </p:spPr>
        <p:txBody>
          <a:bodyPr wrap="none" rtlCol="0">
            <a:spAutoFit/>
          </a:bodyPr>
          <a:lstStyle/>
          <a:p>
            <a:pPr defTabSz="685800">
              <a:buClrTx/>
            </a:pPr>
            <a:r>
              <a:rPr lang="en-US" sz="1350" b="1" kern="1200" dirty="0">
                <a:solidFill>
                  <a:prstClr val="black"/>
                </a:solidFill>
                <a:latin typeface="Calibri" panose="020F0502020204030204"/>
                <a:ea typeface="+mn-ea"/>
                <a:cs typeface="+mn-cs"/>
              </a:rPr>
              <a:t>Matrices</a:t>
            </a:r>
          </a:p>
        </p:txBody>
      </p:sp>
      <p:graphicFrame>
        <p:nvGraphicFramePr>
          <p:cNvPr id="38" name="Chart 37">
            <a:extLst>
              <a:ext uri="{FF2B5EF4-FFF2-40B4-BE49-F238E27FC236}">
                <a16:creationId xmlns:a16="http://schemas.microsoft.com/office/drawing/2014/main" id="{BDF1FBAE-91A3-4F4D-91F7-2534B880A85B}"/>
              </a:ext>
            </a:extLst>
          </p:cNvPr>
          <p:cNvGraphicFramePr>
            <a:graphicFrameLocks/>
          </p:cNvGraphicFramePr>
          <p:nvPr>
            <p:extLst>
              <p:ext uri="{D42A27DB-BD31-4B8C-83A1-F6EECF244321}">
                <p14:modId xmlns:p14="http://schemas.microsoft.com/office/powerpoint/2010/main" val="1537936169"/>
              </p:ext>
            </p:extLst>
          </p:nvPr>
        </p:nvGraphicFramePr>
        <p:xfrm>
          <a:off x="4098636" y="329030"/>
          <a:ext cx="4718627" cy="25659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9" name="Chart 48">
            <a:extLst>
              <a:ext uri="{FF2B5EF4-FFF2-40B4-BE49-F238E27FC236}">
                <a16:creationId xmlns:a16="http://schemas.microsoft.com/office/drawing/2014/main" id="{9F8F8D29-24E7-964A-BC99-195FC5350620}"/>
              </a:ext>
            </a:extLst>
          </p:cNvPr>
          <p:cNvGraphicFramePr>
            <a:graphicFrameLocks/>
          </p:cNvGraphicFramePr>
          <p:nvPr>
            <p:extLst/>
          </p:nvPr>
        </p:nvGraphicFramePr>
        <p:xfrm>
          <a:off x="4261950" y="2764390"/>
          <a:ext cx="4371782" cy="2291852"/>
        </p:xfrm>
        <a:graphic>
          <a:graphicData uri="http://schemas.openxmlformats.org/drawingml/2006/chart">
            <c:chart xmlns:c="http://schemas.openxmlformats.org/drawingml/2006/chart" xmlns:r="http://schemas.openxmlformats.org/officeDocument/2006/relationships" r:id="rId4"/>
          </a:graphicData>
        </a:graphic>
      </p:graphicFrame>
      <p:sp>
        <p:nvSpPr>
          <p:cNvPr id="36" name="Footer Placeholder 35">
            <a:extLst>
              <a:ext uri="{FF2B5EF4-FFF2-40B4-BE49-F238E27FC236}">
                <a16:creationId xmlns:a16="http://schemas.microsoft.com/office/drawing/2014/main" id="{0F835F9A-650E-1B45-B2E8-6896C6846881}"/>
              </a:ext>
            </a:extLst>
          </p:cNvPr>
          <p:cNvSpPr>
            <a:spLocks noGrp="1"/>
          </p:cNvSpPr>
          <p:nvPr>
            <p:ph type="ftr" sz="quarter" idx="11"/>
          </p:nvPr>
        </p:nvSpPr>
        <p:spPr>
          <a:xfrm>
            <a:off x="0" y="4805226"/>
            <a:ext cx="4441371" cy="337914"/>
          </a:xfrm>
        </p:spPr>
        <p:txBody>
          <a:bodyPr/>
          <a:lstStyle/>
          <a:p>
            <a:pPr defTabSz="685800">
              <a:buClrTx/>
            </a:pPr>
            <a:r>
              <a:rPr lang="en-US" sz="1200" kern="1200" dirty="0">
                <a:solidFill>
                  <a:srgbClr val="FF0000"/>
                </a:solidFill>
                <a:latin typeface="Calibri" panose="020F0502020204030204"/>
                <a:ea typeface="+mn-ea"/>
                <a:cs typeface="+mn-cs"/>
              </a:rPr>
              <a:t>Recoding Engine, </a:t>
            </a:r>
            <a:r>
              <a:rPr lang="en-US" sz="1200" kern="1200" dirty="0" err="1">
                <a:solidFill>
                  <a:srgbClr val="FF0000"/>
                </a:solidFill>
                <a:latin typeface="Calibri" panose="020F0502020204030204"/>
                <a:ea typeface="+mn-ea"/>
                <a:cs typeface="+mn-cs"/>
              </a:rPr>
              <a:t>Chien</a:t>
            </a:r>
            <a:r>
              <a:rPr lang="en-US" sz="1200" kern="1200" dirty="0">
                <a:solidFill>
                  <a:srgbClr val="FF0000"/>
                </a:solidFill>
                <a:latin typeface="Calibri" panose="020F0502020204030204"/>
                <a:ea typeface="+mn-ea"/>
                <a:cs typeface="+mn-cs"/>
              </a:rPr>
              <a:t> (ANL/</a:t>
            </a:r>
            <a:r>
              <a:rPr lang="en-US" sz="1200" kern="1200" dirty="0" err="1">
                <a:solidFill>
                  <a:srgbClr val="FF0000"/>
                </a:solidFill>
                <a:latin typeface="Calibri" panose="020F0502020204030204"/>
                <a:ea typeface="+mn-ea"/>
                <a:cs typeface="+mn-cs"/>
              </a:rPr>
              <a:t>U.Chicago</a:t>
            </a:r>
            <a:r>
              <a:rPr lang="en-US" sz="1200" kern="1200" dirty="0">
                <a:solidFill>
                  <a:srgbClr val="FF0000"/>
                </a:solidFill>
                <a:latin typeface="Calibri" panose="020F0502020204030204"/>
                <a:ea typeface="+mn-ea"/>
                <a:cs typeface="+mn-cs"/>
              </a:rPr>
              <a:t>) and </a:t>
            </a:r>
            <a:r>
              <a:rPr lang="en-US" sz="1200" kern="1200" dirty="0" err="1">
                <a:solidFill>
                  <a:srgbClr val="FF0000"/>
                </a:solidFill>
                <a:latin typeface="Calibri" panose="020F0502020204030204"/>
                <a:ea typeface="+mn-ea"/>
                <a:cs typeface="+mn-cs"/>
              </a:rPr>
              <a:t>Dilip</a:t>
            </a:r>
            <a:r>
              <a:rPr lang="en-US" sz="1200" kern="1200" dirty="0">
                <a:solidFill>
                  <a:srgbClr val="FF0000"/>
                </a:solidFill>
                <a:latin typeface="Calibri" panose="020F0502020204030204"/>
                <a:ea typeface="+mn-ea"/>
                <a:cs typeface="+mn-cs"/>
              </a:rPr>
              <a:t> Vasudevan (LBNL)</a:t>
            </a:r>
          </a:p>
        </p:txBody>
      </p:sp>
      <p:sp>
        <p:nvSpPr>
          <p:cNvPr id="37" name="Slide Number Placeholder 36">
            <a:extLst>
              <a:ext uri="{FF2B5EF4-FFF2-40B4-BE49-F238E27FC236}">
                <a16:creationId xmlns:a16="http://schemas.microsoft.com/office/drawing/2014/main" id="{4287FF9E-4E38-984D-AB64-272BAEEBC2C1}"/>
              </a:ext>
            </a:extLst>
          </p:cNvPr>
          <p:cNvSpPr>
            <a:spLocks noGrp="1"/>
          </p:cNvSpPr>
          <p:nvPr>
            <p:ph type="sldNum" sz="quarter" idx="12"/>
          </p:nvPr>
        </p:nvSpPr>
        <p:spPr/>
        <p:txBody>
          <a:bodyPr/>
          <a:lstStyle/>
          <a:p>
            <a:pPr defTabSz="685800">
              <a:buClrTx/>
            </a:pPr>
            <a:fld id="{21AF3328-E358-EC47-9C8A-6EDDB527A8A7}" type="slidenum">
              <a:rPr lang="en-US" kern="1200">
                <a:solidFill>
                  <a:prstClr val="black">
                    <a:tint val="75000"/>
                  </a:prstClr>
                </a:solidFill>
                <a:latin typeface="Calibri" panose="020F0502020204030204"/>
                <a:ea typeface="+mn-ea"/>
                <a:cs typeface="+mn-cs"/>
              </a:rPr>
              <a:pPr defTabSz="685800">
                <a:buClrTx/>
              </a:pPr>
              <a:t>29</a:t>
            </a:fld>
            <a:endParaRPr lang="en-US" kern="1200">
              <a:solidFill>
                <a:prstClr val="black">
                  <a:tint val="75000"/>
                </a:prstClr>
              </a:solidFill>
              <a:latin typeface="Calibri" panose="020F0502020204030204"/>
              <a:ea typeface="+mn-ea"/>
              <a:cs typeface="+mn-cs"/>
            </a:endParaRPr>
          </a:p>
        </p:txBody>
      </p:sp>
      <p:pic>
        <p:nvPicPr>
          <p:cNvPr id="51" name="Content Placeholder 3">
            <a:extLst>
              <a:ext uri="{FF2B5EF4-FFF2-40B4-BE49-F238E27FC236}">
                <a16:creationId xmlns:a16="http://schemas.microsoft.com/office/drawing/2014/main" id="{B6CA0C63-33D1-B04C-8984-CDC87E639A82}"/>
              </a:ext>
            </a:extLst>
          </p:cNvPr>
          <p:cNvPicPr>
            <a:picLocks noGrp="1" noChangeAspect="1"/>
          </p:cNvPicPr>
          <p:nvPr>
            <p:ph idx="1"/>
          </p:nvPr>
        </p:nvPicPr>
        <p:blipFill>
          <a:blip r:embed="rId5"/>
          <a:stretch>
            <a:fillRect/>
          </a:stretch>
        </p:blipFill>
        <p:spPr>
          <a:xfrm>
            <a:off x="1100047" y="1417605"/>
            <a:ext cx="1039220" cy="779414"/>
          </a:xfrm>
          <a:prstGeom prst="rect">
            <a:avLst/>
          </a:prstGeom>
        </p:spPr>
      </p:pic>
      <p:pic>
        <p:nvPicPr>
          <p:cNvPr id="52" name="Picture 51">
            <a:extLst>
              <a:ext uri="{FF2B5EF4-FFF2-40B4-BE49-F238E27FC236}">
                <a16:creationId xmlns:a16="http://schemas.microsoft.com/office/drawing/2014/main" id="{81B14C13-8D99-E247-8803-66131D7C9663}"/>
              </a:ext>
            </a:extLst>
          </p:cNvPr>
          <p:cNvPicPr>
            <a:picLocks noChangeAspect="1"/>
          </p:cNvPicPr>
          <p:nvPr/>
        </p:nvPicPr>
        <p:blipFill>
          <a:blip r:embed="rId6"/>
          <a:stretch>
            <a:fillRect/>
          </a:stretch>
        </p:blipFill>
        <p:spPr>
          <a:xfrm>
            <a:off x="2552711" y="1332098"/>
            <a:ext cx="814181" cy="651346"/>
          </a:xfrm>
          <a:prstGeom prst="rect">
            <a:avLst/>
          </a:prstGeom>
        </p:spPr>
      </p:pic>
      <p:sp>
        <p:nvSpPr>
          <p:cNvPr id="53" name="TextBox 52">
            <a:extLst>
              <a:ext uri="{FF2B5EF4-FFF2-40B4-BE49-F238E27FC236}">
                <a16:creationId xmlns:a16="http://schemas.microsoft.com/office/drawing/2014/main" id="{56D32E4B-E91B-8A4F-92BA-2B939A057ACF}"/>
              </a:ext>
            </a:extLst>
          </p:cNvPr>
          <p:cNvSpPr txBox="1"/>
          <p:nvPr/>
        </p:nvSpPr>
        <p:spPr>
          <a:xfrm>
            <a:off x="199553" y="1561114"/>
            <a:ext cx="848233" cy="300082"/>
          </a:xfrm>
          <a:prstGeom prst="rect">
            <a:avLst/>
          </a:prstGeom>
          <a:noFill/>
        </p:spPr>
        <p:txBody>
          <a:bodyPr wrap="square" rtlCol="0">
            <a:spAutoFit/>
          </a:bodyPr>
          <a:lstStyle/>
          <a:p>
            <a:pPr defTabSz="685800">
              <a:buClrTx/>
            </a:pPr>
            <a:r>
              <a:rPr lang="en-US" sz="1350" kern="1200" dirty="0">
                <a:solidFill>
                  <a:prstClr val="black"/>
                </a:solidFill>
                <a:latin typeface="Calibri" panose="020F0502020204030204"/>
                <a:ea typeface="+mn-ea"/>
                <a:cs typeface="+mn-cs"/>
              </a:rPr>
              <a:t>Xenon1</a:t>
            </a:r>
          </a:p>
        </p:txBody>
      </p:sp>
      <p:pic>
        <p:nvPicPr>
          <p:cNvPr id="54" name="Picture 53">
            <a:extLst>
              <a:ext uri="{FF2B5EF4-FFF2-40B4-BE49-F238E27FC236}">
                <a16:creationId xmlns:a16="http://schemas.microsoft.com/office/drawing/2014/main" id="{E8B78030-C4A5-6943-ABF8-364819275017}"/>
              </a:ext>
            </a:extLst>
          </p:cNvPr>
          <p:cNvPicPr>
            <a:picLocks noChangeAspect="1"/>
          </p:cNvPicPr>
          <p:nvPr/>
        </p:nvPicPr>
        <p:blipFill>
          <a:blip r:embed="rId7"/>
          <a:stretch>
            <a:fillRect/>
          </a:stretch>
        </p:blipFill>
        <p:spPr>
          <a:xfrm>
            <a:off x="1090765" y="3967739"/>
            <a:ext cx="1093190" cy="819892"/>
          </a:xfrm>
          <a:prstGeom prst="rect">
            <a:avLst/>
          </a:prstGeom>
        </p:spPr>
      </p:pic>
      <p:pic>
        <p:nvPicPr>
          <p:cNvPr id="55" name="Picture 54">
            <a:extLst>
              <a:ext uri="{FF2B5EF4-FFF2-40B4-BE49-F238E27FC236}">
                <a16:creationId xmlns:a16="http://schemas.microsoft.com/office/drawing/2014/main" id="{272B73D4-8AA0-A949-B16C-2079D4297154}"/>
              </a:ext>
            </a:extLst>
          </p:cNvPr>
          <p:cNvPicPr>
            <a:picLocks noChangeAspect="1"/>
          </p:cNvPicPr>
          <p:nvPr/>
        </p:nvPicPr>
        <p:blipFill>
          <a:blip r:embed="rId8"/>
          <a:stretch>
            <a:fillRect/>
          </a:stretch>
        </p:blipFill>
        <p:spPr>
          <a:xfrm>
            <a:off x="2507449" y="3880045"/>
            <a:ext cx="801764" cy="819581"/>
          </a:xfrm>
          <a:prstGeom prst="rect">
            <a:avLst/>
          </a:prstGeom>
        </p:spPr>
      </p:pic>
      <p:sp>
        <p:nvSpPr>
          <p:cNvPr id="56" name="TextBox 55">
            <a:extLst>
              <a:ext uri="{FF2B5EF4-FFF2-40B4-BE49-F238E27FC236}">
                <a16:creationId xmlns:a16="http://schemas.microsoft.com/office/drawing/2014/main" id="{E9AA9D9A-3213-3B4D-A4DA-FB21CE410B9B}"/>
              </a:ext>
            </a:extLst>
          </p:cNvPr>
          <p:cNvSpPr txBox="1"/>
          <p:nvPr/>
        </p:nvSpPr>
        <p:spPr>
          <a:xfrm>
            <a:off x="197608" y="4059975"/>
            <a:ext cx="906242" cy="300082"/>
          </a:xfrm>
          <a:prstGeom prst="rect">
            <a:avLst/>
          </a:prstGeom>
          <a:noFill/>
        </p:spPr>
        <p:txBody>
          <a:bodyPr wrap="square" rtlCol="0">
            <a:spAutoFit/>
          </a:bodyPr>
          <a:lstStyle/>
          <a:p>
            <a:pPr defTabSz="685800">
              <a:buClrTx/>
            </a:pPr>
            <a:r>
              <a:rPr lang="en-US" sz="1350" kern="1200" dirty="0">
                <a:solidFill>
                  <a:prstClr val="black"/>
                </a:solidFill>
                <a:latin typeface="Calibri" panose="020F0502020204030204"/>
                <a:ea typeface="+mn-ea"/>
                <a:cs typeface="+mn-cs"/>
              </a:rPr>
              <a:t>Shipsec1</a:t>
            </a:r>
          </a:p>
        </p:txBody>
      </p:sp>
      <p:pic>
        <p:nvPicPr>
          <p:cNvPr id="57" name="Picture 56">
            <a:extLst>
              <a:ext uri="{FF2B5EF4-FFF2-40B4-BE49-F238E27FC236}">
                <a16:creationId xmlns:a16="http://schemas.microsoft.com/office/drawing/2014/main" id="{2A3A4F8C-312E-C34D-A325-6E924D6A2F2E}"/>
              </a:ext>
            </a:extLst>
          </p:cNvPr>
          <p:cNvPicPr>
            <a:picLocks noChangeAspect="1"/>
          </p:cNvPicPr>
          <p:nvPr/>
        </p:nvPicPr>
        <p:blipFill>
          <a:blip r:embed="rId9"/>
          <a:stretch>
            <a:fillRect/>
          </a:stretch>
        </p:blipFill>
        <p:spPr>
          <a:xfrm>
            <a:off x="1105806" y="3066192"/>
            <a:ext cx="1103089" cy="827317"/>
          </a:xfrm>
          <a:prstGeom prst="rect">
            <a:avLst/>
          </a:prstGeom>
        </p:spPr>
      </p:pic>
      <p:pic>
        <p:nvPicPr>
          <p:cNvPr id="58" name="Picture 57">
            <a:extLst>
              <a:ext uri="{FF2B5EF4-FFF2-40B4-BE49-F238E27FC236}">
                <a16:creationId xmlns:a16="http://schemas.microsoft.com/office/drawing/2014/main" id="{5FC98470-F6E9-2C46-A835-325BA3A73BCE}"/>
              </a:ext>
            </a:extLst>
          </p:cNvPr>
          <p:cNvPicPr>
            <a:picLocks noChangeAspect="1"/>
          </p:cNvPicPr>
          <p:nvPr/>
        </p:nvPicPr>
        <p:blipFill>
          <a:blip r:embed="rId10"/>
          <a:stretch>
            <a:fillRect/>
          </a:stretch>
        </p:blipFill>
        <p:spPr>
          <a:xfrm>
            <a:off x="2476704" y="3053414"/>
            <a:ext cx="898189" cy="688612"/>
          </a:xfrm>
          <a:prstGeom prst="rect">
            <a:avLst/>
          </a:prstGeom>
        </p:spPr>
      </p:pic>
      <p:sp>
        <p:nvSpPr>
          <p:cNvPr id="59" name="TextBox 58">
            <a:extLst>
              <a:ext uri="{FF2B5EF4-FFF2-40B4-BE49-F238E27FC236}">
                <a16:creationId xmlns:a16="http://schemas.microsoft.com/office/drawing/2014/main" id="{FC9E7DCC-FB22-764F-8BB4-279A12E2E14D}"/>
              </a:ext>
            </a:extLst>
          </p:cNvPr>
          <p:cNvSpPr txBox="1"/>
          <p:nvPr/>
        </p:nvSpPr>
        <p:spPr>
          <a:xfrm>
            <a:off x="71501" y="3257507"/>
            <a:ext cx="1083481" cy="300082"/>
          </a:xfrm>
          <a:prstGeom prst="rect">
            <a:avLst/>
          </a:prstGeom>
          <a:noFill/>
        </p:spPr>
        <p:txBody>
          <a:bodyPr wrap="square" rtlCol="0">
            <a:spAutoFit/>
          </a:bodyPr>
          <a:lstStyle/>
          <a:p>
            <a:pPr defTabSz="685800">
              <a:buClrTx/>
            </a:pPr>
            <a:r>
              <a:rPr lang="en-US" sz="1350" kern="1200" dirty="0">
                <a:solidFill>
                  <a:prstClr val="black"/>
                </a:solidFill>
                <a:latin typeface="Calibri" panose="020F0502020204030204"/>
                <a:ea typeface="+mn-ea"/>
                <a:cs typeface="+mn-cs"/>
              </a:rPr>
              <a:t>Gas sensor</a:t>
            </a:r>
          </a:p>
        </p:txBody>
      </p:sp>
      <p:pic>
        <p:nvPicPr>
          <p:cNvPr id="60" name="Picture 59">
            <a:extLst>
              <a:ext uri="{FF2B5EF4-FFF2-40B4-BE49-F238E27FC236}">
                <a16:creationId xmlns:a16="http://schemas.microsoft.com/office/drawing/2014/main" id="{F2AED7E5-070B-8143-A735-5FB60890E6A1}"/>
              </a:ext>
            </a:extLst>
          </p:cNvPr>
          <p:cNvPicPr>
            <a:picLocks noChangeAspect="1"/>
          </p:cNvPicPr>
          <p:nvPr/>
        </p:nvPicPr>
        <p:blipFill>
          <a:blip r:embed="rId11"/>
          <a:stretch>
            <a:fillRect/>
          </a:stretch>
        </p:blipFill>
        <p:spPr>
          <a:xfrm>
            <a:off x="1089064" y="2214892"/>
            <a:ext cx="1073153" cy="804865"/>
          </a:xfrm>
          <a:prstGeom prst="rect">
            <a:avLst/>
          </a:prstGeom>
        </p:spPr>
      </p:pic>
      <p:pic>
        <p:nvPicPr>
          <p:cNvPr id="61" name="Picture 60">
            <a:extLst>
              <a:ext uri="{FF2B5EF4-FFF2-40B4-BE49-F238E27FC236}">
                <a16:creationId xmlns:a16="http://schemas.microsoft.com/office/drawing/2014/main" id="{3824850C-2305-0D43-AE3F-23E14FCF694F}"/>
              </a:ext>
            </a:extLst>
          </p:cNvPr>
          <p:cNvPicPr>
            <a:picLocks noChangeAspect="1"/>
          </p:cNvPicPr>
          <p:nvPr/>
        </p:nvPicPr>
        <p:blipFill>
          <a:blip r:embed="rId12"/>
          <a:stretch>
            <a:fillRect/>
          </a:stretch>
        </p:blipFill>
        <p:spPr>
          <a:xfrm>
            <a:off x="2583341" y="2210063"/>
            <a:ext cx="730175" cy="659861"/>
          </a:xfrm>
          <a:prstGeom prst="rect">
            <a:avLst/>
          </a:prstGeom>
        </p:spPr>
      </p:pic>
      <p:sp>
        <p:nvSpPr>
          <p:cNvPr id="62" name="TextBox 61">
            <a:extLst>
              <a:ext uri="{FF2B5EF4-FFF2-40B4-BE49-F238E27FC236}">
                <a16:creationId xmlns:a16="http://schemas.microsoft.com/office/drawing/2014/main" id="{B48056DF-B688-6443-9C6C-D84458009D52}"/>
              </a:ext>
            </a:extLst>
          </p:cNvPr>
          <p:cNvSpPr txBox="1"/>
          <p:nvPr/>
        </p:nvSpPr>
        <p:spPr>
          <a:xfrm>
            <a:off x="199554" y="2364819"/>
            <a:ext cx="844890" cy="300082"/>
          </a:xfrm>
          <a:prstGeom prst="rect">
            <a:avLst/>
          </a:prstGeom>
          <a:noFill/>
        </p:spPr>
        <p:txBody>
          <a:bodyPr wrap="square" rtlCol="0">
            <a:spAutoFit/>
          </a:bodyPr>
          <a:lstStyle/>
          <a:p>
            <a:pPr defTabSz="685800">
              <a:buClrTx/>
            </a:pPr>
            <a:r>
              <a:rPr lang="en-US" sz="1350" kern="1200" dirty="0">
                <a:solidFill>
                  <a:prstClr val="black"/>
                </a:solidFill>
                <a:latin typeface="Calibri" panose="020F0502020204030204"/>
                <a:ea typeface="+mn-ea"/>
                <a:cs typeface="+mn-cs"/>
              </a:rPr>
              <a:t>Copter2</a:t>
            </a:r>
          </a:p>
        </p:txBody>
      </p:sp>
      <p:pic>
        <p:nvPicPr>
          <p:cNvPr id="63" name="Picture 62">
            <a:extLst>
              <a:ext uri="{FF2B5EF4-FFF2-40B4-BE49-F238E27FC236}">
                <a16:creationId xmlns:a16="http://schemas.microsoft.com/office/drawing/2014/main" id="{856ED7F5-042A-DD4A-9ACC-13DE55491BA1}"/>
              </a:ext>
            </a:extLst>
          </p:cNvPr>
          <p:cNvPicPr>
            <a:picLocks noChangeAspect="1"/>
          </p:cNvPicPr>
          <p:nvPr/>
        </p:nvPicPr>
        <p:blipFill>
          <a:blip r:embed="rId13"/>
          <a:stretch>
            <a:fillRect/>
          </a:stretch>
        </p:blipFill>
        <p:spPr>
          <a:xfrm>
            <a:off x="2563805" y="667198"/>
            <a:ext cx="847422" cy="549255"/>
          </a:xfrm>
          <a:prstGeom prst="rect">
            <a:avLst/>
          </a:prstGeom>
        </p:spPr>
      </p:pic>
      <p:pic>
        <p:nvPicPr>
          <p:cNvPr id="64" name="Picture 63">
            <a:extLst>
              <a:ext uri="{FF2B5EF4-FFF2-40B4-BE49-F238E27FC236}">
                <a16:creationId xmlns:a16="http://schemas.microsoft.com/office/drawing/2014/main" id="{50F2F483-93EE-5F4C-AFCE-507FCC60FC73}"/>
              </a:ext>
            </a:extLst>
          </p:cNvPr>
          <p:cNvPicPr>
            <a:picLocks noChangeAspect="1"/>
          </p:cNvPicPr>
          <p:nvPr/>
        </p:nvPicPr>
        <p:blipFill>
          <a:blip r:embed="rId14"/>
          <a:stretch>
            <a:fillRect/>
          </a:stretch>
        </p:blipFill>
        <p:spPr>
          <a:xfrm>
            <a:off x="1073297" y="627050"/>
            <a:ext cx="1092720" cy="819540"/>
          </a:xfrm>
          <a:prstGeom prst="rect">
            <a:avLst/>
          </a:prstGeom>
        </p:spPr>
      </p:pic>
      <p:sp>
        <p:nvSpPr>
          <p:cNvPr id="65" name="TextBox 64">
            <a:extLst>
              <a:ext uri="{FF2B5EF4-FFF2-40B4-BE49-F238E27FC236}">
                <a16:creationId xmlns:a16="http://schemas.microsoft.com/office/drawing/2014/main" id="{A0F66A9A-1451-284E-958C-6AD80A875E1C}"/>
              </a:ext>
            </a:extLst>
          </p:cNvPr>
          <p:cNvSpPr txBox="1"/>
          <p:nvPr/>
        </p:nvSpPr>
        <p:spPr>
          <a:xfrm>
            <a:off x="150130" y="746291"/>
            <a:ext cx="923167" cy="300082"/>
          </a:xfrm>
          <a:prstGeom prst="rect">
            <a:avLst/>
          </a:prstGeom>
          <a:noFill/>
        </p:spPr>
        <p:txBody>
          <a:bodyPr wrap="square" rtlCol="0">
            <a:spAutoFit/>
          </a:bodyPr>
          <a:lstStyle/>
          <a:p>
            <a:pPr defTabSz="685800">
              <a:buClrTx/>
            </a:pPr>
            <a:r>
              <a:rPr lang="en-US" sz="1350" kern="1200" dirty="0">
                <a:solidFill>
                  <a:prstClr val="black"/>
                </a:solidFill>
                <a:latin typeface="Calibri" panose="020F0502020204030204"/>
                <a:ea typeface="+mn-ea"/>
                <a:cs typeface="+mn-cs"/>
              </a:rPr>
              <a:t>g7jac160</a:t>
            </a:r>
          </a:p>
        </p:txBody>
      </p:sp>
    </p:spTree>
    <p:extLst>
      <p:ext uri="{BB962C8B-B14F-4D97-AF65-F5344CB8AC3E}">
        <p14:creationId xmlns:p14="http://schemas.microsoft.com/office/powerpoint/2010/main" val="4252860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87A582-3BAD-3F42-9A8A-9A2B6F55DB2E}"/>
              </a:ext>
            </a:extLst>
          </p:cNvPr>
          <p:cNvPicPr>
            <a:picLocks noChangeAspect="1"/>
          </p:cNvPicPr>
          <p:nvPr/>
        </p:nvPicPr>
        <p:blipFill>
          <a:blip r:embed="rId3"/>
          <a:stretch>
            <a:fillRect/>
          </a:stretch>
        </p:blipFill>
        <p:spPr>
          <a:xfrm>
            <a:off x="12965" y="595707"/>
            <a:ext cx="4345116" cy="2829378"/>
          </a:xfrm>
          <a:prstGeom prst="rect">
            <a:avLst/>
          </a:prstGeom>
        </p:spPr>
      </p:pic>
      <p:sp>
        <p:nvSpPr>
          <p:cNvPr id="5" name="Title 4">
            <a:extLst>
              <a:ext uri="{FF2B5EF4-FFF2-40B4-BE49-F238E27FC236}">
                <a16:creationId xmlns:a16="http://schemas.microsoft.com/office/drawing/2014/main" id="{FBA369AB-8BA1-DA4A-AB11-3955D26ED005}"/>
              </a:ext>
            </a:extLst>
          </p:cNvPr>
          <p:cNvSpPr>
            <a:spLocks noGrp="1"/>
          </p:cNvSpPr>
          <p:nvPr>
            <p:ph type="title"/>
          </p:nvPr>
        </p:nvSpPr>
        <p:spPr>
          <a:xfrm>
            <a:off x="414731" y="59925"/>
            <a:ext cx="7886700" cy="430832"/>
          </a:xfrm>
        </p:spPr>
        <p:txBody>
          <a:bodyPr>
            <a:normAutofit fontScale="90000"/>
          </a:bodyPr>
          <a:lstStyle/>
          <a:p>
            <a:r>
              <a:rPr lang="en-US" b="1" u="sng" dirty="0"/>
              <a:t>FFT Design Study</a:t>
            </a:r>
            <a:r>
              <a:rPr lang="en-US" b="1" dirty="0"/>
              <a:t>  </a:t>
            </a:r>
            <a:r>
              <a:rPr lang="en-US" sz="2700" b="0" i="1" dirty="0">
                <a:solidFill>
                  <a:schemeClr val="accent3">
                    <a:lumMod val="20000"/>
                    <a:lumOff val="80000"/>
                  </a:schemeClr>
                </a:solidFill>
              </a:rPr>
              <a:t>With </a:t>
            </a:r>
            <a:r>
              <a:rPr lang="en-US" sz="2700" b="0" i="1" dirty="0" err="1">
                <a:solidFill>
                  <a:schemeClr val="accent3">
                    <a:lumMod val="20000"/>
                    <a:lumOff val="80000"/>
                  </a:schemeClr>
                </a:solidFill>
              </a:rPr>
              <a:t>FFTx</a:t>
            </a:r>
            <a:r>
              <a:rPr lang="en-US" sz="2700" b="0" i="1" dirty="0">
                <a:solidFill>
                  <a:schemeClr val="accent3">
                    <a:lumMod val="20000"/>
                    <a:lumOff val="80000"/>
                  </a:schemeClr>
                </a:solidFill>
              </a:rPr>
              <a:t> (</a:t>
            </a:r>
            <a:r>
              <a:rPr lang="en-US" sz="2700" b="0" i="1" dirty="0" err="1">
                <a:solidFill>
                  <a:schemeClr val="accent3">
                    <a:lumMod val="20000"/>
                    <a:lumOff val="80000"/>
                  </a:schemeClr>
                </a:solidFill>
              </a:rPr>
              <a:t>Francetti</a:t>
            </a:r>
            <a:r>
              <a:rPr lang="en-US" sz="2700" b="0" i="1" dirty="0">
                <a:solidFill>
                  <a:schemeClr val="accent3">
                    <a:lumMod val="20000"/>
                    <a:lumOff val="80000"/>
                  </a:schemeClr>
                </a:solidFill>
              </a:rPr>
              <a:t>, Popovic, Canning)</a:t>
            </a:r>
            <a:endParaRPr lang="en-US" b="0" dirty="0">
              <a:solidFill>
                <a:schemeClr val="accent3">
                  <a:lumMod val="20000"/>
                  <a:lumOff val="80000"/>
                </a:schemeClr>
              </a:solidFill>
            </a:endParaRPr>
          </a:p>
        </p:txBody>
      </p:sp>
      <p:sp>
        <p:nvSpPr>
          <p:cNvPr id="6" name="Content Placeholder 5">
            <a:extLst>
              <a:ext uri="{FF2B5EF4-FFF2-40B4-BE49-F238E27FC236}">
                <a16:creationId xmlns:a16="http://schemas.microsoft.com/office/drawing/2014/main" id="{9F1D651E-54B2-0848-8D15-4371D84747A3}"/>
              </a:ext>
            </a:extLst>
          </p:cNvPr>
          <p:cNvSpPr>
            <a:spLocks noGrp="1"/>
          </p:cNvSpPr>
          <p:nvPr>
            <p:ph sz="half" idx="1"/>
          </p:nvPr>
        </p:nvSpPr>
        <p:spPr>
          <a:xfrm>
            <a:off x="53296" y="3530035"/>
            <a:ext cx="4304785" cy="1308754"/>
          </a:xfrm>
        </p:spPr>
        <p:txBody>
          <a:bodyPr>
            <a:normAutofit fontScale="70000" lnSpcReduction="20000"/>
          </a:bodyPr>
          <a:lstStyle/>
          <a:p>
            <a:pPr marL="50800" indent="0">
              <a:buNone/>
            </a:pPr>
            <a:r>
              <a:rPr lang="en-US" b="1" dirty="0"/>
              <a:t>For FFT of size N</a:t>
            </a:r>
          </a:p>
          <a:p>
            <a:pPr lvl="1"/>
            <a:r>
              <a:rPr lang="en-US" sz="2000" dirty="0"/>
              <a:t>Storage    = N * </a:t>
            </a:r>
            <a:r>
              <a:rPr lang="en-US" sz="2000" dirty="0" err="1"/>
              <a:t>operand_size</a:t>
            </a:r>
            <a:r>
              <a:rPr lang="en-US" sz="2000" dirty="0"/>
              <a:t> </a:t>
            </a:r>
          </a:p>
          <a:p>
            <a:pPr lvl="1"/>
            <a:r>
              <a:rPr lang="en-US" sz="2000" dirty="0"/>
              <a:t>Compute = 5/2 * N * log2(N) FLOPs</a:t>
            </a:r>
          </a:p>
          <a:p>
            <a:pPr lvl="1"/>
            <a:r>
              <a:rPr lang="en-US" sz="2000" dirty="0"/>
              <a:t>Use Pseudo-2D algorithm for large FFTs</a:t>
            </a:r>
          </a:p>
        </p:txBody>
      </p:sp>
      <p:sp>
        <p:nvSpPr>
          <p:cNvPr id="7" name="Content Placeholder 6">
            <a:extLst>
              <a:ext uri="{FF2B5EF4-FFF2-40B4-BE49-F238E27FC236}">
                <a16:creationId xmlns:a16="http://schemas.microsoft.com/office/drawing/2014/main" id="{D520FE60-6F87-3145-B3AF-9D73B966C50C}"/>
              </a:ext>
            </a:extLst>
          </p:cNvPr>
          <p:cNvSpPr>
            <a:spLocks noGrp="1"/>
          </p:cNvSpPr>
          <p:nvPr>
            <p:ph sz="half" idx="2"/>
          </p:nvPr>
        </p:nvSpPr>
        <p:spPr>
          <a:xfrm>
            <a:off x="4106779" y="572548"/>
            <a:ext cx="5037221" cy="4445501"/>
          </a:xfrm>
        </p:spPr>
        <p:txBody>
          <a:bodyPr>
            <a:normAutofit fontScale="70000" lnSpcReduction="20000"/>
          </a:bodyPr>
          <a:lstStyle/>
          <a:p>
            <a:pPr marL="0" indent="0" algn="ctr">
              <a:buNone/>
            </a:pPr>
            <a:r>
              <a:rPr lang="en-US" b="1" u="sng" dirty="0"/>
              <a:t>Single FFT Accelerator Resource</a:t>
            </a:r>
          </a:p>
          <a:p>
            <a:r>
              <a:rPr lang="en-US" b="1" dirty="0"/>
              <a:t>Assumptions: </a:t>
            </a:r>
            <a:r>
              <a:rPr lang="en-US" i="1" dirty="0"/>
              <a:t>Spiral HW Generator</a:t>
            </a:r>
          </a:p>
          <a:p>
            <a:pPr lvl="1"/>
            <a:r>
              <a:rPr lang="en-US" dirty="0"/>
              <a:t>1GHz @ 14nm technology node</a:t>
            </a:r>
          </a:p>
          <a:p>
            <a:pPr lvl="1"/>
            <a:r>
              <a:rPr lang="en-US" dirty="0"/>
              <a:t>2M point transform (data off-chip)</a:t>
            </a:r>
          </a:p>
          <a:p>
            <a:pPr lvl="1"/>
            <a:r>
              <a:rPr lang="en-US" dirty="0"/>
              <a:t>HPC Challenge Benchmark: Single precision (Float32) complex, out-of-place </a:t>
            </a:r>
            <a:endParaRPr lang="en-US" b="1" dirty="0"/>
          </a:p>
          <a:p>
            <a:r>
              <a:rPr lang="en-US" b="1" dirty="0"/>
              <a:t>Limit: 100 GB/s off-chip memory</a:t>
            </a:r>
          </a:p>
          <a:p>
            <a:pPr lvl="1"/>
            <a:r>
              <a:rPr lang="en-US" dirty="0"/>
              <a:t>16k points on-chip engine</a:t>
            </a:r>
          </a:p>
          <a:p>
            <a:pPr lvl="1"/>
            <a:r>
              <a:rPr lang="en-US" b="1" dirty="0"/>
              <a:t>Analytic model for FP limit ~</a:t>
            </a:r>
            <a:r>
              <a:rPr lang="en-US" b="1" dirty="0">
                <a:solidFill>
                  <a:srgbClr val="FF0000"/>
                </a:solidFill>
              </a:rPr>
              <a:t>1.5TFLOPs SP</a:t>
            </a:r>
            <a:endParaRPr lang="en-US" dirty="0"/>
          </a:p>
          <a:p>
            <a:pPr lvl="1"/>
            <a:r>
              <a:rPr lang="en-US" b="1" dirty="0">
                <a:solidFill>
                  <a:srgbClr val="FF0000"/>
                </a:solidFill>
              </a:rPr>
              <a:t>4.5mm</a:t>
            </a:r>
            <a:r>
              <a:rPr lang="en-US" b="1" baseline="30000" dirty="0">
                <a:solidFill>
                  <a:srgbClr val="FF0000"/>
                </a:solidFill>
              </a:rPr>
              <a:t>2</a:t>
            </a:r>
            <a:r>
              <a:rPr lang="en-US" b="1" dirty="0">
                <a:solidFill>
                  <a:srgbClr val="FF0000"/>
                </a:solidFill>
              </a:rPr>
              <a:t> </a:t>
            </a:r>
            <a:r>
              <a:rPr lang="en-US" b="1" dirty="0"/>
              <a:t>area for compute (est.)</a:t>
            </a:r>
          </a:p>
          <a:p>
            <a:r>
              <a:rPr lang="en-US" b="1" dirty="0"/>
              <a:t>Limit: 1TB/s off-chip memory</a:t>
            </a:r>
          </a:p>
          <a:p>
            <a:pPr lvl="1"/>
            <a:r>
              <a:rPr lang="en-US" i="1" dirty="0">
                <a:solidFill>
                  <a:srgbClr val="0070C0"/>
                </a:solidFill>
              </a:rPr>
              <a:t>~10k MADD + ~5k add -&gt; 15k FP@1GHz</a:t>
            </a:r>
          </a:p>
          <a:p>
            <a:pPr marL="342900" lvl="1" indent="0">
              <a:buNone/>
            </a:pPr>
            <a:r>
              <a:rPr lang="en-US" i="1" dirty="0">
                <a:solidFill>
                  <a:srgbClr val="0070C0"/>
                </a:solidFill>
              </a:rPr>
              <a:t>    </a:t>
            </a:r>
            <a:r>
              <a:rPr lang="en-US" b="1" dirty="0"/>
              <a:t>Analytical model for FP limit ~</a:t>
            </a:r>
            <a:r>
              <a:rPr lang="en-US" b="1" dirty="0">
                <a:solidFill>
                  <a:srgbClr val="FF0000"/>
                </a:solidFill>
              </a:rPr>
              <a:t>15TFLOPs SP</a:t>
            </a:r>
            <a:endParaRPr lang="en-US" dirty="0"/>
          </a:p>
          <a:p>
            <a:pPr lvl="1"/>
            <a:r>
              <a:rPr lang="en-US" b="1" dirty="0">
                <a:solidFill>
                  <a:srgbClr val="FF0000"/>
                </a:solidFill>
              </a:rPr>
              <a:t>56mm</a:t>
            </a:r>
            <a:r>
              <a:rPr lang="en-US" b="1" baseline="30000" dirty="0">
                <a:solidFill>
                  <a:srgbClr val="FF0000"/>
                </a:solidFill>
              </a:rPr>
              <a:t>2 </a:t>
            </a:r>
            <a:r>
              <a:rPr lang="en-US" b="1" dirty="0"/>
              <a:t>area for compute (est.)</a:t>
            </a:r>
            <a:endParaRPr lang="en-US" b="1" baseline="30000" dirty="0"/>
          </a:p>
        </p:txBody>
      </p:sp>
    </p:spTree>
    <p:extLst>
      <p:ext uri="{BB962C8B-B14F-4D97-AF65-F5344CB8AC3E}">
        <p14:creationId xmlns:p14="http://schemas.microsoft.com/office/powerpoint/2010/main" val="2525298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4528C-36A2-4645-B375-3C9596459A70}"/>
              </a:ext>
            </a:extLst>
          </p:cNvPr>
          <p:cNvSpPr>
            <a:spLocks noGrp="1"/>
          </p:cNvSpPr>
          <p:nvPr>
            <p:ph type="title"/>
          </p:nvPr>
        </p:nvSpPr>
        <p:spPr>
          <a:xfrm>
            <a:off x="558524" y="32064"/>
            <a:ext cx="8190949" cy="994172"/>
          </a:xfrm>
        </p:spPr>
        <p:txBody>
          <a:bodyPr>
            <a:normAutofit/>
          </a:bodyPr>
          <a:lstStyle/>
          <a:p>
            <a:r>
              <a:rPr lang="en-US" b="1" dirty="0"/>
              <a:t>FFT Radix 2 RTL generated by SPIRAL </a:t>
            </a:r>
            <a:r>
              <a:rPr lang="en-US" dirty="0"/>
              <a:t>– </a:t>
            </a:r>
            <a:br>
              <a:rPr lang="en-US" dirty="0"/>
            </a:br>
            <a:r>
              <a:rPr lang="en-US" dirty="0">
                <a:solidFill>
                  <a:srgbClr val="C00000"/>
                </a:solidFill>
              </a:rPr>
              <a:t>	</a:t>
            </a:r>
            <a:r>
              <a:rPr lang="en-US" sz="2000" i="1" dirty="0">
                <a:solidFill>
                  <a:srgbClr val="C00000"/>
                </a:solidFill>
              </a:rPr>
              <a:t>Improved Area, Delay and Performance Model</a:t>
            </a:r>
            <a:endParaRPr lang="en-US" i="1" dirty="0">
              <a:solidFill>
                <a:srgbClr val="C00000"/>
              </a:solidFill>
            </a:endParaRPr>
          </a:p>
        </p:txBody>
      </p:sp>
      <p:pic>
        <p:nvPicPr>
          <p:cNvPr id="4" name="Picture 3">
            <a:extLst>
              <a:ext uri="{FF2B5EF4-FFF2-40B4-BE49-F238E27FC236}">
                <a16:creationId xmlns:a16="http://schemas.microsoft.com/office/drawing/2014/main" id="{615DE3F1-19CF-864E-B1D5-843140540554}"/>
              </a:ext>
            </a:extLst>
          </p:cNvPr>
          <p:cNvPicPr>
            <a:picLocks noChangeAspect="1"/>
          </p:cNvPicPr>
          <p:nvPr/>
        </p:nvPicPr>
        <p:blipFill>
          <a:blip r:embed="rId2"/>
          <a:stretch>
            <a:fillRect/>
          </a:stretch>
        </p:blipFill>
        <p:spPr>
          <a:xfrm>
            <a:off x="3243658" y="966856"/>
            <a:ext cx="2820683" cy="2544370"/>
          </a:xfrm>
          <a:prstGeom prst="rect">
            <a:avLst/>
          </a:prstGeom>
        </p:spPr>
      </p:pic>
      <p:pic>
        <p:nvPicPr>
          <p:cNvPr id="5" name="Picture 4">
            <a:extLst>
              <a:ext uri="{FF2B5EF4-FFF2-40B4-BE49-F238E27FC236}">
                <a16:creationId xmlns:a16="http://schemas.microsoft.com/office/drawing/2014/main" id="{93E05797-3EF3-FF4A-855F-D27B0BA30BE5}"/>
              </a:ext>
            </a:extLst>
          </p:cNvPr>
          <p:cNvPicPr>
            <a:picLocks noChangeAspect="1"/>
          </p:cNvPicPr>
          <p:nvPr/>
        </p:nvPicPr>
        <p:blipFill>
          <a:blip r:embed="rId3"/>
          <a:stretch>
            <a:fillRect/>
          </a:stretch>
        </p:blipFill>
        <p:spPr>
          <a:xfrm>
            <a:off x="6146801" y="966856"/>
            <a:ext cx="2795322" cy="2544370"/>
          </a:xfrm>
          <a:prstGeom prst="rect">
            <a:avLst/>
          </a:prstGeom>
        </p:spPr>
      </p:pic>
      <p:sp>
        <p:nvSpPr>
          <p:cNvPr id="6" name="TextBox 5">
            <a:extLst>
              <a:ext uri="{FF2B5EF4-FFF2-40B4-BE49-F238E27FC236}">
                <a16:creationId xmlns:a16="http://schemas.microsoft.com/office/drawing/2014/main" id="{C3A518A3-D9D7-574A-B65C-A5BBC76374E1}"/>
              </a:ext>
            </a:extLst>
          </p:cNvPr>
          <p:cNvSpPr txBox="1"/>
          <p:nvPr/>
        </p:nvSpPr>
        <p:spPr>
          <a:xfrm>
            <a:off x="133816" y="3511225"/>
            <a:ext cx="8808308" cy="2077492"/>
          </a:xfrm>
          <a:prstGeom prst="rect">
            <a:avLst/>
          </a:prstGeom>
          <a:noFill/>
        </p:spPr>
        <p:txBody>
          <a:bodyPr wrap="square" rtlCol="0">
            <a:spAutoFit/>
          </a:bodyPr>
          <a:lstStyle/>
          <a:p>
            <a:pPr algn="ctr"/>
            <a:r>
              <a:rPr lang="en-US" sz="2100" b="1" u="sng" dirty="0"/>
              <a:t>Chip-layout at 14nm using Mentor Design Synthesis Flow</a:t>
            </a:r>
            <a:endParaRPr lang="en-US" sz="1500" b="1" dirty="0"/>
          </a:p>
          <a:p>
            <a:pPr marL="342900" indent="-342900">
              <a:buFont typeface="Arial" panose="020B0604020202020204" pitchFamily="34" charset="0"/>
              <a:buChar char="•"/>
            </a:pPr>
            <a:r>
              <a:rPr lang="en-US" sz="1800" b="1" dirty="0"/>
              <a:t>Shows 2x improved density improvement over analytic model, but 2x lower clock</a:t>
            </a:r>
          </a:p>
          <a:p>
            <a:pPr marL="342900" indent="-342900">
              <a:buFont typeface="Arial" panose="020B0604020202020204" pitchFamily="34" charset="0"/>
              <a:buChar char="•"/>
            </a:pPr>
            <a:r>
              <a:rPr lang="en-US" sz="1800" b="1" dirty="0"/>
              <a:t>Floating point multiplier is the Critical path around </a:t>
            </a:r>
            <a:r>
              <a:rPr lang="en-US" sz="1800" b="1" dirty="0">
                <a:solidFill>
                  <a:srgbClr val="C00000"/>
                </a:solidFill>
              </a:rPr>
              <a:t>1900 </a:t>
            </a:r>
            <a:r>
              <a:rPr lang="en-US" sz="1800" b="1" dirty="0" err="1">
                <a:solidFill>
                  <a:srgbClr val="C00000"/>
                </a:solidFill>
              </a:rPr>
              <a:t>ps</a:t>
            </a:r>
            <a:r>
              <a:rPr lang="en-US" sz="1800" b="1" dirty="0">
                <a:solidFill>
                  <a:srgbClr val="C00000"/>
                </a:solidFill>
              </a:rPr>
              <a:t> </a:t>
            </a:r>
            <a:r>
              <a:rPr lang="en-US" sz="1800" b="1" dirty="0"/>
              <a:t>leading to</a:t>
            </a:r>
          </a:p>
          <a:p>
            <a:pPr marL="685800" lvl="1" indent="-342900">
              <a:buFont typeface="Arial" panose="020B0604020202020204" pitchFamily="34" charset="0"/>
              <a:buChar char="•"/>
            </a:pPr>
            <a:r>
              <a:rPr lang="en-US" sz="1800" dirty="0"/>
              <a:t>500 MHz design for standard cell based synthesis</a:t>
            </a:r>
          </a:p>
          <a:p>
            <a:pPr marL="685800" lvl="1" indent="-342900">
              <a:buFont typeface="Arial" panose="020B0604020202020204" pitchFamily="34" charset="0"/>
              <a:buChar char="•"/>
            </a:pPr>
            <a:r>
              <a:rPr lang="en-US" sz="1800" dirty="0"/>
              <a:t>Improved </a:t>
            </a:r>
            <a:r>
              <a:rPr lang="en-US" sz="1800" dirty="0" err="1"/>
              <a:t>StdCell</a:t>
            </a:r>
            <a:r>
              <a:rPr lang="en-US" sz="1800" dirty="0"/>
              <a:t> library (better than </a:t>
            </a:r>
            <a:r>
              <a:rPr lang="en-US" sz="1800" dirty="0" err="1"/>
              <a:t>OpenSDK</a:t>
            </a:r>
            <a:r>
              <a:rPr lang="en-US" sz="1800" dirty="0"/>
              <a:t>) could result in further improvements</a:t>
            </a:r>
          </a:p>
        </p:txBody>
      </p:sp>
      <p:pic>
        <p:nvPicPr>
          <p:cNvPr id="7" name="Picture 6">
            <a:extLst>
              <a:ext uri="{FF2B5EF4-FFF2-40B4-BE49-F238E27FC236}">
                <a16:creationId xmlns:a16="http://schemas.microsoft.com/office/drawing/2014/main" id="{9568C36A-81CF-C143-85F3-A06088A897AC}"/>
              </a:ext>
            </a:extLst>
          </p:cNvPr>
          <p:cNvPicPr>
            <a:picLocks noChangeAspect="1"/>
          </p:cNvPicPr>
          <p:nvPr/>
        </p:nvPicPr>
        <p:blipFill>
          <a:blip r:embed="rId4"/>
          <a:stretch>
            <a:fillRect/>
          </a:stretch>
        </p:blipFill>
        <p:spPr>
          <a:xfrm>
            <a:off x="66675" y="966856"/>
            <a:ext cx="3031852" cy="2544369"/>
          </a:xfrm>
          <a:prstGeom prst="rect">
            <a:avLst/>
          </a:prstGeom>
        </p:spPr>
      </p:pic>
    </p:spTree>
    <p:extLst>
      <p:ext uri="{BB962C8B-B14F-4D97-AF65-F5344CB8AC3E}">
        <p14:creationId xmlns:p14="http://schemas.microsoft.com/office/powerpoint/2010/main" val="10903871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75962-2D35-204B-A787-DE64D70F698F}"/>
              </a:ext>
            </a:extLst>
          </p:cNvPr>
          <p:cNvSpPr>
            <a:spLocks noGrp="1"/>
          </p:cNvSpPr>
          <p:nvPr>
            <p:ph type="title"/>
          </p:nvPr>
        </p:nvSpPr>
        <p:spPr>
          <a:xfrm>
            <a:off x="484478" y="226928"/>
            <a:ext cx="8405232" cy="556901"/>
          </a:xfrm>
        </p:spPr>
        <p:txBody>
          <a:bodyPr>
            <a:normAutofit fontScale="90000"/>
          </a:bodyPr>
          <a:lstStyle/>
          <a:p>
            <a:r>
              <a:rPr lang="en-US" b="1" u="sng" dirty="0"/>
              <a:t>Tiled FFT Performance/Area </a:t>
            </a:r>
            <a:r>
              <a:rPr lang="en-US" dirty="0"/>
              <a:t>– </a:t>
            </a:r>
            <a:r>
              <a:rPr lang="en-US" dirty="0" err="1"/>
              <a:t>NoC</a:t>
            </a:r>
            <a:r>
              <a:rPr lang="en-US" dirty="0"/>
              <a:t> + FFT Sim</a:t>
            </a:r>
            <a:br>
              <a:rPr lang="en-US" sz="3000" dirty="0"/>
            </a:br>
            <a:r>
              <a:rPr lang="en-US" sz="3000" dirty="0"/>
              <a:t>	</a:t>
            </a:r>
            <a:r>
              <a:rPr lang="en-US" sz="2325" i="1" dirty="0"/>
              <a:t>64 PEs and 256 PEs (best-performing Topology </a:t>
            </a:r>
            <a:r>
              <a:rPr lang="en-US" sz="2325" i="1" dirty="0" err="1"/>
              <a:t>DFly</a:t>
            </a:r>
            <a:r>
              <a:rPr lang="en-US" sz="2325" i="1" dirty="0"/>
              <a:t>-UGAL)</a:t>
            </a:r>
            <a:endParaRPr lang="en-US" i="1" dirty="0"/>
          </a:p>
        </p:txBody>
      </p:sp>
      <p:pic>
        <p:nvPicPr>
          <p:cNvPr id="6" name="Picture 5">
            <a:extLst>
              <a:ext uri="{FF2B5EF4-FFF2-40B4-BE49-F238E27FC236}">
                <a16:creationId xmlns:a16="http://schemas.microsoft.com/office/drawing/2014/main" id="{0601133F-7FFB-9B47-8730-428927A294CA}"/>
              </a:ext>
            </a:extLst>
          </p:cNvPr>
          <p:cNvPicPr>
            <a:picLocks noChangeAspect="1"/>
          </p:cNvPicPr>
          <p:nvPr/>
        </p:nvPicPr>
        <p:blipFill>
          <a:blip r:embed="rId3"/>
          <a:stretch>
            <a:fillRect/>
          </a:stretch>
        </p:blipFill>
        <p:spPr>
          <a:xfrm>
            <a:off x="0" y="615459"/>
            <a:ext cx="9067800" cy="3290045"/>
          </a:xfrm>
          <a:prstGeom prst="rect">
            <a:avLst/>
          </a:prstGeom>
        </p:spPr>
      </p:pic>
      <p:sp>
        <p:nvSpPr>
          <p:cNvPr id="10" name="Rounded Rectangle 9">
            <a:extLst>
              <a:ext uri="{FF2B5EF4-FFF2-40B4-BE49-F238E27FC236}">
                <a16:creationId xmlns:a16="http://schemas.microsoft.com/office/drawing/2014/main" id="{672FC281-3838-0748-98FD-359D811D97A4}"/>
              </a:ext>
            </a:extLst>
          </p:cNvPr>
          <p:cNvSpPr/>
          <p:nvPr/>
        </p:nvSpPr>
        <p:spPr>
          <a:xfrm>
            <a:off x="284356" y="1152822"/>
            <a:ext cx="2785018" cy="543622"/>
          </a:xfrm>
          <a:prstGeom prst="round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1" name="Rounded Rectangle 10">
            <a:extLst>
              <a:ext uri="{FF2B5EF4-FFF2-40B4-BE49-F238E27FC236}">
                <a16:creationId xmlns:a16="http://schemas.microsoft.com/office/drawing/2014/main" id="{C3A0AE43-2C8A-FD41-A662-32781C437644}"/>
              </a:ext>
            </a:extLst>
          </p:cNvPr>
          <p:cNvSpPr/>
          <p:nvPr/>
        </p:nvSpPr>
        <p:spPr>
          <a:xfrm>
            <a:off x="284355" y="3493123"/>
            <a:ext cx="2785018" cy="5436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900GB/s Memory Bandwidth Limit</a:t>
            </a:r>
          </a:p>
        </p:txBody>
      </p:sp>
      <p:sp>
        <p:nvSpPr>
          <p:cNvPr id="14" name="Rectangle 13">
            <a:extLst>
              <a:ext uri="{FF2B5EF4-FFF2-40B4-BE49-F238E27FC236}">
                <a16:creationId xmlns:a16="http://schemas.microsoft.com/office/drawing/2014/main" id="{7A4D0F5A-4434-8C4A-BAB1-E0697CEAA054}"/>
              </a:ext>
            </a:extLst>
          </p:cNvPr>
          <p:cNvSpPr/>
          <p:nvPr/>
        </p:nvSpPr>
        <p:spPr>
          <a:xfrm>
            <a:off x="5083291" y="1164421"/>
            <a:ext cx="793754" cy="1996634"/>
          </a:xfrm>
          <a:prstGeom prst="rect">
            <a:avLst/>
          </a:prstGeom>
          <a:solidFill>
            <a:schemeClr val="accent1">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1F24A5DF-9795-8C4D-901E-7BDD592CEA1A}"/>
              </a:ext>
            </a:extLst>
          </p:cNvPr>
          <p:cNvSpPr/>
          <p:nvPr/>
        </p:nvSpPr>
        <p:spPr>
          <a:xfrm>
            <a:off x="8172450" y="1164421"/>
            <a:ext cx="895350" cy="2059652"/>
          </a:xfrm>
          <a:prstGeom prst="rect">
            <a:avLst/>
          </a:prstGeom>
          <a:solidFill>
            <a:schemeClr val="accent1">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Rounded Rectangle 15">
            <a:extLst>
              <a:ext uri="{FF2B5EF4-FFF2-40B4-BE49-F238E27FC236}">
                <a16:creationId xmlns:a16="http://schemas.microsoft.com/office/drawing/2014/main" id="{F1FF523C-9F16-AD4B-9BE8-D96A60656502}"/>
              </a:ext>
            </a:extLst>
          </p:cNvPr>
          <p:cNvSpPr/>
          <p:nvPr/>
        </p:nvSpPr>
        <p:spPr>
          <a:xfrm>
            <a:off x="3179491" y="3493122"/>
            <a:ext cx="2785018" cy="543622"/>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250 W power limit</a:t>
            </a:r>
          </a:p>
        </p:txBody>
      </p:sp>
      <p:sp>
        <p:nvSpPr>
          <p:cNvPr id="17" name="Rectangle 16">
            <a:extLst>
              <a:ext uri="{FF2B5EF4-FFF2-40B4-BE49-F238E27FC236}">
                <a16:creationId xmlns:a16="http://schemas.microsoft.com/office/drawing/2014/main" id="{32143D0E-6461-FC42-A9E0-353937356C72}"/>
              </a:ext>
            </a:extLst>
          </p:cNvPr>
          <p:cNvSpPr/>
          <p:nvPr/>
        </p:nvSpPr>
        <p:spPr>
          <a:xfrm>
            <a:off x="3353728" y="1164421"/>
            <a:ext cx="2523317" cy="590309"/>
          </a:xfrm>
          <a:prstGeom prst="rect">
            <a:avLst/>
          </a:prstGeom>
          <a:solidFill>
            <a:srgbClr val="C00000">
              <a:alpha val="4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Rounded Rectangle 17">
            <a:extLst>
              <a:ext uri="{FF2B5EF4-FFF2-40B4-BE49-F238E27FC236}">
                <a16:creationId xmlns:a16="http://schemas.microsoft.com/office/drawing/2014/main" id="{086B6460-B30F-6B43-9084-B6CB8C6B5B9F}"/>
              </a:ext>
            </a:extLst>
          </p:cNvPr>
          <p:cNvSpPr/>
          <p:nvPr/>
        </p:nvSpPr>
        <p:spPr>
          <a:xfrm>
            <a:off x="6074627" y="3493122"/>
            <a:ext cx="2785018" cy="543622"/>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~350mm</a:t>
            </a:r>
            <a:r>
              <a:rPr lang="en-US" sz="1050" baseline="30000" dirty="0"/>
              <a:t>2</a:t>
            </a:r>
            <a:r>
              <a:rPr lang="en-US" sz="1050" dirty="0"/>
              <a:t> area limit (~KNL)</a:t>
            </a:r>
          </a:p>
        </p:txBody>
      </p:sp>
      <p:sp>
        <p:nvSpPr>
          <p:cNvPr id="19" name="Rectangle 18">
            <a:extLst>
              <a:ext uri="{FF2B5EF4-FFF2-40B4-BE49-F238E27FC236}">
                <a16:creationId xmlns:a16="http://schemas.microsoft.com/office/drawing/2014/main" id="{BD9FE44D-EDF9-B84D-B035-6692DE87B12E}"/>
              </a:ext>
            </a:extLst>
          </p:cNvPr>
          <p:cNvSpPr/>
          <p:nvPr/>
        </p:nvSpPr>
        <p:spPr>
          <a:xfrm>
            <a:off x="6293734" y="1164421"/>
            <a:ext cx="2774066" cy="295154"/>
          </a:xfrm>
          <a:prstGeom prst="rect">
            <a:avLst/>
          </a:prstGeom>
          <a:solidFill>
            <a:srgbClr val="7030A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Oval 19">
            <a:extLst>
              <a:ext uri="{FF2B5EF4-FFF2-40B4-BE49-F238E27FC236}">
                <a16:creationId xmlns:a16="http://schemas.microsoft.com/office/drawing/2014/main" id="{D8C7B888-80E1-884A-A9CF-281EE1C910B7}"/>
              </a:ext>
            </a:extLst>
          </p:cNvPr>
          <p:cNvSpPr/>
          <p:nvPr/>
        </p:nvSpPr>
        <p:spPr>
          <a:xfrm>
            <a:off x="4922136" y="1583587"/>
            <a:ext cx="321197" cy="332504"/>
          </a:xfrm>
          <a:prstGeom prst="ellipse">
            <a:avLst/>
          </a:prstGeom>
          <a:solidFill>
            <a:srgbClr val="FFC000">
              <a:alpha val="5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X</a:t>
            </a:r>
          </a:p>
        </p:txBody>
      </p:sp>
      <p:sp>
        <p:nvSpPr>
          <p:cNvPr id="21" name="TextBox 20">
            <a:extLst>
              <a:ext uri="{FF2B5EF4-FFF2-40B4-BE49-F238E27FC236}">
                <a16:creationId xmlns:a16="http://schemas.microsoft.com/office/drawing/2014/main" id="{69AD60EB-801B-3848-8EB8-B90FD4778652}"/>
              </a:ext>
            </a:extLst>
          </p:cNvPr>
          <p:cNvSpPr txBox="1"/>
          <p:nvPr/>
        </p:nvSpPr>
        <p:spPr>
          <a:xfrm>
            <a:off x="64754" y="4158542"/>
            <a:ext cx="9084538" cy="923330"/>
          </a:xfrm>
          <a:prstGeom prst="rect">
            <a:avLst/>
          </a:prstGeom>
          <a:solidFill>
            <a:schemeClr val="bg1"/>
          </a:solidFill>
        </p:spPr>
        <p:txBody>
          <a:bodyPr wrap="none" rtlCol="0">
            <a:spAutoFit/>
          </a:bodyPr>
          <a:lstStyle/>
          <a:p>
            <a:pPr algn="ctr"/>
            <a:r>
              <a:rPr lang="en-US" sz="1800" b="1" dirty="0">
                <a:solidFill>
                  <a:srgbClr val="C00000"/>
                </a:solidFill>
              </a:rPr>
              <a:t>~4TFLOP/s </a:t>
            </a:r>
            <a:r>
              <a:rPr lang="en-US" sz="1800" dirty="0"/>
              <a:t>SP FFT for 64 PEs </a:t>
            </a:r>
            <a:r>
              <a:rPr lang="en-US" sz="1800" dirty="0" err="1"/>
              <a:t>NoC</a:t>
            </a:r>
            <a:r>
              <a:rPr lang="en-US" sz="1800" dirty="0"/>
              <a:t>     ----------  </a:t>
            </a:r>
            <a:r>
              <a:rPr lang="en-US" sz="1800" dirty="0">
                <a:solidFill>
                  <a:srgbClr val="C00000"/>
                </a:solidFill>
              </a:rPr>
              <a:t>~</a:t>
            </a:r>
            <a:r>
              <a:rPr lang="en-US" sz="1800" b="1" dirty="0">
                <a:solidFill>
                  <a:srgbClr val="C00000"/>
                </a:solidFill>
              </a:rPr>
              <a:t>15TFLOP/s</a:t>
            </a:r>
            <a:r>
              <a:rPr lang="en-US" sz="1800" dirty="0">
                <a:solidFill>
                  <a:srgbClr val="C00000"/>
                </a:solidFill>
              </a:rPr>
              <a:t> </a:t>
            </a:r>
            <a:r>
              <a:rPr lang="en-US" sz="1800" dirty="0"/>
              <a:t>SP FFT for 256 PE </a:t>
            </a:r>
            <a:r>
              <a:rPr lang="en-US" sz="1800" dirty="0" err="1"/>
              <a:t>NoC</a:t>
            </a:r>
            <a:r>
              <a:rPr lang="en-US" sz="1800" dirty="0"/>
              <a:t> </a:t>
            </a:r>
          </a:p>
          <a:p>
            <a:pPr algn="ctr"/>
            <a:r>
              <a:rPr lang="en-US" sz="1800" b="1" dirty="0">
                <a:solidFill>
                  <a:srgbClr val="C00000"/>
                </a:solidFill>
                <a:sym typeface="Wingdings" pitchFamily="2" charset="2"/>
              </a:rPr>
              <a:t>15x</a:t>
            </a:r>
            <a:r>
              <a:rPr lang="en-US" sz="1800" dirty="0">
                <a:solidFill>
                  <a:srgbClr val="C00000"/>
                </a:solidFill>
                <a:sym typeface="Wingdings" pitchFamily="2" charset="2"/>
              </a:rPr>
              <a:t> Faster than KNL </a:t>
            </a:r>
            <a:r>
              <a:rPr lang="en-US" sz="1800" dirty="0">
                <a:sym typeface="Wingdings" pitchFamily="2" charset="2"/>
              </a:rPr>
              <a:t>at 100GB/s --  </a:t>
            </a:r>
            <a:r>
              <a:rPr lang="en-US" sz="1800" b="1" dirty="0">
                <a:solidFill>
                  <a:srgbClr val="C00000"/>
                </a:solidFill>
                <a:sym typeface="Wingdings" pitchFamily="2" charset="2"/>
              </a:rPr>
              <a:t>7.5x</a:t>
            </a:r>
            <a:r>
              <a:rPr lang="en-US" sz="1800" dirty="0">
                <a:solidFill>
                  <a:srgbClr val="C00000"/>
                </a:solidFill>
                <a:sym typeface="Wingdings" pitchFamily="2" charset="2"/>
              </a:rPr>
              <a:t> faster than V100 </a:t>
            </a:r>
            <a:r>
              <a:rPr lang="en-US" sz="1800" dirty="0">
                <a:sym typeface="Wingdings" pitchFamily="2" charset="2"/>
              </a:rPr>
              <a:t>@ 900GB/s </a:t>
            </a:r>
          </a:p>
          <a:p>
            <a:pPr algn="ctr"/>
            <a:r>
              <a:rPr lang="en-US" sz="1800" b="1" dirty="0">
                <a:solidFill>
                  <a:srgbClr val="C00000"/>
                </a:solidFill>
                <a:sym typeface="Wingdings" pitchFamily="2" charset="2"/>
              </a:rPr>
              <a:t>56x</a:t>
            </a:r>
            <a:r>
              <a:rPr lang="en-US" sz="1800" dirty="0">
                <a:solidFill>
                  <a:srgbClr val="C00000"/>
                </a:solidFill>
                <a:sym typeface="Wingdings" pitchFamily="2" charset="2"/>
              </a:rPr>
              <a:t> higher performance density </a:t>
            </a:r>
            <a:r>
              <a:rPr lang="en-US" sz="1800" dirty="0">
                <a:sym typeface="Wingdings" pitchFamily="2" charset="2"/>
              </a:rPr>
              <a:t>than KNL – </a:t>
            </a:r>
            <a:r>
              <a:rPr lang="en-US" sz="1800" b="1" dirty="0">
                <a:solidFill>
                  <a:srgbClr val="C00000"/>
                </a:solidFill>
                <a:sym typeface="Wingdings" pitchFamily="2" charset="2"/>
              </a:rPr>
              <a:t>23x</a:t>
            </a:r>
            <a:r>
              <a:rPr lang="en-US" sz="1800" dirty="0">
                <a:solidFill>
                  <a:srgbClr val="C00000"/>
                </a:solidFill>
                <a:sym typeface="Wingdings" pitchFamily="2" charset="2"/>
              </a:rPr>
              <a:t> high performance density</a:t>
            </a:r>
            <a:r>
              <a:rPr lang="en-US" sz="1800" dirty="0">
                <a:sym typeface="Wingdings" pitchFamily="2" charset="2"/>
              </a:rPr>
              <a:t> than V100</a:t>
            </a:r>
            <a:endParaRPr lang="en-US" sz="1800" dirty="0"/>
          </a:p>
        </p:txBody>
      </p:sp>
      <p:sp>
        <p:nvSpPr>
          <p:cNvPr id="22" name="Oval 21">
            <a:extLst>
              <a:ext uri="{FF2B5EF4-FFF2-40B4-BE49-F238E27FC236}">
                <a16:creationId xmlns:a16="http://schemas.microsoft.com/office/drawing/2014/main" id="{1A8B9CAC-04AB-6344-91F7-FC813F832A3F}"/>
              </a:ext>
            </a:extLst>
          </p:cNvPr>
          <p:cNvSpPr/>
          <p:nvPr/>
        </p:nvSpPr>
        <p:spPr>
          <a:xfrm>
            <a:off x="8000191" y="1323763"/>
            <a:ext cx="321197" cy="332504"/>
          </a:xfrm>
          <a:prstGeom prst="ellipse">
            <a:avLst/>
          </a:prstGeom>
          <a:solidFill>
            <a:srgbClr val="FFC000">
              <a:alpha val="4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X</a:t>
            </a:r>
          </a:p>
        </p:txBody>
      </p:sp>
    </p:spTree>
    <p:extLst>
      <p:ext uri="{BB962C8B-B14F-4D97-AF65-F5344CB8AC3E}">
        <p14:creationId xmlns:p14="http://schemas.microsoft.com/office/powerpoint/2010/main" val="2411330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dissolve">
                                      <p:cBhvr>
                                        <p:cTn id="13" dur="500"/>
                                        <p:tgtEl>
                                          <p:spTgt spid="1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dissolve">
                                      <p:cBhvr>
                                        <p:cTn id="21" dur="500"/>
                                        <p:tgtEl>
                                          <p:spTgt spid="1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dissolv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dissolve">
                                      <p:cBhvr>
                                        <p:cTn id="29" dur="500"/>
                                        <p:tgtEl>
                                          <p:spTgt spid="19"/>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dissolv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dissolve">
                                      <p:cBhvr>
                                        <p:cTn id="37" dur="500"/>
                                        <p:tgtEl>
                                          <p:spTgt spid="21"/>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dissolve">
                                      <p:cBhvr>
                                        <p:cTn id="40" dur="500"/>
                                        <p:tgtEl>
                                          <p:spTgt spid="2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dissolve">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5D9FD9-75CF-3343-BEAB-06DCB264FCAD}"/>
              </a:ext>
            </a:extLst>
          </p:cNvPr>
          <p:cNvPicPr>
            <a:picLocks noChangeAspect="1"/>
          </p:cNvPicPr>
          <p:nvPr/>
        </p:nvPicPr>
        <p:blipFill rotWithShape="1">
          <a:blip r:embed="rId3"/>
          <a:srcRect t="14280" b="38541"/>
          <a:stretch/>
        </p:blipFill>
        <p:spPr>
          <a:xfrm>
            <a:off x="153543" y="750329"/>
            <a:ext cx="4593750" cy="1892867"/>
          </a:xfrm>
          <a:prstGeom prst="rect">
            <a:avLst/>
          </a:prstGeom>
        </p:spPr>
      </p:pic>
      <p:sp>
        <p:nvSpPr>
          <p:cNvPr id="2" name="Title 1">
            <a:extLst>
              <a:ext uri="{FF2B5EF4-FFF2-40B4-BE49-F238E27FC236}">
                <a16:creationId xmlns:a16="http://schemas.microsoft.com/office/drawing/2014/main" id="{D47DAC05-99FE-AB49-8C69-3506E18412FA}"/>
              </a:ext>
            </a:extLst>
          </p:cNvPr>
          <p:cNvSpPr>
            <a:spLocks noGrp="1"/>
          </p:cNvSpPr>
          <p:nvPr>
            <p:ph type="title"/>
          </p:nvPr>
        </p:nvSpPr>
        <p:spPr>
          <a:xfrm>
            <a:off x="503500" y="-51615"/>
            <a:ext cx="8361808" cy="603980"/>
          </a:xfrm>
        </p:spPr>
        <p:txBody>
          <a:bodyPr/>
          <a:lstStyle/>
          <a:p>
            <a:r>
              <a:rPr lang="en-US" dirty="0">
                <a:solidFill>
                  <a:schemeClr val="bg1"/>
                </a:solidFill>
              </a:rPr>
              <a:t>Results for RISC-V FFT Accelerator for </a:t>
            </a:r>
            <a:r>
              <a:rPr lang="en-US" dirty="0" err="1">
                <a:solidFill>
                  <a:schemeClr val="bg1"/>
                </a:solidFill>
              </a:rPr>
              <a:t>CryoEM</a:t>
            </a:r>
            <a:endParaRPr lang="en-US" dirty="0">
              <a:solidFill>
                <a:schemeClr val="bg1"/>
              </a:solidFill>
            </a:endParaRPr>
          </a:p>
        </p:txBody>
      </p:sp>
      <p:sp>
        <p:nvSpPr>
          <p:cNvPr id="3" name="Content Placeholder 2">
            <a:extLst>
              <a:ext uri="{FF2B5EF4-FFF2-40B4-BE49-F238E27FC236}">
                <a16:creationId xmlns:a16="http://schemas.microsoft.com/office/drawing/2014/main" id="{5635A958-7731-C14E-819C-7D73F01C7222}"/>
              </a:ext>
            </a:extLst>
          </p:cNvPr>
          <p:cNvSpPr>
            <a:spLocks noGrp="1"/>
          </p:cNvSpPr>
          <p:nvPr>
            <p:ph idx="1"/>
          </p:nvPr>
        </p:nvSpPr>
        <p:spPr>
          <a:xfrm>
            <a:off x="4163055" y="3689377"/>
            <a:ext cx="5027344" cy="1454123"/>
          </a:xfrm>
          <a:solidFill>
            <a:schemeClr val="bg1"/>
          </a:solidFill>
        </p:spPr>
        <p:txBody>
          <a:bodyPr anchor="t"/>
          <a:lstStyle/>
          <a:p>
            <a:pPr marL="0" indent="0">
              <a:buNone/>
            </a:pPr>
            <a:r>
              <a:rPr lang="en-US" sz="2000" b="1" dirty="0"/>
              <a:t>Created RISC-V Core with FFT ISA Extension</a:t>
            </a:r>
          </a:p>
          <a:p>
            <a:pPr marL="0" indent="0">
              <a:buNone/>
            </a:pPr>
            <a:r>
              <a:rPr lang="en-US" sz="2000" b="1" dirty="0"/>
              <a:t>RISC-V+FFT Accel </a:t>
            </a:r>
            <a:r>
              <a:rPr lang="en-US" sz="2000" b="1" dirty="0">
                <a:solidFill>
                  <a:srgbClr val="FF0000"/>
                </a:solidFill>
              </a:rPr>
              <a:t>126x faster </a:t>
            </a:r>
            <a:r>
              <a:rPr lang="en-US" sz="2000" b="1" dirty="0"/>
              <a:t>than </a:t>
            </a:r>
            <a:r>
              <a:rPr lang="en-US" sz="2000" dirty="0"/>
              <a:t>x86 host</a:t>
            </a:r>
            <a:endParaRPr lang="en-US" sz="2000" i="1" dirty="0"/>
          </a:p>
          <a:p>
            <a:pPr marL="305991" lvl="1" indent="-172641"/>
            <a:r>
              <a:rPr lang="en-US" sz="1800" dirty="0"/>
              <a:t>FFT on Intel Core i7-5930K @ 3.50GHz: </a:t>
            </a:r>
            <a:r>
              <a:rPr lang="en-US" sz="1800" b="1" dirty="0"/>
              <a:t>~265ms</a:t>
            </a:r>
          </a:p>
          <a:p>
            <a:pPr marL="305991" lvl="1" indent="-172641"/>
            <a:r>
              <a:rPr lang="en-US" sz="1800" dirty="0" err="1"/>
              <a:t>FFTAccel</a:t>
            </a:r>
            <a:r>
              <a:rPr lang="en-US" sz="1800" dirty="0"/>
              <a:t> (Floating): </a:t>
            </a:r>
            <a:r>
              <a:rPr lang="en-US" sz="1800" b="1" dirty="0"/>
              <a:t>~2.10ms</a:t>
            </a:r>
          </a:p>
        </p:txBody>
      </p:sp>
      <p:sp>
        <p:nvSpPr>
          <p:cNvPr id="4" name="Slide Number Placeholder 3">
            <a:extLst>
              <a:ext uri="{FF2B5EF4-FFF2-40B4-BE49-F238E27FC236}">
                <a16:creationId xmlns:a16="http://schemas.microsoft.com/office/drawing/2014/main" id="{59CCAED4-795A-C04D-B28D-66D5E89514CF}"/>
              </a:ext>
            </a:extLst>
          </p:cNvPr>
          <p:cNvSpPr>
            <a:spLocks noGrp="1"/>
          </p:cNvSpPr>
          <p:nvPr>
            <p:ph type="sldNum" sz="quarter" idx="10"/>
          </p:nvPr>
        </p:nvSpPr>
        <p:spPr/>
        <p:txBody>
          <a:bodyPr/>
          <a:lstStyle/>
          <a:p>
            <a:fld id="{69233210-FD1D-4643-A408-4B2BDEE02D8B}" type="slidenum">
              <a:rPr lang="en-US" smtClean="0"/>
              <a:pPr/>
              <a:t>33</a:t>
            </a:fld>
            <a:endParaRPr lang="en-US"/>
          </a:p>
        </p:txBody>
      </p:sp>
      <p:sp>
        <p:nvSpPr>
          <p:cNvPr id="5" name="Text Placeholder 4">
            <a:extLst>
              <a:ext uri="{FF2B5EF4-FFF2-40B4-BE49-F238E27FC236}">
                <a16:creationId xmlns:a16="http://schemas.microsoft.com/office/drawing/2014/main" id="{66F222B5-B243-4544-A2DF-16B482A7BDD1}"/>
              </a:ext>
            </a:extLst>
          </p:cNvPr>
          <p:cNvSpPr>
            <a:spLocks noGrp="1"/>
          </p:cNvSpPr>
          <p:nvPr>
            <p:ph type="body" sz="quarter" idx="11"/>
          </p:nvPr>
        </p:nvSpPr>
        <p:spPr>
          <a:xfrm>
            <a:off x="2030106" y="487458"/>
            <a:ext cx="5308596" cy="290015"/>
          </a:xfrm>
        </p:spPr>
        <p:txBody>
          <a:bodyPr>
            <a:normAutofit fontScale="85000" lnSpcReduction="20000"/>
          </a:bodyPr>
          <a:lstStyle/>
          <a:p>
            <a:r>
              <a:rPr lang="en-US" dirty="0"/>
              <a:t>Benchmarking FFT Accelerator for image analysis</a:t>
            </a:r>
          </a:p>
        </p:txBody>
      </p:sp>
      <p:grpSp>
        <p:nvGrpSpPr>
          <p:cNvPr id="6" name="Group 5">
            <a:extLst>
              <a:ext uri="{FF2B5EF4-FFF2-40B4-BE49-F238E27FC236}">
                <a16:creationId xmlns:a16="http://schemas.microsoft.com/office/drawing/2014/main" id="{CD6EA034-8523-234B-B906-CCA28791D321}"/>
              </a:ext>
            </a:extLst>
          </p:cNvPr>
          <p:cNvGrpSpPr/>
          <p:nvPr/>
        </p:nvGrpSpPr>
        <p:grpSpPr>
          <a:xfrm>
            <a:off x="132856" y="2862895"/>
            <a:ext cx="3794499" cy="1694012"/>
            <a:chOff x="1352106" y="3463399"/>
            <a:chExt cx="6092651" cy="2655332"/>
          </a:xfrm>
        </p:grpSpPr>
        <p:pic>
          <p:nvPicPr>
            <p:cNvPr id="7" name="Picture 6">
              <a:extLst>
                <a:ext uri="{FF2B5EF4-FFF2-40B4-BE49-F238E27FC236}">
                  <a16:creationId xmlns:a16="http://schemas.microsoft.com/office/drawing/2014/main" id="{E6A404BD-C71F-7140-909A-C5896EA7AAF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52106" y="3832731"/>
              <a:ext cx="2286000" cy="2286000"/>
            </a:xfrm>
            <a:prstGeom prst="rect">
              <a:avLst/>
            </a:prstGeom>
          </p:spPr>
        </p:pic>
        <p:pic>
          <p:nvPicPr>
            <p:cNvPr id="9" name="Picture 8" descr="A picture containing electronics&#13;&#10;&#13;&#10;Description automatically generated">
              <a:extLst>
                <a:ext uri="{FF2B5EF4-FFF2-40B4-BE49-F238E27FC236}">
                  <a16:creationId xmlns:a16="http://schemas.microsoft.com/office/drawing/2014/main" id="{BAC80638-C5FD-C743-9684-9819161022E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158757" y="3832731"/>
              <a:ext cx="2286000" cy="2286000"/>
            </a:xfrm>
            <a:prstGeom prst="rect">
              <a:avLst/>
            </a:prstGeom>
          </p:spPr>
        </p:pic>
        <p:sp>
          <p:nvSpPr>
            <p:cNvPr id="10" name="TextBox 9">
              <a:extLst>
                <a:ext uri="{FF2B5EF4-FFF2-40B4-BE49-F238E27FC236}">
                  <a16:creationId xmlns:a16="http://schemas.microsoft.com/office/drawing/2014/main" id="{9FE24ACB-6E76-F243-AEB7-1E1294938A63}"/>
                </a:ext>
              </a:extLst>
            </p:cNvPr>
            <p:cNvSpPr txBox="1"/>
            <p:nvPr/>
          </p:nvSpPr>
          <p:spPr>
            <a:xfrm>
              <a:off x="1786366" y="3463399"/>
              <a:ext cx="1417483" cy="338555"/>
            </a:xfrm>
            <a:prstGeom prst="rect">
              <a:avLst/>
            </a:prstGeom>
            <a:noFill/>
          </p:spPr>
          <p:txBody>
            <a:bodyPr wrap="none" rtlCol="0">
              <a:spAutoFit/>
            </a:bodyPr>
            <a:lstStyle/>
            <a:p>
              <a:pPr algn="ctr"/>
              <a:r>
                <a:rPr lang="en-US" sz="1050" dirty="0"/>
                <a:t>Original Image</a:t>
              </a:r>
            </a:p>
          </p:txBody>
        </p:sp>
        <p:sp>
          <p:nvSpPr>
            <p:cNvPr id="12" name="TextBox 11">
              <a:extLst>
                <a:ext uri="{FF2B5EF4-FFF2-40B4-BE49-F238E27FC236}">
                  <a16:creationId xmlns:a16="http://schemas.microsoft.com/office/drawing/2014/main" id="{833EA8DC-DF08-7949-9930-F1C599D001BC}"/>
                </a:ext>
              </a:extLst>
            </p:cNvPr>
            <p:cNvSpPr txBox="1"/>
            <p:nvPr/>
          </p:nvSpPr>
          <p:spPr>
            <a:xfrm>
              <a:off x="6036300" y="3463399"/>
              <a:ext cx="573235" cy="338555"/>
            </a:xfrm>
            <a:prstGeom prst="rect">
              <a:avLst/>
            </a:prstGeom>
            <a:noFill/>
          </p:spPr>
          <p:txBody>
            <a:bodyPr wrap="none" rtlCol="0">
              <a:spAutoFit/>
            </a:bodyPr>
            <a:lstStyle/>
            <a:p>
              <a:r>
                <a:rPr lang="en-US" sz="1050" dirty="0"/>
                <a:t>FFT</a:t>
              </a:r>
            </a:p>
          </p:txBody>
        </p:sp>
        <p:sp>
          <p:nvSpPr>
            <p:cNvPr id="13" name="Right Arrow 12">
              <a:extLst>
                <a:ext uri="{FF2B5EF4-FFF2-40B4-BE49-F238E27FC236}">
                  <a16:creationId xmlns:a16="http://schemas.microsoft.com/office/drawing/2014/main" id="{D174FF12-D856-0448-8921-7F5FC3EA7545}"/>
                </a:ext>
              </a:extLst>
            </p:cNvPr>
            <p:cNvSpPr/>
            <p:nvPr/>
          </p:nvSpPr>
          <p:spPr bwMode="auto">
            <a:xfrm>
              <a:off x="3707218" y="4628400"/>
              <a:ext cx="1382233" cy="694661"/>
            </a:xfrm>
            <a:prstGeom prst="rightArrow">
              <a:avLst/>
            </a:prstGeom>
            <a:solidFill>
              <a:srgbClr val="4D4D4D"/>
            </a:solid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68580" tIns="34290" rIns="68580" bIns="34290" numCol="1" rtlCol="0" anchor="t" anchorCtr="0" compatLnSpc="1">
              <a:prstTxWarp prst="textNoShape">
                <a:avLst/>
              </a:prstTxWarp>
            </a:bodyPr>
            <a:lstStyle/>
            <a:p>
              <a:pPr algn="ctr" fontAlgn="base">
                <a:spcBef>
                  <a:spcPct val="0"/>
                </a:spcBef>
                <a:spcAft>
                  <a:spcPct val="0"/>
                </a:spcAft>
              </a:pPr>
              <a:endParaRPr lang="en-US" sz="3150">
                <a:solidFill>
                  <a:srgbClr val="FFFFFF"/>
                </a:solidFill>
                <a:latin typeface="Helvetica Neue Bold Condensed" charset="0"/>
                <a:ea typeface="ヒラギノ角ゴ ProN W6" charset="0"/>
                <a:cs typeface="ヒラギノ角ゴ ProN W6" charset="0"/>
                <a:sym typeface="Helvetica Neue Bold Condensed" charset="0"/>
              </a:endParaRPr>
            </a:p>
          </p:txBody>
        </p:sp>
      </p:grpSp>
      <p:pic>
        <p:nvPicPr>
          <p:cNvPr id="21" name="Picture 20">
            <a:extLst>
              <a:ext uri="{FF2B5EF4-FFF2-40B4-BE49-F238E27FC236}">
                <a16:creationId xmlns:a16="http://schemas.microsoft.com/office/drawing/2014/main" id="{4EDEB98E-5887-CD4C-B046-2248DC954851}"/>
              </a:ext>
            </a:extLst>
          </p:cNvPr>
          <p:cNvPicPr>
            <a:picLocks noChangeAspect="1"/>
          </p:cNvPicPr>
          <p:nvPr/>
        </p:nvPicPr>
        <p:blipFill>
          <a:blip r:embed="rId6"/>
          <a:stretch>
            <a:fillRect/>
          </a:stretch>
        </p:blipFill>
        <p:spPr>
          <a:xfrm>
            <a:off x="4684404" y="1655500"/>
            <a:ext cx="4396707" cy="2155609"/>
          </a:xfrm>
          <a:prstGeom prst="rect">
            <a:avLst/>
          </a:prstGeom>
        </p:spPr>
      </p:pic>
      <p:pic>
        <p:nvPicPr>
          <p:cNvPr id="22" name="Picture 21">
            <a:extLst>
              <a:ext uri="{FF2B5EF4-FFF2-40B4-BE49-F238E27FC236}">
                <a16:creationId xmlns:a16="http://schemas.microsoft.com/office/drawing/2014/main" id="{778932FF-F3B9-4748-A51E-B439A86DDED9}"/>
              </a:ext>
            </a:extLst>
          </p:cNvPr>
          <p:cNvPicPr>
            <a:picLocks noChangeAspect="1"/>
          </p:cNvPicPr>
          <p:nvPr/>
        </p:nvPicPr>
        <p:blipFill>
          <a:blip r:embed="rId7"/>
          <a:stretch>
            <a:fillRect/>
          </a:stretch>
        </p:blipFill>
        <p:spPr>
          <a:xfrm>
            <a:off x="4622691" y="716424"/>
            <a:ext cx="4458420" cy="1010060"/>
          </a:xfrm>
          <a:prstGeom prst="rect">
            <a:avLst/>
          </a:prstGeom>
        </p:spPr>
      </p:pic>
      <p:pic>
        <p:nvPicPr>
          <p:cNvPr id="24" name="Picture 23">
            <a:extLst>
              <a:ext uri="{FF2B5EF4-FFF2-40B4-BE49-F238E27FC236}">
                <a16:creationId xmlns:a16="http://schemas.microsoft.com/office/drawing/2014/main" id="{98F73E1B-E9A0-6A43-8128-71D600F2EFB7}"/>
              </a:ext>
            </a:extLst>
          </p:cNvPr>
          <p:cNvPicPr>
            <a:picLocks noChangeAspect="1"/>
          </p:cNvPicPr>
          <p:nvPr/>
        </p:nvPicPr>
        <p:blipFill>
          <a:blip r:embed="rId8" cstate="screen"/>
          <a:stretch>
            <a:fillRect/>
          </a:stretch>
        </p:blipFill>
        <p:spPr>
          <a:xfrm>
            <a:off x="2497254" y="772064"/>
            <a:ext cx="2116474" cy="1743194"/>
          </a:xfrm>
          <a:prstGeom prst="rect">
            <a:avLst/>
          </a:prstGeom>
        </p:spPr>
      </p:pic>
    </p:spTree>
    <p:extLst>
      <p:ext uri="{BB962C8B-B14F-4D97-AF65-F5344CB8AC3E}">
        <p14:creationId xmlns:p14="http://schemas.microsoft.com/office/powerpoint/2010/main" val="148959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dissolve">
                                      <p:cBhvr>
                                        <p:cTn id="12" dur="500"/>
                                        <p:tgtEl>
                                          <p:spTgt spid="3">
                                            <p:bg/>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ssolve">
                                      <p:cBhvr>
                                        <p:cTn id="15" dur="500"/>
                                        <p:tgtEl>
                                          <p:spTgt spid="3">
                                            <p:txEl>
                                              <p:pRg st="0" end="0"/>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dissolve">
                                      <p:cBhvr>
                                        <p:cTn id="18" dur="500"/>
                                        <p:tgtEl>
                                          <p:spTgt spid="3">
                                            <p:txEl>
                                              <p:pRg st="1" end="1"/>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dissolve">
                                      <p:cBhvr>
                                        <p:cTn id="21" dur="500"/>
                                        <p:tgtEl>
                                          <p:spTgt spid="3">
                                            <p:txEl>
                                              <p:pRg st="2" end="2"/>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dissolve">
                                      <p:cBhvr>
                                        <p:cTn id="24" dur="500"/>
                                        <p:tgtEl>
                                          <p:spTgt spid="3">
                                            <p:txEl>
                                              <p:pRg st="3" end="3"/>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dissolve">
                                      <p:cBhvr>
                                        <p:cTn id="27" dur="500"/>
                                        <p:tgtEl>
                                          <p:spTgt spid="21"/>
                                        </p:tgtEl>
                                      </p:cBhvr>
                                    </p:animEffect>
                                  </p:childTnLst>
                                </p:cTn>
                              </p:par>
                              <p:par>
                                <p:cTn id="28" presetID="9"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dissolve">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FD020DBD-ACC5-F344-B2A2-FCF79A1729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234" b="4522"/>
          <a:stretch/>
        </p:blipFill>
        <p:spPr bwMode="auto">
          <a:xfrm>
            <a:off x="4575460" y="1275358"/>
            <a:ext cx="3646313" cy="330863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2D220263-03DE-FB43-9F64-E2DC2267983B}"/>
              </a:ext>
            </a:extLst>
          </p:cNvPr>
          <p:cNvSpPr>
            <a:spLocks noGrp="1"/>
          </p:cNvSpPr>
          <p:nvPr>
            <p:ph type="title"/>
          </p:nvPr>
        </p:nvSpPr>
        <p:spPr/>
        <p:txBody>
          <a:bodyPr/>
          <a:lstStyle/>
          <a:p>
            <a:r>
              <a:rPr lang="en-US" sz="2000" b="1" dirty="0"/>
              <a:t>Example Algorithm-Driven Design of Hardware Accelerators</a:t>
            </a:r>
          </a:p>
        </p:txBody>
      </p:sp>
      <p:sp>
        <p:nvSpPr>
          <p:cNvPr id="7" name="TextBox 6">
            <a:extLst>
              <a:ext uri="{FF2B5EF4-FFF2-40B4-BE49-F238E27FC236}">
                <a16:creationId xmlns:a16="http://schemas.microsoft.com/office/drawing/2014/main" id="{8F0E1D17-6146-414A-BD97-06C85F6F2539}"/>
              </a:ext>
            </a:extLst>
          </p:cNvPr>
          <p:cNvSpPr txBox="1"/>
          <p:nvPr/>
        </p:nvSpPr>
        <p:spPr>
          <a:xfrm>
            <a:off x="7869676" y="907389"/>
            <a:ext cx="1149263" cy="1015663"/>
          </a:xfrm>
          <a:prstGeom prst="rect">
            <a:avLst/>
          </a:prstGeom>
          <a:noFill/>
        </p:spPr>
        <p:txBody>
          <a:bodyPr wrap="square" rtlCol="0">
            <a:spAutoFit/>
          </a:bodyPr>
          <a:lstStyle/>
          <a:p>
            <a:r>
              <a:rPr lang="en-US" sz="1200" b="1" dirty="0"/>
              <a:t>25%+ of DOE workload is Density Functional Theory (DFT)</a:t>
            </a:r>
          </a:p>
        </p:txBody>
      </p:sp>
      <p:sp>
        <p:nvSpPr>
          <p:cNvPr id="8" name="Content Placeholder 2">
            <a:extLst>
              <a:ext uri="{FF2B5EF4-FFF2-40B4-BE49-F238E27FC236}">
                <a16:creationId xmlns:a16="http://schemas.microsoft.com/office/drawing/2014/main" id="{240B436B-C156-E943-9B4D-FAEFE3058E8B}"/>
              </a:ext>
            </a:extLst>
          </p:cNvPr>
          <p:cNvSpPr txBox="1">
            <a:spLocks/>
          </p:cNvSpPr>
          <p:nvPr/>
        </p:nvSpPr>
        <p:spPr>
          <a:xfrm>
            <a:off x="219075" y="907389"/>
            <a:ext cx="4356385" cy="3971925"/>
          </a:xfrm>
          <a:prstGeom prst="rect">
            <a:avLst/>
          </a:prstGeom>
        </p:spPr>
        <p:txBody>
          <a:bodyPr/>
          <a:lstStyle>
            <a:lvl1pPr marL="292100" indent="-292100" algn="l" defTabSz="457200" rtl="0" eaLnBrk="0" fontAlgn="base" hangingPunct="0">
              <a:spcBef>
                <a:spcPct val="20000"/>
              </a:spcBef>
              <a:spcAft>
                <a:spcPct val="0"/>
              </a:spcAft>
              <a:buFont typeface="Arial" charset="0"/>
              <a:buChar char="•"/>
              <a:defRPr sz="2200" kern="1200">
                <a:solidFill>
                  <a:schemeClr val="tx2"/>
                </a:solidFill>
                <a:latin typeface="Arial" pitchFamily="-112" charset="0"/>
                <a:ea typeface="ＭＳ Ｐゴシック" pitchFamily="26" charset="-128"/>
                <a:cs typeface="ＭＳ Ｐゴシック" pitchFamily="26" charset="-128"/>
              </a:defRPr>
            </a:lvl1pPr>
            <a:lvl2pPr marL="742950" indent="-285750" algn="l" defTabSz="457200" rtl="0" eaLnBrk="0" fontAlgn="base" hangingPunct="0">
              <a:spcBef>
                <a:spcPct val="20000"/>
              </a:spcBef>
              <a:spcAft>
                <a:spcPct val="0"/>
              </a:spcAft>
              <a:buFont typeface="Arial" charset="0"/>
              <a:buChar char="–"/>
              <a:defRPr sz="2200" kern="1200">
                <a:solidFill>
                  <a:schemeClr val="tx2"/>
                </a:solidFill>
                <a:latin typeface="Arial" pitchFamily="-112" charset="0"/>
                <a:ea typeface="ＭＳ Ｐゴシック" pitchFamily="26" charset="-128"/>
                <a:cs typeface="+mn-cs"/>
              </a:defRPr>
            </a:lvl2pPr>
            <a:lvl3pPr marL="1143000" indent="-228600" algn="l" defTabSz="457200" rtl="0" eaLnBrk="0" fontAlgn="base" hangingPunct="0">
              <a:spcBef>
                <a:spcPct val="20000"/>
              </a:spcBef>
              <a:spcAft>
                <a:spcPct val="0"/>
              </a:spcAft>
              <a:buFont typeface="Arial" charset="0"/>
              <a:buChar char="•"/>
              <a:defRPr sz="2200" kern="1200">
                <a:solidFill>
                  <a:schemeClr val="tx2"/>
                </a:solidFill>
                <a:latin typeface="Arial" pitchFamily="-112" charset="0"/>
                <a:ea typeface="ＭＳ Ｐゴシック" pitchFamily="26" charset="-128"/>
                <a:cs typeface="+mn-cs"/>
              </a:defRPr>
            </a:lvl3pPr>
            <a:lvl4pPr marL="1663700" indent="-292100" algn="l" defTabSz="457200" rtl="0" eaLnBrk="0" fontAlgn="base" hangingPunct="0">
              <a:spcBef>
                <a:spcPct val="20000"/>
              </a:spcBef>
              <a:spcAft>
                <a:spcPct val="0"/>
              </a:spcAft>
              <a:buFont typeface="Arial" charset="0"/>
              <a:buChar char="–"/>
              <a:defRPr sz="2200" kern="1200">
                <a:solidFill>
                  <a:schemeClr val="tx2"/>
                </a:solidFill>
                <a:latin typeface="Arial" pitchFamily="-112" charset="0"/>
                <a:ea typeface="ＭＳ Ｐゴシック" pitchFamily="26" charset="-128"/>
                <a:cs typeface="+mn-cs"/>
              </a:defRPr>
            </a:lvl4pPr>
            <a:lvl5pPr marL="2120900" indent="-292100" algn="l" defTabSz="457200" rtl="0" eaLnBrk="0" fontAlgn="base" hangingPunct="0">
              <a:spcBef>
                <a:spcPct val="20000"/>
              </a:spcBef>
              <a:spcAft>
                <a:spcPct val="0"/>
              </a:spcAft>
              <a:buFont typeface="Arial" charset="0"/>
              <a:buChar char="»"/>
              <a:defRPr sz="2200" kern="1200">
                <a:solidFill>
                  <a:schemeClr val="tx2"/>
                </a:solidFill>
                <a:latin typeface="Arial" pitchFamily="-112" charset="0"/>
                <a:ea typeface="ＭＳ Ｐゴシック" pitchFamily="2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500" b="1" dirty="0">
                <a:solidFill>
                  <a:srgbClr val="0070C0"/>
                </a:solidFill>
              </a:rPr>
              <a:t>What: </a:t>
            </a:r>
            <a:r>
              <a:rPr lang="en-US" sz="1500" b="1" dirty="0">
                <a:solidFill>
                  <a:schemeClr val="tx1"/>
                </a:solidFill>
              </a:rPr>
              <a:t>Design the hardware accelerator around the target algorithm/application</a:t>
            </a:r>
          </a:p>
          <a:p>
            <a:pPr lvl="1"/>
            <a:r>
              <a:rPr lang="en-US" sz="1500" dirty="0">
                <a:solidFill>
                  <a:schemeClr val="tx1"/>
                </a:solidFill>
              </a:rPr>
              <a:t>Purpose-built acceleration</a:t>
            </a:r>
          </a:p>
          <a:p>
            <a:pPr lvl="1"/>
            <a:r>
              <a:rPr lang="en-US" sz="1500" dirty="0">
                <a:solidFill>
                  <a:schemeClr val="tx1"/>
                </a:solidFill>
              </a:rPr>
              <a:t>Lab-led reference design</a:t>
            </a:r>
            <a:endParaRPr lang="en-US" sz="1500" dirty="0">
              <a:solidFill>
                <a:srgbClr val="0070C0"/>
              </a:solidFill>
            </a:endParaRPr>
          </a:p>
          <a:p>
            <a:r>
              <a:rPr lang="en-US" sz="1500" b="1" dirty="0">
                <a:solidFill>
                  <a:srgbClr val="0070C0"/>
                </a:solidFill>
              </a:rPr>
              <a:t>Why: </a:t>
            </a:r>
            <a:r>
              <a:rPr lang="en-US" sz="1500" b="1" dirty="0">
                <a:solidFill>
                  <a:schemeClr val="tx1"/>
                </a:solidFill>
              </a:rPr>
              <a:t>Huge opportunities to improve performance density and efficiency</a:t>
            </a:r>
          </a:p>
          <a:p>
            <a:pPr lvl="1"/>
            <a:r>
              <a:rPr lang="en-US" sz="1400" dirty="0">
                <a:solidFill>
                  <a:schemeClr val="tx1"/>
                </a:solidFill>
              </a:rPr>
              <a:t>FFT hardware accelerator 50x-100x higher performance density than GPU or CPU+SIMD (using SPIRAL generator)</a:t>
            </a:r>
            <a:endParaRPr lang="en-US" sz="1400" b="1" dirty="0">
              <a:solidFill>
                <a:srgbClr val="0070C0"/>
              </a:solidFill>
            </a:endParaRPr>
          </a:p>
          <a:p>
            <a:r>
              <a:rPr lang="en-US" sz="1500" b="1" dirty="0">
                <a:solidFill>
                  <a:srgbClr val="0070C0"/>
                </a:solidFill>
              </a:rPr>
              <a:t>How: </a:t>
            </a:r>
            <a:r>
              <a:rPr lang="en-US" sz="1500" b="1" dirty="0">
                <a:solidFill>
                  <a:schemeClr val="tx1"/>
                </a:solidFill>
              </a:rPr>
              <a:t>Use Density Functional Theory (DFT) as the target for this experiment</a:t>
            </a:r>
          </a:p>
          <a:p>
            <a:pPr marL="800100" lvl="1" indent="-342900">
              <a:buFont typeface="+mj-lt"/>
              <a:buAutoNum type="arabicPeriod"/>
            </a:pPr>
            <a:r>
              <a:rPr lang="en-US" sz="1500" dirty="0">
                <a:solidFill>
                  <a:srgbClr val="0070C0"/>
                </a:solidFill>
              </a:rPr>
              <a:t>Large fraction of the DOE workload</a:t>
            </a:r>
          </a:p>
          <a:p>
            <a:pPr marL="800100" lvl="1" indent="-342900">
              <a:buFont typeface="+mj-lt"/>
              <a:buAutoNum type="arabicPeriod"/>
            </a:pPr>
            <a:r>
              <a:rPr lang="en-US" sz="1500" dirty="0">
                <a:solidFill>
                  <a:srgbClr val="0070C0"/>
                </a:solidFill>
              </a:rPr>
              <a:t>Mature code base and algorithm</a:t>
            </a:r>
          </a:p>
          <a:p>
            <a:pPr marL="800100" lvl="1" indent="-342900">
              <a:buFont typeface="+mj-lt"/>
              <a:buAutoNum type="arabicPeriod"/>
            </a:pPr>
            <a:r>
              <a:rPr lang="en-US" sz="1500" dirty="0">
                <a:solidFill>
                  <a:srgbClr val="0070C0"/>
                </a:solidFill>
              </a:rPr>
              <a:t>LS3DF formulation minimizes off-chip communication and scales O(N)</a:t>
            </a:r>
          </a:p>
          <a:p>
            <a:endParaRPr lang="en-US" sz="1500" dirty="0">
              <a:solidFill>
                <a:schemeClr val="tx1"/>
              </a:solidFill>
            </a:endParaRPr>
          </a:p>
        </p:txBody>
      </p:sp>
      <p:sp>
        <p:nvSpPr>
          <p:cNvPr id="6" name="Right Brace 5">
            <a:extLst>
              <a:ext uri="{FF2B5EF4-FFF2-40B4-BE49-F238E27FC236}">
                <a16:creationId xmlns:a16="http://schemas.microsoft.com/office/drawing/2014/main" id="{FA658AF3-0822-FE44-B356-FAF4821E0B91}"/>
              </a:ext>
            </a:extLst>
          </p:cNvPr>
          <p:cNvSpPr/>
          <p:nvPr/>
        </p:nvSpPr>
        <p:spPr>
          <a:xfrm rot="18987307">
            <a:off x="7150633" y="743590"/>
            <a:ext cx="819189" cy="2184792"/>
          </a:xfrm>
          <a:prstGeom prst="rightBrace">
            <a:avLst/>
          </a:prstGeom>
          <a:ln w="476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sp>
        <p:nvSpPr>
          <p:cNvPr id="3" name="TextBox 2">
            <a:extLst>
              <a:ext uri="{FF2B5EF4-FFF2-40B4-BE49-F238E27FC236}">
                <a16:creationId xmlns:a16="http://schemas.microsoft.com/office/drawing/2014/main" id="{392E7647-8640-0C4E-A4EA-A560F691FAF1}"/>
              </a:ext>
            </a:extLst>
          </p:cNvPr>
          <p:cNvSpPr txBox="1"/>
          <p:nvPr/>
        </p:nvSpPr>
        <p:spPr>
          <a:xfrm>
            <a:off x="2317729" y="664438"/>
            <a:ext cx="4408579" cy="307777"/>
          </a:xfrm>
          <a:prstGeom prst="rect">
            <a:avLst/>
          </a:prstGeom>
          <a:noFill/>
        </p:spPr>
        <p:txBody>
          <a:bodyPr wrap="none" rtlCol="0">
            <a:spAutoFit/>
          </a:bodyPr>
          <a:lstStyle/>
          <a:p>
            <a:r>
              <a:rPr lang="en-US" b="1" dirty="0">
                <a:solidFill>
                  <a:srgbClr val="C00000"/>
                </a:solidFill>
              </a:rPr>
              <a:t>Example: LS3DF/Density Functional Theory (DFT)</a:t>
            </a:r>
          </a:p>
        </p:txBody>
      </p:sp>
      <p:pic>
        <p:nvPicPr>
          <p:cNvPr id="2" name="Picture 1">
            <a:extLst>
              <a:ext uri="{FF2B5EF4-FFF2-40B4-BE49-F238E27FC236}">
                <a16:creationId xmlns:a16="http://schemas.microsoft.com/office/drawing/2014/main" id="{3FDA9299-A029-6045-9A04-E7BFA6FBE29A}"/>
              </a:ext>
            </a:extLst>
          </p:cNvPr>
          <p:cNvPicPr>
            <a:picLocks noChangeAspect="1"/>
          </p:cNvPicPr>
          <p:nvPr/>
        </p:nvPicPr>
        <p:blipFill>
          <a:blip r:embed="rId4"/>
          <a:stretch>
            <a:fillRect/>
          </a:stretch>
        </p:blipFill>
        <p:spPr>
          <a:xfrm>
            <a:off x="7253117" y="21269"/>
            <a:ext cx="1765822" cy="735012"/>
          </a:xfrm>
          <a:prstGeom prst="rect">
            <a:avLst/>
          </a:prstGeom>
        </p:spPr>
      </p:pic>
      <p:grpSp>
        <p:nvGrpSpPr>
          <p:cNvPr id="15" name="Group 14">
            <a:extLst>
              <a:ext uri="{FF2B5EF4-FFF2-40B4-BE49-F238E27FC236}">
                <a16:creationId xmlns:a16="http://schemas.microsoft.com/office/drawing/2014/main" id="{1758E7A9-EAC7-1F49-9A07-BA5B66ADD9AF}"/>
              </a:ext>
            </a:extLst>
          </p:cNvPr>
          <p:cNvGrpSpPr/>
          <p:nvPr/>
        </p:nvGrpSpPr>
        <p:grpSpPr>
          <a:xfrm>
            <a:off x="4821659" y="972215"/>
            <a:ext cx="3865141" cy="3681439"/>
            <a:chOff x="4744552" y="972215"/>
            <a:chExt cx="3865141" cy="3681439"/>
          </a:xfrm>
        </p:grpSpPr>
        <p:pic>
          <p:nvPicPr>
            <p:cNvPr id="12" name="Picture 11">
              <a:extLst>
                <a:ext uri="{FF2B5EF4-FFF2-40B4-BE49-F238E27FC236}">
                  <a16:creationId xmlns:a16="http://schemas.microsoft.com/office/drawing/2014/main" id="{E2A4230C-2C88-FA46-8ACC-80EB72EC6844}"/>
                </a:ext>
              </a:extLst>
            </p:cNvPr>
            <p:cNvPicPr>
              <a:picLocks noChangeAspect="1"/>
            </p:cNvPicPr>
            <p:nvPr/>
          </p:nvPicPr>
          <p:blipFill>
            <a:blip r:embed="rId5"/>
            <a:stretch>
              <a:fillRect/>
            </a:stretch>
          </p:blipFill>
          <p:spPr>
            <a:xfrm>
              <a:off x="4744552" y="972215"/>
              <a:ext cx="3865141" cy="3681439"/>
            </a:xfrm>
            <a:prstGeom prst="rect">
              <a:avLst/>
            </a:prstGeom>
          </p:spPr>
        </p:pic>
        <p:pic>
          <p:nvPicPr>
            <p:cNvPr id="14" name="Picture 13" descr="C:\Users\LWWang\Desktop\Documents\talk\FIGURES\3DF_2905Si_dens.jpg">
              <a:extLst>
                <a:ext uri="{FF2B5EF4-FFF2-40B4-BE49-F238E27FC236}">
                  <a16:creationId xmlns:a16="http://schemas.microsoft.com/office/drawing/2014/main" id="{2AEC4C76-1604-C74B-BA6B-0E76212DA64F}"/>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41916" y="1791719"/>
              <a:ext cx="2070412" cy="22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63851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dissolve">
                                      <p:cBhvr>
                                        <p:cTn id="10" dur="500"/>
                                        <p:tgtEl>
                                          <p:spTgt spid="8">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dissolve">
                                      <p:cBhvr>
                                        <p:cTn id="13" dur="500"/>
                                        <p:tgtEl>
                                          <p:spTgt spid="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dissolve">
                                      <p:cBhvr>
                                        <p:cTn id="18" dur="500"/>
                                        <p:tgtEl>
                                          <p:spTgt spid="8">
                                            <p:txEl>
                                              <p:pRg st="3" end="3"/>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dissolve">
                                      <p:cBhvr>
                                        <p:cTn id="21" dur="500"/>
                                        <p:tgtEl>
                                          <p:spTgt spid="8">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8">
                                            <p:txEl>
                                              <p:pRg st="5" end="5"/>
                                            </p:txEl>
                                          </p:spTgt>
                                        </p:tgtEl>
                                        <p:attrNameLst>
                                          <p:attrName>style.visibility</p:attrName>
                                        </p:attrNameLst>
                                      </p:cBhvr>
                                      <p:to>
                                        <p:strVal val="visible"/>
                                      </p:to>
                                    </p:set>
                                    <p:animEffect transition="in" filter="dissolve">
                                      <p:cBhvr>
                                        <p:cTn id="26" dur="500"/>
                                        <p:tgtEl>
                                          <p:spTgt spid="8">
                                            <p:txEl>
                                              <p:pRg st="5" end="5"/>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par>
                                <p:cTn id="30" presetID="9" presetClass="exit" presetSubtype="0" fill="hold" nodeType="withEffect">
                                  <p:stCondLst>
                                    <p:cond delay="0"/>
                                  </p:stCondLst>
                                  <p:childTnLst>
                                    <p:animEffect transition="out" filter="dissolve">
                                      <p:cBhvr>
                                        <p:cTn id="31" dur="500"/>
                                        <p:tgtEl>
                                          <p:spTgt spid="15"/>
                                        </p:tgtEl>
                                      </p:cBhvr>
                                    </p:animEffect>
                                    <p:set>
                                      <p:cBhvr>
                                        <p:cTn id="32" dur="1" fill="hold">
                                          <p:stCondLst>
                                            <p:cond delay="499"/>
                                          </p:stCondLst>
                                        </p:cTn>
                                        <p:tgtEl>
                                          <p:spTgt spid="15"/>
                                        </p:tgtEl>
                                        <p:attrNameLst>
                                          <p:attrName>style.visibility</p:attrName>
                                        </p:attrNameLst>
                                      </p:cBhvr>
                                      <p:to>
                                        <p:strVal val="hidden"/>
                                      </p:to>
                                    </p:set>
                                  </p:childTnLst>
                                </p:cTn>
                              </p:par>
                              <p:par>
                                <p:cTn id="33" presetID="9"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dissolve">
                                      <p:cBhvr>
                                        <p:cTn id="35" dur="500"/>
                                        <p:tgtEl>
                                          <p:spTgt spid="6"/>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dissolve">
                                      <p:cBhvr>
                                        <p:cTn id="38" dur="500"/>
                                        <p:tgtEl>
                                          <p:spTgt spid="7"/>
                                        </p:tgtEl>
                                      </p:cBhvr>
                                    </p:animEffect>
                                  </p:childTnLst>
                                </p:cTn>
                              </p:par>
                              <p:par>
                                <p:cTn id="39" presetID="9" presetClass="entr" presetSubtype="0" fill="hold" nodeType="withEffect">
                                  <p:stCondLst>
                                    <p:cond delay="0"/>
                                  </p:stCondLst>
                                  <p:childTnLst>
                                    <p:set>
                                      <p:cBhvr>
                                        <p:cTn id="40" dur="1" fill="hold">
                                          <p:stCondLst>
                                            <p:cond delay="0"/>
                                          </p:stCondLst>
                                        </p:cTn>
                                        <p:tgtEl>
                                          <p:spTgt spid="8">
                                            <p:txEl>
                                              <p:pRg st="6" end="6"/>
                                            </p:txEl>
                                          </p:spTgt>
                                        </p:tgtEl>
                                        <p:attrNameLst>
                                          <p:attrName>style.visibility</p:attrName>
                                        </p:attrNameLst>
                                      </p:cBhvr>
                                      <p:to>
                                        <p:strVal val="visible"/>
                                      </p:to>
                                    </p:set>
                                    <p:animEffect transition="in" filter="dissolve">
                                      <p:cBhvr>
                                        <p:cTn id="41" dur="500"/>
                                        <p:tgtEl>
                                          <p:spTgt spid="8">
                                            <p:txEl>
                                              <p:pRg st="6" end="6"/>
                                            </p:txEl>
                                          </p:spTgt>
                                        </p:tgtEl>
                                      </p:cBhvr>
                                    </p:animEffect>
                                  </p:childTnLst>
                                </p:cTn>
                              </p:par>
                              <p:par>
                                <p:cTn id="42" presetID="9" presetClass="entr" presetSubtype="0" fill="hold" nodeType="withEffect">
                                  <p:stCondLst>
                                    <p:cond delay="0"/>
                                  </p:stCondLst>
                                  <p:childTnLst>
                                    <p:set>
                                      <p:cBhvr>
                                        <p:cTn id="43" dur="1" fill="hold">
                                          <p:stCondLst>
                                            <p:cond delay="0"/>
                                          </p:stCondLst>
                                        </p:cTn>
                                        <p:tgtEl>
                                          <p:spTgt spid="8">
                                            <p:txEl>
                                              <p:pRg st="7" end="7"/>
                                            </p:txEl>
                                          </p:spTgt>
                                        </p:tgtEl>
                                        <p:attrNameLst>
                                          <p:attrName>style.visibility</p:attrName>
                                        </p:attrNameLst>
                                      </p:cBhvr>
                                      <p:to>
                                        <p:strVal val="visible"/>
                                      </p:to>
                                    </p:set>
                                    <p:animEffect transition="in" filter="dissolve">
                                      <p:cBhvr>
                                        <p:cTn id="44" dur="500"/>
                                        <p:tgtEl>
                                          <p:spTgt spid="8">
                                            <p:txEl>
                                              <p:pRg st="7" end="7"/>
                                            </p:txEl>
                                          </p:spTgt>
                                        </p:tgtEl>
                                      </p:cBhvr>
                                    </p:animEffect>
                                  </p:childTnLst>
                                </p:cTn>
                              </p:par>
                              <p:par>
                                <p:cTn id="45" presetID="9" presetClass="entr" presetSubtype="0" fill="hold" nodeType="withEffect">
                                  <p:stCondLst>
                                    <p:cond delay="0"/>
                                  </p:stCondLst>
                                  <p:childTnLst>
                                    <p:set>
                                      <p:cBhvr>
                                        <p:cTn id="46" dur="1" fill="hold">
                                          <p:stCondLst>
                                            <p:cond delay="0"/>
                                          </p:stCondLst>
                                        </p:cTn>
                                        <p:tgtEl>
                                          <p:spTgt spid="8">
                                            <p:txEl>
                                              <p:pRg st="8" end="8"/>
                                            </p:txEl>
                                          </p:spTgt>
                                        </p:tgtEl>
                                        <p:attrNameLst>
                                          <p:attrName>style.visibility</p:attrName>
                                        </p:attrNameLst>
                                      </p:cBhvr>
                                      <p:to>
                                        <p:strVal val="visible"/>
                                      </p:to>
                                    </p:set>
                                    <p:animEffect transition="in" filter="dissolve">
                                      <p:cBhvr>
                                        <p:cTn id="47"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2E710-7741-584B-B4AD-BD5F6BB8E765}"/>
              </a:ext>
            </a:extLst>
          </p:cNvPr>
          <p:cNvSpPr>
            <a:spLocks noGrp="1"/>
          </p:cNvSpPr>
          <p:nvPr>
            <p:ph type="title"/>
          </p:nvPr>
        </p:nvSpPr>
        <p:spPr>
          <a:xfrm>
            <a:off x="528637" y="122529"/>
            <a:ext cx="7781925" cy="593429"/>
          </a:xfrm>
        </p:spPr>
        <p:txBody>
          <a:bodyPr/>
          <a:lstStyle/>
          <a:p>
            <a:r>
              <a:rPr lang="en-US" sz="2800" dirty="0"/>
              <a:t>The DFT kernel for each fragment </a:t>
            </a:r>
            <a:br>
              <a:rPr lang="en-US" sz="2800" dirty="0"/>
            </a:br>
            <a:r>
              <a:rPr lang="en-US" sz="2000" b="0" i="1" dirty="0"/>
              <a:t>Communication Avoiding LS3DF Formulation – Scales O(N)</a:t>
            </a:r>
            <a:endParaRPr lang="en-US" sz="2800" b="0" i="1" dirty="0">
              <a:solidFill>
                <a:srgbClr val="FF0000"/>
              </a:solidFill>
            </a:endParaRPr>
          </a:p>
        </p:txBody>
      </p:sp>
      <p:pic>
        <p:nvPicPr>
          <p:cNvPr id="3" name="Picture 2">
            <a:extLst>
              <a:ext uri="{FF2B5EF4-FFF2-40B4-BE49-F238E27FC236}">
                <a16:creationId xmlns:a16="http://schemas.microsoft.com/office/drawing/2014/main" id="{16DA3E00-8892-CD42-B0B2-C5F053B9DE4A}"/>
              </a:ext>
            </a:extLst>
          </p:cNvPr>
          <p:cNvPicPr>
            <a:picLocks noChangeAspect="1"/>
          </p:cNvPicPr>
          <p:nvPr/>
        </p:nvPicPr>
        <p:blipFill>
          <a:blip r:embed="rId3"/>
          <a:stretch>
            <a:fillRect/>
          </a:stretch>
        </p:blipFill>
        <p:spPr>
          <a:xfrm>
            <a:off x="2600528" y="1072801"/>
            <a:ext cx="6315075" cy="3199914"/>
          </a:xfrm>
          <a:prstGeom prst="rect">
            <a:avLst/>
          </a:prstGeom>
        </p:spPr>
      </p:pic>
      <p:sp>
        <p:nvSpPr>
          <p:cNvPr id="4" name="TextBox 3">
            <a:extLst>
              <a:ext uri="{FF2B5EF4-FFF2-40B4-BE49-F238E27FC236}">
                <a16:creationId xmlns:a16="http://schemas.microsoft.com/office/drawing/2014/main" id="{03D356E3-9FF9-F443-AE3B-A6B44FE813C5}"/>
              </a:ext>
            </a:extLst>
          </p:cNvPr>
          <p:cNvSpPr txBox="1"/>
          <p:nvPr/>
        </p:nvSpPr>
        <p:spPr>
          <a:xfrm>
            <a:off x="6331745" y="1021822"/>
            <a:ext cx="2758184" cy="553998"/>
          </a:xfrm>
          <a:prstGeom prst="rect">
            <a:avLst/>
          </a:prstGeom>
          <a:noFill/>
        </p:spPr>
        <p:txBody>
          <a:bodyPr wrap="square" rtlCol="0">
            <a:spAutoFit/>
          </a:bodyPr>
          <a:lstStyle/>
          <a:p>
            <a:pPr algn="ctr"/>
            <a:r>
              <a:rPr lang="en-US" sz="1600" b="1" dirty="0">
                <a:solidFill>
                  <a:srgbClr val="0070C0"/>
                </a:solidFill>
              </a:rPr>
              <a:t>O(N</a:t>
            </a:r>
            <a:r>
              <a:rPr lang="en-US" sz="1600" b="1" baseline="30000" dirty="0">
                <a:solidFill>
                  <a:srgbClr val="0070C0"/>
                </a:solidFill>
              </a:rPr>
              <a:t>2</a:t>
            </a:r>
            <a:r>
              <a:rPr lang="en-US" sz="1600" b="1" dirty="0">
                <a:solidFill>
                  <a:srgbClr val="0070C0"/>
                </a:solidFill>
              </a:rPr>
              <a:t> Log(N))</a:t>
            </a:r>
          </a:p>
          <a:p>
            <a:pPr algn="ctr"/>
            <a:r>
              <a:rPr lang="en-US" i="1" dirty="0" err="1"/>
              <a:t>Comm</a:t>
            </a:r>
            <a:r>
              <a:rPr lang="en-US" i="1" dirty="0"/>
              <a:t> bound if non-local</a:t>
            </a:r>
            <a:endParaRPr lang="en-US" sz="1200" i="1" dirty="0"/>
          </a:p>
        </p:txBody>
      </p:sp>
      <p:sp>
        <p:nvSpPr>
          <p:cNvPr id="5" name="TextBox 4">
            <a:extLst>
              <a:ext uri="{FF2B5EF4-FFF2-40B4-BE49-F238E27FC236}">
                <a16:creationId xmlns:a16="http://schemas.microsoft.com/office/drawing/2014/main" id="{80B5D607-5294-F143-96F7-FD0858A992D4}"/>
              </a:ext>
            </a:extLst>
          </p:cNvPr>
          <p:cNvSpPr txBox="1"/>
          <p:nvPr/>
        </p:nvSpPr>
        <p:spPr>
          <a:xfrm>
            <a:off x="6944579" y="2851129"/>
            <a:ext cx="1838965" cy="646331"/>
          </a:xfrm>
          <a:prstGeom prst="rect">
            <a:avLst/>
          </a:prstGeom>
          <a:noFill/>
        </p:spPr>
        <p:txBody>
          <a:bodyPr wrap="none" rtlCol="0">
            <a:spAutoFit/>
          </a:bodyPr>
          <a:lstStyle/>
          <a:p>
            <a:pPr algn="ctr"/>
            <a:r>
              <a:rPr lang="en-US" sz="1800" b="1" dirty="0">
                <a:solidFill>
                  <a:srgbClr val="0070C0"/>
                </a:solidFill>
              </a:rPr>
              <a:t>O(N</a:t>
            </a:r>
            <a:r>
              <a:rPr lang="en-US" sz="1800" b="1" baseline="30000" dirty="0">
                <a:solidFill>
                  <a:srgbClr val="0070C0"/>
                </a:solidFill>
              </a:rPr>
              <a:t>3</a:t>
            </a:r>
            <a:r>
              <a:rPr lang="en-US" sz="1800" b="1" dirty="0">
                <a:solidFill>
                  <a:srgbClr val="0070C0"/>
                </a:solidFill>
              </a:rPr>
              <a:t>)</a:t>
            </a:r>
          </a:p>
          <a:p>
            <a:pPr algn="ctr"/>
            <a:r>
              <a:rPr lang="en-US" sz="1800" dirty="0"/>
              <a:t>Compute-bound</a:t>
            </a:r>
            <a:endParaRPr lang="en-US" dirty="0"/>
          </a:p>
        </p:txBody>
      </p:sp>
      <p:sp>
        <p:nvSpPr>
          <p:cNvPr id="6" name="TextBox 5">
            <a:extLst>
              <a:ext uri="{FF2B5EF4-FFF2-40B4-BE49-F238E27FC236}">
                <a16:creationId xmlns:a16="http://schemas.microsoft.com/office/drawing/2014/main" id="{4580F885-4139-0B41-8E34-DF76A827A4D4}"/>
              </a:ext>
            </a:extLst>
          </p:cNvPr>
          <p:cNvSpPr txBox="1"/>
          <p:nvPr/>
        </p:nvSpPr>
        <p:spPr>
          <a:xfrm>
            <a:off x="6937366" y="2226667"/>
            <a:ext cx="1853392" cy="323165"/>
          </a:xfrm>
          <a:prstGeom prst="rect">
            <a:avLst/>
          </a:prstGeom>
          <a:noFill/>
        </p:spPr>
        <p:txBody>
          <a:bodyPr wrap="none" rtlCol="0">
            <a:spAutoFit/>
          </a:bodyPr>
          <a:lstStyle/>
          <a:p>
            <a:r>
              <a:rPr lang="en-US" sz="1500" dirty="0"/>
              <a:t>TSQR &amp; </a:t>
            </a:r>
            <a:r>
              <a:rPr lang="en-US" sz="1500" dirty="0" err="1"/>
              <a:t>Choelesky</a:t>
            </a:r>
            <a:endParaRPr lang="en-US" sz="1200" dirty="0"/>
          </a:p>
        </p:txBody>
      </p:sp>
      <p:pic>
        <p:nvPicPr>
          <p:cNvPr id="7" name="Picture 6">
            <a:extLst>
              <a:ext uri="{FF2B5EF4-FFF2-40B4-BE49-F238E27FC236}">
                <a16:creationId xmlns:a16="http://schemas.microsoft.com/office/drawing/2014/main" id="{F622021F-5840-444F-BFE0-C7CC77531CE7}"/>
              </a:ext>
            </a:extLst>
          </p:cNvPr>
          <p:cNvPicPr>
            <a:picLocks noChangeAspect="1"/>
          </p:cNvPicPr>
          <p:nvPr/>
        </p:nvPicPr>
        <p:blipFill>
          <a:blip r:embed="rId4"/>
          <a:stretch>
            <a:fillRect/>
          </a:stretch>
        </p:blipFill>
        <p:spPr>
          <a:xfrm>
            <a:off x="2866745" y="1607345"/>
            <a:ext cx="2130825" cy="2130825"/>
          </a:xfrm>
          <a:prstGeom prst="rect">
            <a:avLst/>
          </a:prstGeom>
        </p:spPr>
      </p:pic>
      <p:sp>
        <p:nvSpPr>
          <p:cNvPr id="8" name="TextBox 7">
            <a:extLst>
              <a:ext uri="{FF2B5EF4-FFF2-40B4-BE49-F238E27FC236}">
                <a16:creationId xmlns:a16="http://schemas.microsoft.com/office/drawing/2014/main" id="{C7BB4F79-15F1-3F4E-8426-DD59BA152849}"/>
              </a:ext>
            </a:extLst>
          </p:cNvPr>
          <p:cNvSpPr txBox="1"/>
          <p:nvPr/>
        </p:nvSpPr>
        <p:spPr>
          <a:xfrm>
            <a:off x="3068585" y="4158050"/>
            <a:ext cx="2493717" cy="584775"/>
          </a:xfrm>
          <a:prstGeom prst="rect">
            <a:avLst/>
          </a:prstGeom>
          <a:noFill/>
          <a:ln>
            <a:solidFill>
              <a:srgbClr val="002060"/>
            </a:solidFill>
          </a:ln>
          <a:effectLst/>
        </p:spPr>
        <p:txBody>
          <a:bodyPr wrap="square" rtlCol="0">
            <a:spAutoFit/>
          </a:bodyPr>
          <a:lstStyle/>
          <a:p>
            <a:pPr algn="ctr"/>
            <a:r>
              <a:rPr lang="en-US" sz="1600" dirty="0">
                <a:solidFill>
                  <a:srgbClr val="00B050"/>
                </a:solidFill>
              </a:rPr>
              <a:t>One patch per FPGA</a:t>
            </a:r>
          </a:p>
          <a:p>
            <a:pPr algn="ctr"/>
            <a:r>
              <a:rPr lang="en-US" sz="1600" b="1" dirty="0">
                <a:solidFill>
                  <a:srgbClr val="00B050"/>
                </a:solidFill>
              </a:rPr>
              <a:t>400 bands/patch</a:t>
            </a:r>
          </a:p>
        </p:txBody>
      </p:sp>
      <p:pic>
        <p:nvPicPr>
          <p:cNvPr id="9" name="Picture 8">
            <a:extLst>
              <a:ext uri="{FF2B5EF4-FFF2-40B4-BE49-F238E27FC236}">
                <a16:creationId xmlns:a16="http://schemas.microsoft.com/office/drawing/2014/main" id="{B31E3F1C-0909-7A48-901A-119DEBB914FD}"/>
              </a:ext>
            </a:extLst>
          </p:cNvPr>
          <p:cNvPicPr>
            <a:picLocks noChangeAspect="1"/>
          </p:cNvPicPr>
          <p:nvPr/>
        </p:nvPicPr>
        <p:blipFill rotWithShape="1">
          <a:blip r:embed="rId5"/>
          <a:srcRect l="6089" r="66078" b="55485"/>
          <a:stretch/>
        </p:blipFill>
        <p:spPr>
          <a:xfrm>
            <a:off x="304486" y="1662115"/>
            <a:ext cx="1363312" cy="1381042"/>
          </a:xfrm>
          <a:prstGeom prst="rect">
            <a:avLst/>
          </a:prstGeom>
        </p:spPr>
      </p:pic>
      <p:pic>
        <p:nvPicPr>
          <p:cNvPr id="10" name="Picture 9">
            <a:extLst>
              <a:ext uri="{FF2B5EF4-FFF2-40B4-BE49-F238E27FC236}">
                <a16:creationId xmlns:a16="http://schemas.microsoft.com/office/drawing/2014/main" id="{C08A5834-6518-D045-B143-819A023F5DB0}"/>
              </a:ext>
            </a:extLst>
          </p:cNvPr>
          <p:cNvPicPr>
            <a:picLocks noChangeAspect="1"/>
          </p:cNvPicPr>
          <p:nvPr/>
        </p:nvPicPr>
        <p:blipFill rotWithShape="1">
          <a:blip r:embed="rId5"/>
          <a:srcRect l="39040" t="10073" r="12341" b="55484"/>
          <a:stretch/>
        </p:blipFill>
        <p:spPr>
          <a:xfrm>
            <a:off x="341532" y="3143114"/>
            <a:ext cx="2266111" cy="1016780"/>
          </a:xfrm>
          <a:prstGeom prst="rect">
            <a:avLst/>
          </a:prstGeom>
        </p:spPr>
      </p:pic>
      <p:pic>
        <p:nvPicPr>
          <p:cNvPr id="11" name="Picture 2" descr="C:\Users\LWWang\Desktop\Pages from perovskite.jpg">
            <a:extLst>
              <a:ext uri="{FF2B5EF4-FFF2-40B4-BE49-F238E27FC236}">
                <a16:creationId xmlns:a16="http://schemas.microsoft.com/office/drawing/2014/main" id="{D3120079-8B13-394A-A671-613A705CF5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4496" t="44891" r="23740" b="37025"/>
          <a:stretch>
            <a:fillRect/>
          </a:stretch>
        </p:blipFill>
        <p:spPr bwMode="auto">
          <a:xfrm>
            <a:off x="181899" y="766937"/>
            <a:ext cx="1638300" cy="809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own Arrow 11">
            <a:extLst>
              <a:ext uri="{FF2B5EF4-FFF2-40B4-BE49-F238E27FC236}">
                <a16:creationId xmlns:a16="http://schemas.microsoft.com/office/drawing/2014/main" id="{11C4CB76-234A-9641-B821-7B5EE148C262}"/>
              </a:ext>
            </a:extLst>
          </p:cNvPr>
          <p:cNvSpPr/>
          <p:nvPr/>
        </p:nvSpPr>
        <p:spPr>
          <a:xfrm>
            <a:off x="854555" y="2596601"/>
            <a:ext cx="263174" cy="714375"/>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B97BF94-65E9-0240-9FD3-B7B5804FEA95}"/>
              </a:ext>
            </a:extLst>
          </p:cNvPr>
          <p:cNvSpPr txBox="1"/>
          <p:nvPr/>
        </p:nvSpPr>
        <p:spPr>
          <a:xfrm>
            <a:off x="-29795" y="4219605"/>
            <a:ext cx="3029997" cy="523220"/>
          </a:xfrm>
          <a:prstGeom prst="rect">
            <a:avLst/>
          </a:prstGeom>
          <a:noFill/>
          <a:ln>
            <a:solidFill>
              <a:srgbClr val="002060"/>
            </a:solidFill>
          </a:ln>
          <a:effectLst>
            <a:outerShdw blurRad="50800" dist="38100" dir="2700000" algn="tl" rotWithShape="0">
              <a:prstClr val="black">
                <a:alpha val="40000"/>
              </a:prstClr>
            </a:outerShdw>
          </a:effectLst>
        </p:spPr>
        <p:txBody>
          <a:bodyPr wrap="none" rtlCol="0">
            <a:spAutoFit/>
          </a:bodyPr>
          <a:lstStyle/>
          <a:p>
            <a:r>
              <a:rPr lang="en-US" dirty="0"/>
              <a:t>LS3DF O(N) Algorithm Formulation </a:t>
            </a:r>
          </a:p>
          <a:p>
            <a:r>
              <a:rPr lang="en-US" dirty="0"/>
              <a:t>Minimizes off-chip Communication</a:t>
            </a:r>
          </a:p>
        </p:txBody>
      </p:sp>
      <p:sp>
        <p:nvSpPr>
          <p:cNvPr id="15" name="TextBox 14">
            <a:extLst>
              <a:ext uri="{FF2B5EF4-FFF2-40B4-BE49-F238E27FC236}">
                <a16:creationId xmlns:a16="http://schemas.microsoft.com/office/drawing/2014/main" id="{C71D2F6F-2705-AC4A-B792-5552BB02478E}"/>
              </a:ext>
            </a:extLst>
          </p:cNvPr>
          <p:cNvSpPr txBox="1"/>
          <p:nvPr/>
        </p:nvSpPr>
        <p:spPr>
          <a:xfrm>
            <a:off x="6427021" y="4164992"/>
            <a:ext cx="2662908" cy="523220"/>
          </a:xfrm>
          <a:prstGeom prst="rect">
            <a:avLst/>
          </a:prstGeom>
          <a:noFill/>
          <a:ln>
            <a:solidFill>
              <a:srgbClr val="002060"/>
            </a:solidFill>
          </a:ln>
          <a:effectLst>
            <a:outerShdw blurRad="50800" dist="38100" dir="2700000" algn="tl" rotWithShape="0">
              <a:prstClr val="black">
                <a:alpha val="40000"/>
              </a:prstClr>
            </a:outerShdw>
          </a:effectLst>
        </p:spPr>
        <p:txBody>
          <a:bodyPr wrap="none" rtlCol="0">
            <a:spAutoFit/>
          </a:bodyPr>
          <a:lstStyle/>
          <a:p>
            <a:r>
              <a:rPr lang="en-US" dirty="0"/>
              <a:t>Compute Intensive Kernels</a:t>
            </a:r>
          </a:p>
          <a:p>
            <a:r>
              <a:rPr lang="en-US" dirty="0"/>
              <a:t>Targeted for HW Specialization</a:t>
            </a:r>
          </a:p>
        </p:txBody>
      </p:sp>
    </p:spTree>
    <p:extLst>
      <p:ext uri="{BB962C8B-B14F-4D97-AF65-F5344CB8AC3E}">
        <p14:creationId xmlns:p14="http://schemas.microsoft.com/office/powerpoint/2010/main" val="359966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dissolv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4" descr="IMG_0478.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4169883" y="3109088"/>
            <a:ext cx="1713985" cy="1195197"/>
          </a:xfrm>
          <a:prstGeom prst="rect">
            <a:avLst/>
          </a:prstGeom>
          <a:noFill/>
          <a:ln w="9525">
            <a:noFill/>
            <a:miter lim="800000"/>
            <a:headEnd/>
            <a:tailEnd/>
          </a:ln>
        </p:spPr>
      </p:pic>
      <p:sp>
        <p:nvSpPr>
          <p:cNvPr id="5" name="Title 4"/>
          <p:cNvSpPr>
            <a:spLocks noGrp="1"/>
          </p:cNvSpPr>
          <p:nvPr>
            <p:ph type="title"/>
          </p:nvPr>
        </p:nvSpPr>
        <p:spPr>
          <a:xfrm>
            <a:off x="81116" y="-87770"/>
            <a:ext cx="8940251" cy="726356"/>
          </a:xfrm>
        </p:spPr>
        <p:txBody>
          <a:bodyPr>
            <a:normAutofit fontScale="90000"/>
          </a:bodyPr>
          <a:lstStyle/>
          <a:p>
            <a:pPr algn="ctr"/>
            <a:r>
              <a:rPr lang="en-US" dirty="0"/>
              <a:t>Hardware Generators: </a:t>
            </a:r>
            <a:r>
              <a:rPr lang="en-US" b="0" i="1" dirty="0">
                <a:solidFill>
                  <a:schemeClr val="accent3">
                    <a:lumMod val="20000"/>
                    <a:lumOff val="80000"/>
                  </a:schemeClr>
                </a:solidFill>
              </a:rPr>
              <a:t>Enabling Technology for Exploring Design Space</a:t>
            </a:r>
            <a:br>
              <a:rPr lang="en-US" b="0" i="1" dirty="0">
                <a:solidFill>
                  <a:schemeClr val="accent3">
                    <a:lumMod val="20000"/>
                    <a:lumOff val="80000"/>
                  </a:schemeClr>
                </a:solidFill>
              </a:rPr>
            </a:br>
            <a:r>
              <a:rPr lang="en-US" b="0" i="1" dirty="0">
                <a:solidFill>
                  <a:schemeClr val="accent3">
                    <a:lumMod val="20000"/>
                    <a:lumOff val="80000"/>
                  </a:schemeClr>
                </a:solidFill>
              </a:rPr>
              <a:t>	</a:t>
            </a:r>
            <a:r>
              <a:rPr lang="en-US" b="0" i="1" dirty="0">
                <a:solidFill>
                  <a:schemeClr val="accent6">
                    <a:lumMod val="20000"/>
                    <a:lumOff val="80000"/>
                  </a:schemeClr>
                </a:solidFill>
              </a:rPr>
              <a:t>Together with Close Collaborations with Applied Mathematics</a:t>
            </a:r>
          </a:p>
        </p:txBody>
      </p:sp>
      <p:sp>
        <p:nvSpPr>
          <p:cNvPr id="4" name="Slide Number Placeholder 3"/>
          <p:cNvSpPr>
            <a:spLocks noGrp="1"/>
          </p:cNvSpPr>
          <p:nvPr>
            <p:ph type="sldNum" sz="quarter" idx="10"/>
          </p:nvPr>
        </p:nvSpPr>
        <p:spPr>
          <a:xfrm>
            <a:off x="3624953" y="4742341"/>
            <a:ext cx="925708" cy="273844"/>
          </a:xfrm>
        </p:spPr>
        <p:txBody>
          <a:bodyPr/>
          <a:lstStyle/>
          <a:p>
            <a:pPr marL="0" marR="0" lvl="0" indent="0" algn="ctr" defTabSz="342900" rtl="0" eaLnBrk="1" fontAlgn="auto" latinLnBrk="0" hangingPunct="1">
              <a:lnSpc>
                <a:spcPct val="100000"/>
              </a:lnSpc>
              <a:spcBef>
                <a:spcPts val="0"/>
              </a:spcBef>
              <a:spcAft>
                <a:spcPts val="0"/>
              </a:spcAft>
              <a:buClrTx/>
              <a:buSzTx/>
              <a:buFont typeface="Arial"/>
              <a:buNone/>
              <a:tabLst/>
              <a:defRPr/>
            </a:pPr>
            <a:fld id="{847306C3-38AC-497D-8E11-89DB11949868}" type="slidenum">
              <a:rPr kumimoji="0" lang="en-US" sz="900" b="0" i="0" u="none" strike="noStrike" kern="1200" cap="none" spc="0" normalizeH="0" baseline="0" noProof="0">
                <a:ln>
                  <a:noFill/>
                </a:ln>
                <a:solidFill>
                  <a:prstClr val="white"/>
                </a:solidFill>
                <a:effectLst/>
                <a:uLnTx/>
                <a:uFillTx/>
                <a:latin typeface="Calibri"/>
                <a:ea typeface="+mn-ea"/>
                <a:cs typeface="Arial"/>
                <a:sym typeface="Arial"/>
              </a:rPr>
              <a:pPr marL="0" marR="0" lvl="0" indent="0" algn="ctr" defTabSz="342900" rtl="0" eaLnBrk="1" fontAlgn="auto" latinLnBrk="0" hangingPunct="1">
                <a:lnSpc>
                  <a:spcPct val="100000"/>
                </a:lnSpc>
                <a:spcBef>
                  <a:spcPts val="0"/>
                </a:spcBef>
                <a:spcAft>
                  <a:spcPts val="0"/>
                </a:spcAft>
                <a:buClrTx/>
                <a:buSzTx/>
                <a:buFont typeface="Arial"/>
                <a:buNone/>
                <a:tabLst/>
                <a:defRPr/>
              </a:pPr>
              <a:t>36</a:t>
            </a:fld>
            <a:endParaRPr kumimoji="0" lang="en-US" sz="900" b="0" i="0" u="none" strike="noStrike" kern="1200" cap="none" spc="0" normalizeH="0" baseline="0" noProof="0" dirty="0">
              <a:ln>
                <a:noFill/>
              </a:ln>
              <a:solidFill>
                <a:prstClr val="white"/>
              </a:solidFill>
              <a:effectLst/>
              <a:uLnTx/>
              <a:uFillTx/>
              <a:latin typeface="Calibri"/>
              <a:ea typeface="+mn-ea"/>
              <a:cs typeface="Arial"/>
              <a:sym typeface="Arial"/>
            </a:endParaRPr>
          </a:p>
        </p:txBody>
      </p:sp>
      <p:sp>
        <p:nvSpPr>
          <p:cNvPr id="6" name="TextBox 5"/>
          <p:cNvSpPr txBox="1"/>
          <p:nvPr/>
        </p:nvSpPr>
        <p:spPr>
          <a:xfrm>
            <a:off x="1111133" y="680612"/>
            <a:ext cx="778162" cy="369332"/>
          </a:xfrm>
          <a:prstGeom prst="rect">
            <a:avLst/>
          </a:prstGeom>
          <a:noFill/>
        </p:spPr>
        <p:txBody>
          <a:bodyPr wrap="none" rtlCol="0">
            <a:spAutoFit/>
          </a:bodyPr>
          <a:lstStyle/>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800" b="1" i="0" u="sng" strike="noStrike" kern="1200" cap="none" spc="38" normalizeH="0" baseline="0" noProof="0" dirty="0">
                <a:ln w="0"/>
                <a:solidFill>
                  <a:srgbClr val="F29000"/>
                </a:solidFill>
                <a:effectLst>
                  <a:innerShdw blurRad="63500" dist="50800" dir="13500000">
                    <a:srgbClr val="000000">
                      <a:alpha val="50000"/>
                    </a:srgbClr>
                  </a:innerShdw>
                </a:effectLst>
                <a:uLnTx/>
                <a:uFillTx/>
                <a:latin typeface="Calibri"/>
                <a:ea typeface="+mn-ea"/>
                <a:cs typeface="Arial"/>
                <a:sym typeface="Arial"/>
              </a:rPr>
              <a:t>Chisel</a:t>
            </a:r>
            <a:endParaRPr kumimoji="0" lang="en-US" sz="1800" b="0" i="0" u="sng" strike="noStrike" kern="1200" cap="none" spc="0" normalizeH="0" baseline="0" noProof="0" dirty="0">
              <a:ln>
                <a:noFill/>
              </a:ln>
              <a:solidFill>
                <a:srgbClr val="F29000"/>
              </a:solidFill>
              <a:effectLst/>
              <a:uLnTx/>
              <a:uFillTx/>
              <a:latin typeface="Calibri"/>
              <a:ea typeface="+mn-ea"/>
              <a:cs typeface="Arial"/>
              <a:sym typeface="Arial"/>
            </a:endParaRPr>
          </a:p>
        </p:txBody>
      </p:sp>
      <p:sp>
        <p:nvSpPr>
          <p:cNvPr id="7" name="TextBox 6"/>
          <p:cNvSpPr txBox="1"/>
          <p:nvPr/>
        </p:nvSpPr>
        <p:spPr>
          <a:xfrm>
            <a:off x="4057106" y="680612"/>
            <a:ext cx="854355" cy="36933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800" b="1" i="0" u="sng" strike="noStrike" kern="1200" cap="none" spc="38" normalizeH="0" baseline="0" noProof="0" dirty="0">
                <a:ln w="0"/>
                <a:solidFill>
                  <a:srgbClr val="F29000"/>
                </a:solidFill>
                <a:effectLst>
                  <a:innerShdw blurRad="63500" dist="50800" dir="13500000">
                    <a:srgbClr val="000000">
                      <a:alpha val="50000"/>
                    </a:srgbClr>
                  </a:innerShdw>
                </a:effectLst>
                <a:uLnTx/>
                <a:uFillTx/>
                <a:latin typeface="Calibri"/>
                <a:ea typeface="+mn-ea"/>
                <a:cs typeface="Arial"/>
                <a:sym typeface="Arial"/>
              </a:rPr>
              <a:t>RISC-V</a:t>
            </a:r>
          </a:p>
        </p:txBody>
      </p:sp>
      <p:sp>
        <p:nvSpPr>
          <p:cNvPr id="8" name="TextBox 7"/>
          <p:cNvSpPr txBox="1"/>
          <p:nvPr/>
        </p:nvSpPr>
        <p:spPr>
          <a:xfrm>
            <a:off x="7084149" y="680162"/>
            <a:ext cx="1322375" cy="36933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1" i="0" u="none" strike="noStrike" kern="1200" cap="none" spc="38" normalizeH="0" baseline="0" noProof="0" dirty="0">
                <a:ln w="0"/>
                <a:solidFill>
                  <a:srgbClr val="F29000"/>
                </a:solidFill>
                <a:effectLst>
                  <a:innerShdw blurRad="63500" dist="50800" dir="13500000">
                    <a:srgbClr val="000000">
                      <a:alpha val="50000"/>
                    </a:srgbClr>
                  </a:innerShdw>
                </a:effectLst>
                <a:uLnTx/>
                <a:uFillTx/>
                <a:latin typeface="Calibri"/>
                <a:ea typeface="+mn-ea"/>
                <a:cs typeface="Arial"/>
                <a:sym typeface="Arial"/>
              </a:rPr>
              <a:t>   </a:t>
            </a:r>
            <a:r>
              <a:rPr kumimoji="0" lang="en-US" sz="1800" b="1" i="0" u="sng" strike="noStrike" kern="1200" cap="none" spc="38" normalizeH="0" baseline="0" noProof="0" dirty="0" err="1">
                <a:ln w="0"/>
                <a:solidFill>
                  <a:srgbClr val="F29000"/>
                </a:solidFill>
                <a:effectLst>
                  <a:innerShdw blurRad="63500" dist="50800" dir="13500000">
                    <a:srgbClr val="000000">
                      <a:alpha val="50000"/>
                    </a:srgbClr>
                  </a:innerShdw>
                </a:effectLst>
                <a:uLnTx/>
                <a:uFillTx/>
                <a:latin typeface="Calibri"/>
                <a:ea typeface="+mn-ea"/>
                <a:cs typeface="Arial"/>
                <a:sym typeface="Arial"/>
              </a:rPr>
              <a:t>OpenSOC</a:t>
            </a:r>
            <a:endParaRPr kumimoji="0" lang="en-US" sz="1350" b="1" i="0" u="sng" strike="noStrike" kern="1200" cap="none" spc="38" normalizeH="0" baseline="0" noProof="0" dirty="0">
              <a:ln w="0"/>
              <a:solidFill>
                <a:srgbClr val="F29000"/>
              </a:solidFill>
              <a:effectLst>
                <a:innerShdw blurRad="63500" dist="50800" dir="13500000">
                  <a:srgbClr val="000000">
                    <a:alpha val="50000"/>
                  </a:srgbClr>
                </a:innerShdw>
              </a:effectLst>
              <a:uLnTx/>
              <a:uFillTx/>
              <a:latin typeface="Calibri"/>
              <a:ea typeface="+mn-ea"/>
              <a:cs typeface="Arial"/>
              <a:sym typeface="Arial"/>
            </a:endParaRPr>
          </a:p>
        </p:txBody>
      </p:sp>
      <p:cxnSp>
        <p:nvCxnSpPr>
          <p:cNvPr id="10" name="Straight Connector 9"/>
          <p:cNvCxnSpPr/>
          <p:nvPr/>
        </p:nvCxnSpPr>
        <p:spPr bwMode="auto">
          <a:xfrm>
            <a:off x="3010875" y="734384"/>
            <a:ext cx="9268" cy="4159284"/>
          </a:xfrm>
          <a:prstGeom prst="line">
            <a:avLst/>
          </a:prstGeom>
          <a:solidFill>
            <a:schemeClr val="accent1"/>
          </a:solidFill>
          <a:ln w="9525" cap="flat" cmpd="sng" algn="ctr">
            <a:solidFill>
              <a:srgbClr val="0000FF"/>
            </a:solidFill>
            <a:prstDash val="solid"/>
            <a:round/>
            <a:headEnd type="none" w="med" len="med"/>
            <a:tailEnd type="none" w="med" len="med"/>
          </a:ln>
          <a:effectLst>
            <a:outerShdw dist="35921" dir="2700000" algn="ctr" rotWithShape="0">
              <a:schemeClr val="bg2"/>
            </a:outerShdw>
          </a:effectLst>
          <a:extLst/>
        </p:spPr>
      </p:cxnSp>
      <p:cxnSp>
        <p:nvCxnSpPr>
          <p:cNvPr id="11" name="Straight Connector 10"/>
          <p:cNvCxnSpPr/>
          <p:nvPr/>
        </p:nvCxnSpPr>
        <p:spPr bwMode="auto">
          <a:xfrm>
            <a:off x="6171954" y="717019"/>
            <a:ext cx="9268" cy="4159284"/>
          </a:xfrm>
          <a:prstGeom prst="line">
            <a:avLst/>
          </a:prstGeom>
          <a:solidFill>
            <a:schemeClr val="accent1"/>
          </a:solidFill>
          <a:ln w="9525" cap="flat" cmpd="sng" algn="ctr">
            <a:solidFill>
              <a:srgbClr val="0000FF"/>
            </a:solidFill>
            <a:prstDash val="solid"/>
            <a:round/>
            <a:headEnd type="none" w="med" len="med"/>
            <a:tailEnd type="none" w="med" len="med"/>
          </a:ln>
          <a:effectLst>
            <a:outerShdw dist="35921" dir="2700000" algn="ctr" rotWithShape="0">
              <a:schemeClr val="bg2"/>
            </a:outerShdw>
          </a:effectLst>
          <a:extLst/>
        </p:spPr>
      </p:cxnSp>
      <p:pic>
        <p:nvPicPr>
          <p:cNvPr id="12" name="Picture Placeholder 6" descr="NoC-Abstract.pdf"/>
          <p:cNvPicPr>
            <a:picLocks noChangeAspect="1"/>
          </p:cNvPicPr>
          <p:nvPr/>
        </p:nvPicPr>
        <p:blipFill>
          <a:blip r:embed="rId3" cstate="print">
            <a:extLst>
              <a:ext uri="{28A0092B-C50C-407E-A947-70E740481C1C}">
                <a14:useLocalDpi xmlns:a14="http://schemas.microsoft.com/office/drawing/2010/main"/>
              </a:ext>
            </a:extLst>
          </a:blip>
          <a:srcRect t="-32189" b="-32189"/>
          <a:stretch>
            <a:fillRect/>
          </a:stretch>
        </p:blipFill>
        <p:spPr>
          <a:xfrm>
            <a:off x="6469308" y="901888"/>
            <a:ext cx="2552059" cy="3827849"/>
          </a:xfrm>
          <a:prstGeom prst="rect">
            <a:avLst/>
          </a:prstGeom>
          <a:ln>
            <a:noFill/>
          </a:ln>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a:ext>
            </a:extLst>
          </a:blip>
          <a:srcRect t="2994" r="2899" b="3456"/>
          <a:stretch/>
        </p:blipFill>
        <p:spPr>
          <a:xfrm>
            <a:off x="372979" y="1533527"/>
            <a:ext cx="2092949" cy="2743938"/>
          </a:xfrm>
          <a:prstGeom prst="rect">
            <a:avLst/>
          </a:prstGeom>
        </p:spPr>
      </p:pic>
      <p:sp>
        <p:nvSpPr>
          <p:cNvPr id="14" name="TextBox 13"/>
          <p:cNvSpPr txBox="1"/>
          <p:nvPr/>
        </p:nvSpPr>
        <p:spPr>
          <a:xfrm>
            <a:off x="3354325" y="994520"/>
            <a:ext cx="2189879" cy="50783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Open Source Extensible ISA/Cores</a:t>
            </a:r>
          </a:p>
        </p:txBody>
      </p:sp>
      <p:sp>
        <p:nvSpPr>
          <p:cNvPr id="15" name="TextBox 14"/>
          <p:cNvSpPr txBox="1"/>
          <p:nvPr/>
        </p:nvSpPr>
        <p:spPr>
          <a:xfrm>
            <a:off x="6796552" y="994521"/>
            <a:ext cx="1913985" cy="715581"/>
          </a:xfrm>
          <a:prstGeom prst="rect">
            <a:avLst/>
          </a:prstGeom>
          <a:noFill/>
        </p:spPr>
        <p:txBody>
          <a:bodyPr wrap="none" rtlCol="0">
            <a:spAutoFit/>
          </a:bodyPr>
          <a:lstStyle/>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Open Source fabric</a:t>
            </a:r>
          </a:p>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To integrate accelerators</a:t>
            </a:r>
          </a:p>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And logic into SOC</a:t>
            </a:r>
          </a:p>
        </p:txBody>
      </p:sp>
      <p:sp>
        <p:nvSpPr>
          <p:cNvPr id="16" name="TextBox 15"/>
          <p:cNvSpPr txBox="1"/>
          <p:nvPr/>
        </p:nvSpPr>
        <p:spPr>
          <a:xfrm>
            <a:off x="273994" y="933945"/>
            <a:ext cx="2426468" cy="71558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DSL for rapid prototyping</a:t>
            </a:r>
          </a:p>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of circuits, systems, and </a:t>
            </a:r>
          </a:p>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arch simulator components</a:t>
            </a:r>
          </a:p>
        </p:txBody>
      </p:sp>
      <p:sp>
        <p:nvSpPr>
          <p:cNvPr id="17" name="TextBox 16"/>
          <p:cNvSpPr txBox="1"/>
          <p:nvPr/>
        </p:nvSpPr>
        <p:spPr>
          <a:xfrm>
            <a:off x="6684641" y="4258966"/>
            <a:ext cx="2266391" cy="715581"/>
          </a:xfrm>
          <a:prstGeom prst="rect">
            <a:avLst/>
          </a:prstGeom>
          <a:solidFill>
            <a:schemeClr val="bg2"/>
          </a:solidFill>
        </p:spPr>
        <p:txBody>
          <a:bodyPr wrap="none" rtlCol="0">
            <a:spAutoFit/>
          </a:bodyPr>
          <a:lstStyle/>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1" u="none" strike="noStrike" kern="1200" cap="none" spc="0" normalizeH="0" baseline="0" noProof="0" dirty="0">
                <a:ln>
                  <a:noFill/>
                </a:ln>
                <a:solidFill>
                  <a:srgbClr val="FF0000"/>
                </a:solidFill>
                <a:effectLst/>
                <a:uLnTx/>
                <a:uFillTx/>
                <a:latin typeface="Calibri"/>
                <a:ea typeface="+mn-ea"/>
                <a:cs typeface="Arial"/>
                <a:sym typeface="Arial"/>
              </a:rPr>
              <a:t>Platform for experimentation </a:t>
            </a:r>
          </a:p>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1" u="none" strike="noStrike" kern="1200" cap="none" spc="0" normalizeH="0" baseline="0" noProof="0" dirty="0">
                <a:ln>
                  <a:noFill/>
                </a:ln>
                <a:solidFill>
                  <a:srgbClr val="FF0000"/>
                </a:solidFill>
                <a:effectLst/>
                <a:uLnTx/>
                <a:uFillTx/>
                <a:latin typeface="Calibri"/>
                <a:ea typeface="+mn-ea"/>
                <a:cs typeface="Arial"/>
                <a:sym typeface="Arial"/>
              </a:rPr>
              <a:t>with specialization</a:t>
            </a:r>
          </a:p>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1" u="none" strike="noStrike" kern="1200" cap="none" spc="0" normalizeH="0" baseline="0" noProof="0" dirty="0">
                <a:ln>
                  <a:noFill/>
                </a:ln>
                <a:solidFill>
                  <a:srgbClr val="FF0000"/>
                </a:solidFill>
                <a:effectLst/>
                <a:uLnTx/>
                <a:uFillTx/>
                <a:latin typeface="Calibri"/>
                <a:ea typeface="+mn-ea"/>
                <a:cs typeface="Arial"/>
                <a:sym typeface="Arial"/>
              </a:rPr>
              <a:t>to extend Moore’s Law</a:t>
            </a:r>
          </a:p>
        </p:txBody>
      </p:sp>
      <p:sp>
        <p:nvSpPr>
          <p:cNvPr id="18" name="TextBox 17"/>
          <p:cNvSpPr txBox="1"/>
          <p:nvPr/>
        </p:nvSpPr>
        <p:spPr>
          <a:xfrm>
            <a:off x="262939" y="4277037"/>
            <a:ext cx="2540364" cy="715581"/>
          </a:xfrm>
          <a:prstGeom prst="rect">
            <a:avLst/>
          </a:prstGeom>
          <a:solidFill>
            <a:schemeClr val="bg2"/>
          </a:solid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1" u="none" strike="noStrike" kern="1200" cap="none" spc="0" normalizeH="0" baseline="0" noProof="0" dirty="0">
                <a:ln>
                  <a:noFill/>
                </a:ln>
                <a:solidFill>
                  <a:srgbClr val="FF0000"/>
                </a:solidFill>
                <a:effectLst/>
                <a:uLnTx/>
                <a:uFillTx/>
                <a:latin typeface="Calibri"/>
                <a:ea typeface="+mn-ea"/>
                <a:cs typeface="Arial"/>
                <a:sym typeface="Arial"/>
              </a:rPr>
              <a:t>Back-end to synthesize</a:t>
            </a:r>
          </a:p>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1" u="none" strike="noStrike" kern="1200" cap="none" spc="0" normalizeH="0" baseline="0" noProof="0" dirty="0">
                <a:ln>
                  <a:noFill/>
                </a:ln>
                <a:solidFill>
                  <a:srgbClr val="FF0000"/>
                </a:solidFill>
                <a:effectLst/>
                <a:uLnTx/>
                <a:uFillTx/>
                <a:latin typeface="Calibri"/>
                <a:ea typeface="+mn-ea"/>
                <a:cs typeface="Arial"/>
                <a:sym typeface="Arial"/>
              </a:rPr>
              <a:t>HW with different devices</a:t>
            </a:r>
          </a:p>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1" u="none" strike="noStrike" kern="1200" cap="none" spc="0" normalizeH="0" baseline="0" noProof="0" dirty="0">
                <a:ln>
                  <a:noFill/>
                </a:ln>
                <a:solidFill>
                  <a:srgbClr val="FF0000"/>
                </a:solidFill>
                <a:effectLst/>
                <a:uLnTx/>
                <a:uFillTx/>
                <a:latin typeface="Calibri"/>
                <a:ea typeface="+mn-ea"/>
                <a:cs typeface="Arial"/>
                <a:sym typeface="Arial"/>
              </a:rPr>
              <a:t>Or new logic families</a:t>
            </a:r>
          </a:p>
        </p:txBody>
      </p:sp>
      <p:sp>
        <p:nvSpPr>
          <p:cNvPr id="19" name="TextBox 18"/>
          <p:cNvSpPr txBox="1"/>
          <p:nvPr/>
        </p:nvSpPr>
        <p:spPr>
          <a:xfrm>
            <a:off x="3495527" y="4277465"/>
            <a:ext cx="2153729" cy="715581"/>
          </a:xfrm>
          <a:prstGeom prst="rect">
            <a:avLst/>
          </a:prstGeom>
          <a:solidFill>
            <a:schemeClr val="bg2"/>
          </a:solid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1" u="none" strike="noStrike" kern="1200" cap="none" spc="0" normalizeH="0" baseline="0" noProof="0" dirty="0">
                <a:ln>
                  <a:noFill/>
                </a:ln>
                <a:solidFill>
                  <a:srgbClr val="FF0000"/>
                </a:solidFill>
                <a:effectLst/>
                <a:uLnTx/>
                <a:uFillTx/>
                <a:latin typeface="Calibri"/>
                <a:ea typeface="+mn-ea"/>
                <a:cs typeface="Arial"/>
                <a:sym typeface="Arial"/>
              </a:rPr>
              <a:t>Re-implement processor</a:t>
            </a:r>
          </a:p>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1" u="none" strike="noStrike" kern="1200" cap="none" spc="0" normalizeH="0" baseline="0" noProof="0" dirty="0">
                <a:ln>
                  <a:noFill/>
                </a:ln>
                <a:solidFill>
                  <a:srgbClr val="FF0000"/>
                </a:solidFill>
                <a:effectLst/>
                <a:uLnTx/>
                <a:uFillTx/>
                <a:latin typeface="Calibri"/>
                <a:ea typeface="+mn-ea"/>
                <a:cs typeface="Arial"/>
                <a:sym typeface="Arial"/>
              </a:rPr>
              <a:t>With different devices or</a:t>
            </a:r>
          </a:p>
          <a:p>
            <a:pPr marL="0" marR="0" lvl="0" indent="0" algn="ctr" defTabSz="342900" rtl="0" eaLnBrk="1" fontAlgn="auto" latinLnBrk="0" hangingPunct="1">
              <a:lnSpc>
                <a:spcPct val="100000"/>
              </a:lnSpc>
              <a:spcBef>
                <a:spcPts val="0"/>
              </a:spcBef>
              <a:spcAft>
                <a:spcPts val="0"/>
              </a:spcAft>
              <a:buClrTx/>
              <a:buSzTx/>
              <a:buFont typeface="Arial"/>
              <a:buNone/>
              <a:tabLst/>
              <a:defRPr/>
            </a:pPr>
            <a:r>
              <a:rPr kumimoji="0" lang="en-US" sz="1350" b="0" i="1" u="none" strike="noStrike" kern="1200" cap="none" spc="0" normalizeH="0" baseline="0" noProof="0" dirty="0">
                <a:ln>
                  <a:noFill/>
                </a:ln>
                <a:solidFill>
                  <a:srgbClr val="FF0000"/>
                </a:solidFill>
                <a:effectLst/>
                <a:uLnTx/>
                <a:uFillTx/>
                <a:latin typeface="Calibri"/>
                <a:ea typeface="+mn-ea"/>
                <a:cs typeface="Arial"/>
                <a:sym typeface="Arial"/>
              </a:rPr>
              <a:t>Extend w/accelerators</a:t>
            </a:r>
          </a:p>
        </p:txBody>
      </p:sp>
      <p:pic>
        <p:nvPicPr>
          <p:cNvPr id="20" name="Picture 19" descr="riscv-logo.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78905" y="1395288"/>
            <a:ext cx="1742960" cy="351568"/>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36711" y="1862113"/>
            <a:ext cx="1572738" cy="1102415"/>
          </a:xfrm>
          <a:prstGeom prst="rect">
            <a:avLst/>
          </a:prstGeom>
        </p:spPr>
      </p:pic>
      <p:pic>
        <p:nvPicPr>
          <p:cNvPr id="22" name="Picture 3" descr="ST28nm.jpg"/>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3207441" y="3072926"/>
            <a:ext cx="1207627" cy="1231359"/>
          </a:xfrm>
          <a:prstGeom prst="rect">
            <a:avLst/>
          </a:prstGeom>
          <a:noFill/>
          <a:ln w="19050">
            <a:solidFill>
              <a:schemeClr val="bg1"/>
            </a:solidFill>
            <a:round/>
            <a:headEnd/>
            <a:tailEnd/>
          </a:ln>
        </p:spPr>
      </p:pic>
      <p:sp>
        <p:nvSpPr>
          <p:cNvPr id="3" name="Rectangle 2">
            <a:extLst>
              <a:ext uri="{FF2B5EF4-FFF2-40B4-BE49-F238E27FC236}">
                <a16:creationId xmlns:a16="http://schemas.microsoft.com/office/drawing/2014/main" id="{61AC9BA5-9817-3E48-8D85-7306E1930B55}"/>
              </a:ext>
            </a:extLst>
          </p:cNvPr>
          <p:cNvSpPr/>
          <p:nvPr/>
        </p:nvSpPr>
        <p:spPr>
          <a:xfrm>
            <a:off x="0" y="4258966"/>
            <a:ext cx="9144000" cy="884534"/>
          </a:xfrm>
          <a:prstGeom prst="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sym typeface="Arial"/>
            </a:endParaRPr>
          </a:p>
        </p:txBody>
      </p:sp>
      <p:pic>
        <p:nvPicPr>
          <p:cNvPr id="24" name="Picture 23">
            <a:extLst>
              <a:ext uri="{FF2B5EF4-FFF2-40B4-BE49-F238E27FC236}">
                <a16:creationId xmlns:a16="http://schemas.microsoft.com/office/drawing/2014/main" id="{009E3E11-F944-B14E-A947-58DE0B6F5082}"/>
              </a:ext>
            </a:extLst>
          </p:cNvPr>
          <p:cNvPicPr>
            <a:picLocks noChangeAspect="1"/>
          </p:cNvPicPr>
          <p:nvPr/>
        </p:nvPicPr>
        <p:blipFill>
          <a:blip r:embed="rId8"/>
          <a:stretch>
            <a:fillRect/>
          </a:stretch>
        </p:blipFill>
        <p:spPr>
          <a:xfrm>
            <a:off x="658683" y="4326866"/>
            <a:ext cx="635714" cy="635714"/>
          </a:xfrm>
          <a:prstGeom prst="rect">
            <a:avLst/>
          </a:prstGeom>
        </p:spPr>
      </p:pic>
      <p:sp>
        <p:nvSpPr>
          <p:cNvPr id="25" name="TextBox 24">
            <a:extLst>
              <a:ext uri="{FF2B5EF4-FFF2-40B4-BE49-F238E27FC236}">
                <a16:creationId xmlns:a16="http://schemas.microsoft.com/office/drawing/2014/main" id="{C9DC7DD3-756E-FD4C-A16B-EA7DB78D83AA}"/>
              </a:ext>
            </a:extLst>
          </p:cNvPr>
          <p:cNvSpPr txBox="1"/>
          <p:nvPr/>
        </p:nvSpPr>
        <p:spPr>
          <a:xfrm>
            <a:off x="1238578" y="4310496"/>
            <a:ext cx="1413400" cy="715581"/>
          </a:xfrm>
          <a:prstGeom prst="rect">
            <a:avLst/>
          </a:prstGeom>
          <a:noFill/>
        </p:spPr>
        <p:txBody>
          <a:bodyPr wrap="none" rtlCol="0">
            <a:spAutoFit/>
          </a:bodyPr>
          <a:lstStyle/>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err="1">
                <a:ln>
                  <a:noFill/>
                </a:ln>
                <a:solidFill>
                  <a:prstClr val="black"/>
                </a:solidFill>
                <a:effectLst/>
                <a:uLnTx/>
                <a:uFillTx/>
                <a:latin typeface="Calibri"/>
                <a:ea typeface="+mn-ea"/>
                <a:cs typeface="Arial"/>
                <a:sym typeface="Arial"/>
              </a:rPr>
              <a:t>SuperTools</a:t>
            </a:r>
            <a:endParaRPr kumimoji="0" lang="en-US" sz="1350" b="0" i="0" u="none" strike="noStrike" kern="1200" cap="none" spc="0" normalizeH="0" baseline="0" noProof="0" dirty="0">
              <a:ln>
                <a:noFill/>
              </a:ln>
              <a:solidFill>
                <a:prstClr val="black"/>
              </a:solidFill>
              <a:effectLst/>
              <a:uLnTx/>
              <a:uFillTx/>
              <a:latin typeface="Calibri"/>
              <a:ea typeface="+mn-ea"/>
              <a:cs typeface="Arial"/>
              <a:sym typeface="Arial"/>
            </a:endParaRPr>
          </a:p>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Superconducting </a:t>
            </a:r>
          </a:p>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RISC-V</a:t>
            </a:r>
          </a:p>
        </p:txBody>
      </p:sp>
      <p:pic>
        <p:nvPicPr>
          <p:cNvPr id="26" name="Picture 25">
            <a:extLst>
              <a:ext uri="{FF2B5EF4-FFF2-40B4-BE49-F238E27FC236}">
                <a16:creationId xmlns:a16="http://schemas.microsoft.com/office/drawing/2014/main" id="{C6EB0172-0B1A-A548-9571-254EB23ECEDA}"/>
              </a:ext>
            </a:extLst>
          </p:cNvPr>
          <p:cNvPicPr>
            <a:picLocks noChangeAspect="1"/>
          </p:cNvPicPr>
          <p:nvPr/>
        </p:nvPicPr>
        <p:blipFill>
          <a:blip r:embed="rId9"/>
          <a:stretch>
            <a:fillRect/>
          </a:stretch>
        </p:blipFill>
        <p:spPr>
          <a:xfrm>
            <a:off x="3007048" y="4292854"/>
            <a:ext cx="688584" cy="688584"/>
          </a:xfrm>
          <a:prstGeom prst="rect">
            <a:avLst/>
          </a:prstGeom>
        </p:spPr>
      </p:pic>
      <p:sp>
        <p:nvSpPr>
          <p:cNvPr id="27" name="TextBox 26">
            <a:extLst>
              <a:ext uri="{FF2B5EF4-FFF2-40B4-BE49-F238E27FC236}">
                <a16:creationId xmlns:a16="http://schemas.microsoft.com/office/drawing/2014/main" id="{8BDBF231-A1E1-2B46-9184-1E94BF0CE761}"/>
              </a:ext>
            </a:extLst>
          </p:cNvPr>
          <p:cNvSpPr txBox="1"/>
          <p:nvPr/>
        </p:nvSpPr>
        <p:spPr>
          <a:xfrm>
            <a:off x="3686062" y="4326984"/>
            <a:ext cx="853119" cy="715581"/>
          </a:xfrm>
          <a:prstGeom prst="rect">
            <a:avLst/>
          </a:prstGeom>
          <a:noFill/>
        </p:spPr>
        <p:txBody>
          <a:bodyPr wrap="none" rtlCol="0">
            <a:spAutoFit/>
          </a:bodyPr>
          <a:lstStyle/>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QUASAR</a:t>
            </a:r>
          </a:p>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Quantum</a:t>
            </a:r>
            <a:b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b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ISA</a:t>
            </a:r>
          </a:p>
        </p:txBody>
      </p:sp>
      <p:grpSp>
        <p:nvGrpSpPr>
          <p:cNvPr id="29" name="Group 28">
            <a:extLst>
              <a:ext uri="{FF2B5EF4-FFF2-40B4-BE49-F238E27FC236}">
                <a16:creationId xmlns:a16="http://schemas.microsoft.com/office/drawing/2014/main" id="{60578B49-7E28-1B4C-AD1D-C221ECF0F6F4}"/>
              </a:ext>
            </a:extLst>
          </p:cNvPr>
          <p:cNvGrpSpPr/>
          <p:nvPr/>
        </p:nvGrpSpPr>
        <p:grpSpPr>
          <a:xfrm>
            <a:off x="4714245" y="4439471"/>
            <a:ext cx="952416" cy="467589"/>
            <a:chOff x="754913" y="4306186"/>
            <a:chExt cx="2037218" cy="872011"/>
          </a:xfrm>
        </p:grpSpPr>
        <p:pic>
          <p:nvPicPr>
            <p:cNvPr id="30" name="Picture 29">
              <a:extLst>
                <a:ext uri="{FF2B5EF4-FFF2-40B4-BE49-F238E27FC236}">
                  <a16:creationId xmlns:a16="http://schemas.microsoft.com/office/drawing/2014/main" id="{35209123-1454-564D-97CA-D28249F8B411}"/>
                </a:ext>
              </a:extLst>
            </p:cNvPr>
            <p:cNvPicPr>
              <a:picLocks noChangeAspect="1"/>
            </p:cNvPicPr>
            <p:nvPr/>
          </p:nvPicPr>
          <p:blipFill rotWithShape="1">
            <a:blip r:embed="rId10">
              <a:extLst>
                <a:ext uri="{BEBA8EAE-BF5A-486C-A8C5-ECC9F3942E4B}">
                  <a14:imgProps xmlns:a14="http://schemas.microsoft.com/office/drawing/2010/main">
                    <a14:imgLayer>
                      <a14:imgEffect>
                        <a14:artisticPhotocopy/>
                      </a14:imgEffect>
                    </a14:imgLayer>
                  </a14:imgProps>
                </a:ext>
              </a:extLst>
            </a:blip>
            <a:srcRect l="9099" t="23076" r="11890" b="20324"/>
            <a:stretch/>
          </p:blipFill>
          <p:spPr>
            <a:xfrm>
              <a:off x="754913" y="4306186"/>
              <a:ext cx="1828800" cy="872011"/>
            </a:xfrm>
            <a:prstGeom prst="flowChartAlternateProcess">
              <a:avLst/>
            </a:prstGeom>
          </p:spPr>
        </p:pic>
        <p:sp>
          <p:nvSpPr>
            <p:cNvPr id="31" name="TextBox 30">
              <a:extLst>
                <a:ext uri="{FF2B5EF4-FFF2-40B4-BE49-F238E27FC236}">
                  <a16:creationId xmlns:a16="http://schemas.microsoft.com/office/drawing/2014/main" id="{B8396F7B-899C-434F-B0F6-5B91D256991B}"/>
                </a:ext>
              </a:extLst>
            </p:cNvPr>
            <p:cNvSpPr txBox="1"/>
            <p:nvPr/>
          </p:nvSpPr>
          <p:spPr>
            <a:xfrm>
              <a:off x="1207329" y="4306186"/>
              <a:ext cx="1584802" cy="473530"/>
            </a:xfrm>
            <a:prstGeom prst="rect">
              <a:avLst/>
            </a:prstGeom>
            <a:noFill/>
          </p:spPr>
          <p:txBody>
            <a:bodyPr wrap="none" rtlCol="0">
              <a:spAutoFit/>
            </a:bodyPr>
            <a:lstStyle/>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050" b="0" i="0" u="none" strike="noStrike" kern="1200" cap="none" spc="0" normalizeH="0" baseline="0" noProof="0" dirty="0">
                  <a:ln>
                    <a:noFill/>
                  </a:ln>
                  <a:solidFill>
                    <a:srgbClr val="525253"/>
                  </a:solidFill>
                  <a:effectLst/>
                  <a:uLnTx/>
                  <a:uFillTx/>
                  <a:latin typeface="Calibri"/>
                  <a:ea typeface="+mn-ea"/>
                  <a:cs typeface="Arial"/>
                  <a:sym typeface="Arial"/>
                </a:rPr>
                <a:t>Project 38</a:t>
              </a:r>
            </a:p>
          </p:txBody>
        </p:sp>
      </p:grpSp>
      <p:sp>
        <p:nvSpPr>
          <p:cNvPr id="32" name="TextBox 31">
            <a:extLst>
              <a:ext uri="{FF2B5EF4-FFF2-40B4-BE49-F238E27FC236}">
                <a16:creationId xmlns:a16="http://schemas.microsoft.com/office/drawing/2014/main" id="{238170E7-BA5B-B74B-A0C4-FB7D1884E345}"/>
              </a:ext>
            </a:extLst>
          </p:cNvPr>
          <p:cNvSpPr txBox="1"/>
          <p:nvPr/>
        </p:nvSpPr>
        <p:spPr>
          <a:xfrm>
            <a:off x="5634580" y="4318437"/>
            <a:ext cx="1057982" cy="715581"/>
          </a:xfrm>
          <a:prstGeom prst="rect">
            <a:avLst/>
          </a:prstGeom>
          <a:noFill/>
        </p:spPr>
        <p:txBody>
          <a:bodyPr wrap="none" rtlCol="0">
            <a:spAutoFit/>
          </a:bodyPr>
          <a:lstStyle/>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Multiagency</a:t>
            </a:r>
          </a:p>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Architecture</a:t>
            </a:r>
          </a:p>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Exploration</a:t>
            </a:r>
          </a:p>
        </p:txBody>
      </p:sp>
      <p:sp>
        <p:nvSpPr>
          <p:cNvPr id="33" name="TextBox 32">
            <a:extLst>
              <a:ext uri="{FF2B5EF4-FFF2-40B4-BE49-F238E27FC236}">
                <a16:creationId xmlns:a16="http://schemas.microsoft.com/office/drawing/2014/main" id="{2EBE91D0-1842-6443-940F-A2F0BFFB4099}"/>
              </a:ext>
            </a:extLst>
          </p:cNvPr>
          <p:cNvSpPr txBox="1"/>
          <p:nvPr/>
        </p:nvSpPr>
        <p:spPr>
          <a:xfrm>
            <a:off x="8011508" y="4283943"/>
            <a:ext cx="1107419" cy="715581"/>
          </a:xfrm>
          <a:prstGeom prst="rect">
            <a:avLst/>
          </a:prstGeom>
          <a:noFill/>
        </p:spPr>
        <p:txBody>
          <a:bodyPr wrap="none" rtlCol="0">
            <a:spAutoFit/>
          </a:bodyPr>
          <a:lstStyle/>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Active</a:t>
            </a:r>
          </a:p>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Arial"/>
                <a:sym typeface="Arial"/>
              </a:rPr>
              <a:t>Sensors</a:t>
            </a:r>
          </a:p>
          <a:p>
            <a:pPr marL="0" marR="0" lvl="0" indent="0" algn="l" defTabSz="342900" rtl="0" eaLnBrk="1" fontAlgn="auto" latinLnBrk="0" hangingPunct="1">
              <a:lnSpc>
                <a:spcPct val="100000"/>
              </a:lnSpc>
              <a:spcBef>
                <a:spcPts val="0"/>
              </a:spcBef>
              <a:spcAft>
                <a:spcPts val="0"/>
              </a:spcAft>
              <a:buClrTx/>
              <a:buSzTx/>
              <a:buFont typeface="Arial"/>
              <a:buNone/>
              <a:tabLst/>
              <a:defRPr/>
            </a:pPr>
            <a:r>
              <a:rPr kumimoji="0" lang="en-US" sz="1350" b="0" i="1" u="none" strike="noStrike" kern="1200" cap="none" spc="0" normalizeH="0" baseline="0" noProof="0" dirty="0">
                <a:ln>
                  <a:noFill/>
                </a:ln>
                <a:solidFill>
                  <a:prstClr val="black"/>
                </a:solidFill>
                <a:effectLst/>
                <a:uLnTx/>
                <a:uFillTx/>
                <a:latin typeface="Calibri"/>
                <a:ea typeface="+mn-ea"/>
                <a:cs typeface="Arial"/>
                <a:sym typeface="Arial"/>
              </a:rPr>
              <a:t>(talk coming)</a:t>
            </a:r>
          </a:p>
        </p:txBody>
      </p:sp>
      <p:pic>
        <p:nvPicPr>
          <p:cNvPr id="34" name="Picture 33">
            <a:extLst>
              <a:ext uri="{FF2B5EF4-FFF2-40B4-BE49-F238E27FC236}">
                <a16:creationId xmlns:a16="http://schemas.microsoft.com/office/drawing/2014/main" id="{6D1FC213-685F-8445-9B6B-563FAD02F32F}"/>
              </a:ext>
            </a:extLst>
          </p:cNvPr>
          <p:cNvPicPr>
            <a:picLocks noChangeAspect="1"/>
          </p:cNvPicPr>
          <p:nvPr/>
        </p:nvPicPr>
        <p:blipFill rotWithShape="1">
          <a:blip r:embed="rId11"/>
          <a:srcRect t="14280" r="48379" b="38541"/>
          <a:stretch/>
        </p:blipFill>
        <p:spPr>
          <a:xfrm>
            <a:off x="6980164" y="4294805"/>
            <a:ext cx="1055374" cy="746295"/>
          </a:xfrm>
          <a:prstGeom prst="rect">
            <a:avLst/>
          </a:prstGeom>
        </p:spPr>
      </p:pic>
    </p:spTree>
    <p:extLst>
      <p:ext uri="{BB962C8B-B14F-4D97-AF65-F5344CB8AC3E}">
        <p14:creationId xmlns:p14="http://schemas.microsoft.com/office/powerpoint/2010/main" val="3213901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dissolve">
                                      <p:cBhvr>
                                        <p:cTn id="11" dur="500"/>
                                        <p:tgtEl>
                                          <p:spTgt spid="24"/>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dissolve">
                                      <p:cBhvr>
                                        <p:cTn id="14" dur="500"/>
                                        <p:tgtEl>
                                          <p:spTgt spid="25"/>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dissolve">
                                      <p:cBhvr>
                                        <p:cTn id="18" dur="500"/>
                                        <p:tgtEl>
                                          <p:spTgt spid="2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dissolve">
                                      <p:cBhvr>
                                        <p:cTn id="21" dur="500"/>
                                        <p:tgtEl>
                                          <p:spTgt spid="27"/>
                                        </p:tgtEl>
                                      </p:cBhvr>
                                    </p:animEffect>
                                  </p:childTnLst>
                                </p:cTn>
                              </p:par>
                            </p:childTnLst>
                          </p:cTn>
                        </p:par>
                        <p:par>
                          <p:cTn id="22" fill="hold">
                            <p:stCondLst>
                              <p:cond delay="1500"/>
                            </p:stCondLst>
                            <p:childTnLst>
                              <p:par>
                                <p:cTn id="23" presetID="9"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dissolve">
                                      <p:cBhvr>
                                        <p:cTn id="25" dur="500"/>
                                        <p:tgtEl>
                                          <p:spTgt spid="29"/>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dissolve">
                                      <p:cBhvr>
                                        <p:cTn id="28" dur="500"/>
                                        <p:tgtEl>
                                          <p:spTgt spid="32"/>
                                        </p:tgtEl>
                                      </p:cBhvr>
                                    </p:animEffect>
                                  </p:childTnLst>
                                </p:cTn>
                              </p:par>
                            </p:childTnLst>
                          </p:cTn>
                        </p:par>
                        <p:par>
                          <p:cTn id="29" fill="hold">
                            <p:stCondLst>
                              <p:cond delay="2000"/>
                            </p:stCondLst>
                            <p:childTnLst>
                              <p:par>
                                <p:cTn id="30" presetID="9"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dissolve">
                                      <p:cBhvr>
                                        <p:cTn id="32" dur="500"/>
                                        <p:tgtEl>
                                          <p:spTgt spid="34"/>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dissolv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5" grpId="0"/>
      <p:bldP spid="27" grpId="0"/>
      <p:bldP spid="32" grpId="0"/>
      <p:bldP spid="3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F3B4BE-2EBC-BC40-B249-BED58A258F7F}"/>
              </a:ext>
            </a:extLst>
          </p:cNvPr>
          <p:cNvSpPr>
            <a:spLocks noGrp="1"/>
          </p:cNvSpPr>
          <p:nvPr>
            <p:ph type="title"/>
          </p:nvPr>
        </p:nvSpPr>
        <p:spPr/>
        <p:txBody>
          <a:bodyPr/>
          <a:lstStyle/>
          <a:p>
            <a:r>
              <a:rPr lang="en-US" dirty="0"/>
              <a:t>FPGA vs. ASIC</a:t>
            </a:r>
          </a:p>
        </p:txBody>
      </p:sp>
      <p:sp>
        <p:nvSpPr>
          <p:cNvPr id="4" name="Slide Number Placeholder 3">
            <a:extLst>
              <a:ext uri="{FF2B5EF4-FFF2-40B4-BE49-F238E27FC236}">
                <a16:creationId xmlns:a16="http://schemas.microsoft.com/office/drawing/2014/main" id="{BF41EE1A-6A31-254E-9709-C155FF30A880}"/>
              </a:ext>
            </a:extLst>
          </p:cNvPr>
          <p:cNvSpPr>
            <a:spLocks noGrp="1"/>
          </p:cNvSpPr>
          <p:nvPr>
            <p:ph type="sldNum" sz="quarter" idx="11"/>
          </p:nvPr>
        </p:nvSpPr>
        <p:spPr>
          <a:xfrm>
            <a:off x="3582895" y="4813492"/>
            <a:ext cx="925708" cy="273844"/>
          </a:xfrm>
        </p:spPr>
        <p:txBody>
          <a:bodyPr/>
          <a:lstStyle/>
          <a:p>
            <a:fld id="{8F7F0FD8-C4D8-4FC8-ACE5-C8022F3C3BAB}" type="slidenum">
              <a:rPr lang="en-US" smtClean="0"/>
              <a:pPr/>
              <a:t>37</a:t>
            </a:fld>
            <a:endParaRPr lang="en-US" dirty="0"/>
          </a:p>
        </p:txBody>
      </p:sp>
      <p:pic>
        <p:nvPicPr>
          <p:cNvPr id="6" name="Picture 5">
            <a:extLst>
              <a:ext uri="{FF2B5EF4-FFF2-40B4-BE49-F238E27FC236}">
                <a16:creationId xmlns:a16="http://schemas.microsoft.com/office/drawing/2014/main" id="{165A4A64-31C6-B045-B421-BF53A015BE1C}"/>
              </a:ext>
            </a:extLst>
          </p:cNvPr>
          <p:cNvPicPr>
            <a:picLocks noChangeAspect="1"/>
          </p:cNvPicPr>
          <p:nvPr/>
        </p:nvPicPr>
        <p:blipFill>
          <a:blip r:embed="rId3"/>
          <a:stretch>
            <a:fillRect/>
          </a:stretch>
        </p:blipFill>
        <p:spPr>
          <a:xfrm>
            <a:off x="582339" y="1355790"/>
            <a:ext cx="3455900" cy="2295525"/>
          </a:xfrm>
          <a:prstGeom prst="rect">
            <a:avLst/>
          </a:prstGeom>
        </p:spPr>
      </p:pic>
      <p:pic>
        <p:nvPicPr>
          <p:cNvPr id="7" name="Picture 6" descr="gdc_zoom.png">
            <a:extLst>
              <a:ext uri="{FF2B5EF4-FFF2-40B4-BE49-F238E27FC236}">
                <a16:creationId xmlns:a16="http://schemas.microsoft.com/office/drawing/2014/main" id="{7115CA86-6CCF-244B-9608-77ADB66C905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75202" y="1302041"/>
            <a:ext cx="3257550" cy="2349274"/>
          </a:xfrm>
          <a:prstGeom prst="rect">
            <a:avLst/>
          </a:prstGeom>
        </p:spPr>
      </p:pic>
      <p:sp>
        <p:nvSpPr>
          <p:cNvPr id="8" name="TextBox 7">
            <a:extLst>
              <a:ext uri="{FF2B5EF4-FFF2-40B4-BE49-F238E27FC236}">
                <a16:creationId xmlns:a16="http://schemas.microsoft.com/office/drawing/2014/main" id="{98F14DF6-EF21-C84D-819F-84DFC7EFFA87}"/>
              </a:ext>
            </a:extLst>
          </p:cNvPr>
          <p:cNvSpPr txBox="1"/>
          <p:nvPr/>
        </p:nvSpPr>
        <p:spPr>
          <a:xfrm>
            <a:off x="1532857" y="676212"/>
            <a:ext cx="1947969" cy="854080"/>
          </a:xfrm>
          <a:prstGeom prst="rect">
            <a:avLst/>
          </a:prstGeom>
          <a:noFill/>
        </p:spPr>
        <p:txBody>
          <a:bodyPr wrap="none" rtlCol="0">
            <a:spAutoFit/>
          </a:bodyPr>
          <a:lstStyle/>
          <a:p>
            <a:r>
              <a:rPr lang="en-US" sz="4950" b="1" dirty="0"/>
              <a:t>FPGA</a:t>
            </a:r>
          </a:p>
        </p:txBody>
      </p:sp>
      <p:sp>
        <p:nvSpPr>
          <p:cNvPr id="9" name="TextBox 8">
            <a:extLst>
              <a:ext uri="{FF2B5EF4-FFF2-40B4-BE49-F238E27FC236}">
                <a16:creationId xmlns:a16="http://schemas.microsoft.com/office/drawing/2014/main" id="{20F298D7-A313-744B-948E-D19D21973283}"/>
              </a:ext>
            </a:extLst>
          </p:cNvPr>
          <p:cNvSpPr txBox="1"/>
          <p:nvPr/>
        </p:nvSpPr>
        <p:spPr>
          <a:xfrm>
            <a:off x="6015261" y="639326"/>
            <a:ext cx="1701107" cy="854080"/>
          </a:xfrm>
          <a:prstGeom prst="rect">
            <a:avLst/>
          </a:prstGeom>
          <a:noFill/>
        </p:spPr>
        <p:txBody>
          <a:bodyPr wrap="none" rtlCol="0">
            <a:spAutoFit/>
          </a:bodyPr>
          <a:lstStyle/>
          <a:p>
            <a:r>
              <a:rPr lang="en-US" sz="4950" b="1" dirty="0"/>
              <a:t>ASIC</a:t>
            </a:r>
          </a:p>
        </p:txBody>
      </p:sp>
      <p:sp>
        <p:nvSpPr>
          <p:cNvPr id="10" name="TextBox 9">
            <a:extLst>
              <a:ext uri="{FF2B5EF4-FFF2-40B4-BE49-F238E27FC236}">
                <a16:creationId xmlns:a16="http://schemas.microsoft.com/office/drawing/2014/main" id="{A48A76C9-8ED5-D440-A73C-77D1410298A8}"/>
              </a:ext>
            </a:extLst>
          </p:cNvPr>
          <p:cNvSpPr txBox="1"/>
          <p:nvPr/>
        </p:nvSpPr>
        <p:spPr>
          <a:xfrm>
            <a:off x="609240" y="3688200"/>
            <a:ext cx="3633146" cy="900246"/>
          </a:xfrm>
          <a:prstGeom prst="rect">
            <a:avLst/>
          </a:prstGeom>
          <a:noFill/>
        </p:spPr>
        <p:txBody>
          <a:bodyPr wrap="square" rtlCol="0">
            <a:spAutoFit/>
          </a:bodyPr>
          <a:lstStyle/>
          <a:p>
            <a:r>
              <a:rPr lang="en-US" sz="1050" b="1" dirty="0"/>
              <a:t>Cost for first FPGA (NRE): </a:t>
            </a:r>
            <a:r>
              <a:rPr lang="en-US" sz="1050" dirty="0"/>
              <a:t>	$2,500-$7,500</a:t>
            </a:r>
          </a:p>
          <a:p>
            <a:r>
              <a:rPr lang="en-US" sz="1050" b="1" dirty="0"/>
              <a:t>Cost for 20,000</a:t>
            </a:r>
            <a:r>
              <a:rPr lang="en-US" sz="1050" b="1" baseline="30000" dirty="0"/>
              <a:t>th</a:t>
            </a:r>
            <a:r>
              <a:rPr lang="en-US" sz="1050" b="1" dirty="0"/>
              <a:t> :</a:t>
            </a:r>
            <a:r>
              <a:rPr lang="en-US" sz="1050" dirty="0"/>
              <a:t>	$2,500-$7,500</a:t>
            </a:r>
          </a:p>
          <a:p>
            <a:r>
              <a:rPr lang="en-US" sz="1050" b="1" dirty="0"/>
              <a:t>Clock Rate:</a:t>
            </a:r>
            <a:r>
              <a:rPr lang="en-US" sz="1050" dirty="0"/>
              <a:t>		0.1-0.3Ghz</a:t>
            </a:r>
          </a:p>
          <a:p>
            <a:r>
              <a:rPr lang="en-US" sz="1050" dirty="0"/>
              <a:t>		</a:t>
            </a:r>
          </a:p>
          <a:p>
            <a:endParaRPr lang="en-US" sz="1050" dirty="0"/>
          </a:p>
        </p:txBody>
      </p:sp>
      <p:sp>
        <p:nvSpPr>
          <p:cNvPr id="11" name="TextBox 10">
            <a:extLst>
              <a:ext uri="{FF2B5EF4-FFF2-40B4-BE49-F238E27FC236}">
                <a16:creationId xmlns:a16="http://schemas.microsoft.com/office/drawing/2014/main" id="{5F869BBD-6ABC-7647-8459-32026EF2F216}"/>
              </a:ext>
            </a:extLst>
          </p:cNvPr>
          <p:cNvSpPr txBox="1"/>
          <p:nvPr/>
        </p:nvSpPr>
        <p:spPr>
          <a:xfrm>
            <a:off x="5053654" y="3595178"/>
            <a:ext cx="3633146" cy="1061829"/>
          </a:xfrm>
          <a:prstGeom prst="rect">
            <a:avLst/>
          </a:prstGeom>
          <a:noFill/>
        </p:spPr>
        <p:txBody>
          <a:bodyPr wrap="square" rtlCol="0">
            <a:spAutoFit/>
          </a:bodyPr>
          <a:lstStyle/>
          <a:p>
            <a:r>
              <a:rPr lang="en-US" sz="1050" b="1" dirty="0"/>
              <a:t>Cost for first ASIC (NRE): </a:t>
            </a:r>
            <a:r>
              <a:rPr lang="en-US" sz="1050" dirty="0"/>
              <a:t>	$2M-$15M</a:t>
            </a:r>
          </a:p>
          <a:p>
            <a:r>
              <a:rPr lang="en-US" sz="1050" b="1" dirty="0"/>
              <a:t>Cost for 20,000</a:t>
            </a:r>
            <a:r>
              <a:rPr lang="en-US" sz="1050" b="1" baseline="30000" dirty="0"/>
              <a:t>th</a:t>
            </a:r>
            <a:r>
              <a:rPr lang="en-US" sz="1050" b="1" dirty="0"/>
              <a:t> :</a:t>
            </a:r>
            <a:r>
              <a:rPr lang="en-US" sz="1050" dirty="0"/>
              <a:t>	$150-$250</a:t>
            </a:r>
          </a:p>
          <a:p>
            <a:r>
              <a:rPr lang="en-US" sz="1050" b="1" dirty="0"/>
              <a:t>Clock Rate:</a:t>
            </a:r>
            <a:r>
              <a:rPr lang="en-US" sz="1050" dirty="0"/>
              <a:t>		1-2 </a:t>
            </a:r>
            <a:r>
              <a:rPr lang="en-US" sz="1050" dirty="0" err="1"/>
              <a:t>Ghz</a:t>
            </a:r>
            <a:r>
              <a:rPr lang="en-US" sz="1050" dirty="0"/>
              <a:t> (10x)</a:t>
            </a:r>
          </a:p>
          <a:p>
            <a:r>
              <a:rPr lang="en-US" sz="1050" b="1" dirty="0"/>
              <a:t>Area Efficiency:</a:t>
            </a:r>
            <a:r>
              <a:rPr lang="en-US" sz="1050" dirty="0"/>
              <a:t>	10x FPGA</a:t>
            </a:r>
          </a:p>
          <a:p>
            <a:r>
              <a:rPr lang="en-US" sz="1050" b="1" dirty="0"/>
              <a:t>Energy Efficiency :</a:t>
            </a:r>
            <a:r>
              <a:rPr lang="en-US" sz="1050" dirty="0"/>
              <a:t>	10x-100x FPGA</a:t>
            </a:r>
          </a:p>
          <a:p>
            <a:endParaRPr lang="en-US" sz="1050" dirty="0"/>
          </a:p>
        </p:txBody>
      </p:sp>
    </p:spTree>
    <p:extLst>
      <p:ext uri="{BB962C8B-B14F-4D97-AF65-F5344CB8AC3E}">
        <p14:creationId xmlns:p14="http://schemas.microsoft.com/office/powerpoint/2010/main" val="3592439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42" y="115267"/>
            <a:ext cx="8595880" cy="493613"/>
          </a:xfrm>
        </p:spPr>
        <p:txBody>
          <a:bodyPr>
            <a:normAutofit fontScale="90000"/>
          </a:bodyPr>
          <a:lstStyle/>
          <a:p>
            <a:r>
              <a:rPr lang="en-US" sz="3000" dirty="0"/>
              <a:t>Architecture Specialization for Science</a:t>
            </a:r>
            <a:br>
              <a:rPr lang="en-US" sz="3000" dirty="0"/>
            </a:br>
            <a:r>
              <a:rPr lang="en-US" sz="2000" b="0" i="1" dirty="0">
                <a:solidFill>
                  <a:schemeClr val="accent3">
                    <a:lumMod val="20000"/>
                    <a:lumOff val="80000"/>
                  </a:schemeClr>
                </a:solidFill>
              </a:rPr>
              <a:t>(hardware is design around the algorithms) </a:t>
            </a:r>
            <a:r>
              <a:rPr lang="en-US" sz="2000" b="0" i="1" dirty="0">
                <a:solidFill>
                  <a:schemeClr val="accent6">
                    <a:lumMod val="20000"/>
                    <a:lumOff val="80000"/>
                  </a:schemeClr>
                </a:solidFill>
              </a:rPr>
              <a:t>can’t design effective hardware without math</a:t>
            </a:r>
            <a:endParaRPr lang="en-US" sz="3000" b="0" i="1" dirty="0">
              <a:solidFill>
                <a:schemeClr val="accent6">
                  <a:lumMod val="20000"/>
                  <a:lumOff val="80000"/>
                </a:schemeClr>
              </a:solidFill>
            </a:endParaRPr>
          </a:p>
        </p:txBody>
      </p:sp>
      <p:graphicFrame>
        <p:nvGraphicFramePr>
          <p:cNvPr id="7" name="Content Placeholder 6"/>
          <p:cNvGraphicFramePr>
            <a:graphicFrameLocks noGrp="1"/>
          </p:cNvGraphicFramePr>
          <p:nvPr>
            <p:ph idx="4294967295"/>
            <p:extLst>
              <p:ext uri="{D42A27DB-BD31-4B8C-83A1-F6EECF244321}">
                <p14:modId xmlns:p14="http://schemas.microsoft.com/office/powerpoint/2010/main" val="2614622051"/>
              </p:ext>
            </p:extLst>
          </p:nvPr>
        </p:nvGraphicFramePr>
        <p:xfrm>
          <a:off x="205220" y="766578"/>
          <a:ext cx="8751002" cy="3852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1490AEC8-2A08-374F-BCAD-B97207D02B3A}"/>
              </a:ext>
            </a:extLst>
          </p:cNvPr>
          <p:cNvSpPr>
            <a:spLocks noGrp="1"/>
          </p:cNvSpPr>
          <p:nvPr>
            <p:ph type="sldNum" idx="12"/>
          </p:nvPr>
        </p:nvSpPr>
        <p:spPr/>
        <p:txBody>
          <a:bodyPr/>
          <a:lstStyle/>
          <a:p>
            <a:pPr marL="0" lvl="0" indent="0" algn="ctr" rtl="0">
              <a:spcBef>
                <a:spcPts val="0"/>
              </a:spcBef>
              <a:spcAft>
                <a:spcPts val="0"/>
              </a:spcAft>
              <a:buNone/>
            </a:pPr>
            <a:r>
              <a:rPr lang="en-US" dirty="0"/>
              <a:t>- </a:t>
            </a:r>
            <a:fld id="{00000000-1234-1234-1234-123412341234}" type="slidenum">
              <a:rPr lang="en-US" smtClean="0"/>
              <a:t>38</a:t>
            </a:fld>
            <a:r>
              <a:rPr lang="en-US" dirty="0"/>
              <a:t> -</a:t>
            </a:r>
            <a:endParaRPr dirty="0"/>
          </a:p>
        </p:txBody>
      </p:sp>
      <p:pic>
        <p:nvPicPr>
          <p:cNvPr id="6" name="Google Shape;174;p27">
            <a:extLst>
              <a:ext uri="{FF2B5EF4-FFF2-40B4-BE49-F238E27FC236}">
                <a16:creationId xmlns:a16="http://schemas.microsoft.com/office/drawing/2014/main" id="{DA8DA477-FFB2-1443-92EB-37E8CC0465F7}"/>
              </a:ext>
            </a:extLst>
          </p:cNvPr>
          <p:cNvPicPr preferRelativeResize="0">
            <a:picLocks noChangeAspect="1"/>
          </p:cNvPicPr>
          <p:nvPr/>
        </p:nvPicPr>
        <p:blipFill rotWithShape="1">
          <a:blip r:embed="rId8">
            <a:alphaModFix/>
          </a:blip>
          <a:srcRect/>
          <a:stretch/>
        </p:blipFill>
        <p:spPr>
          <a:xfrm>
            <a:off x="2731262" y="1034392"/>
            <a:ext cx="1485138" cy="1172233"/>
          </a:xfrm>
          <a:prstGeom prst="rect">
            <a:avLst/>
          </a:prstGeom>
          <a:noFill/>
          <a:ln>
            <a:noFill/>
          </a:ln>
        </p:spPr>
      </p:pic>
    </p:spTree>
    <p:extLst>
      <p:ext uri="{BB962C8B-B14F-4D97-AF65-F5344CB8AC3E}">
        <p14:creationId xmlns:p14="http://schemas.microsoft.com/office/powerpoint/2010/main" val="8167264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657996-7B25-A146-8E40-9F0E1ED20614}"/>
              </a:ext>
            </a:extLst>
          </p:cNvPr>
          <p:cNvSpPr>
            <a:spLocks noGrp="1"/>
          </p:cNvSpPr>
          <p:nvPr>
            <p:ph type="title"/>
          </p:nvPr>
        </p:nvSpPr>
        <p:spPr/>
        <p:txBody>
          <a:bodyPr/>
          <a:lstStyle/>
          <a:p>
            <a:r>
              <a:rPr lang="en-US" dirty="0"/>
              <a:t>Software Strategy for Accelerators</a:t>
            </a:r>
          </a:p>
        </p:txBody>
      </p:sp>
      <p:sp>
        <p:nvSpPr>
          <p:cNvPr id="5" name="Text Placeholder 4">
            <a:extLst>
              <a:ext uri="{FF2B5EF4-FFF2-40B4-BE49-F238E27FC236}">
                <a16:creationId xmlns:a16="http://schemas.microsoft.com/office/drawing/2014/main" id="{98F04E9D-3E5C-B246-9DE5-0001C1261AF1}"/>
              </a:ext>
            </a:extLst>
          </p:cNvPr>
          <p:cNvSpPr>
            <a:spLocks noGrp="1"/>
          </p:cNvSpPr>
          <p:nvPr>
            <p:ph type="body" idx="1"/>
          </p:nvPr>
        </p:nvSpPr>
        <p:spPr>
          <a:xfrm>
            <a:off x="0" y="575255"/>
            <a:ext cx="9022576" cy="4201351"/>
          </a:xfrm>
        </p:spPr>
        <p:txBody>
          <a:bodyPr/>
          <a:lstStyle/>
          <a:p>
            <a:r>
              <a:rPr lang="en-US" sz="2400" dirty="0"/>
              <a:t>Challenge: </a:t>
            </a:r>
            <a:r>
              <a:rPr lang="en-US" sz="2400" i="1" dirty="0">
                <a:solidFill>
                  <a:srgbClr val="C00000"/>
                </a:solidFill>
              </a:rPr>
              <a:t>Current languages are too prescriptive</a:t>
            </a:r>
          </a:p>
          <a:p>
            <a:pPr lvl="1"/>
            <a:r>
              <a:rPr lang="en-US" sz="1600" dirty="0"/>
              <a:t>Unable to accommodate diverse underlying hardware</a:t>
            </a:r>
          </a:p>
          <a:p>
            <a:pPr lvl="1"/>
            <a:r>
              <a:rPr lang="en-US" sz="1600" dirty="0"/>
              <a:t>Fundamentally designed for “instruction processors”</a:t>
            </a:r>
          </a:p>
          <a:p>
            <a:r>
              <a:rPr lang="en-US" sz="2400" dirty="0"/>
              <a:t>Top-Down Strategy : </a:t>
            </a:r>
            <a:r>
              <a:rPr lang="en-US" sz="2400" i="1" dirty="0">
                <a:solidFill>
                  <a:srgbClr val="7030A0"/>
                </a:solidFill>
              </a:rPr>
              <a:t>higher level language abstractions</a:t>
            </a:r>
          </a:p>
          <a:p>
            <a:pPr lvl="1"/>
            <a:r>
              <a:rPr lang="en-US" sz="1600" dirty="0"/>
              <a:t>Raise the level of abstraction for describing algorithms (less prescriptive)</a:t>
            </a:r>
          </a:p>
          <a:p>
            <a:pPr lvl="1"/>
            <a:r>
              <a:rPr lang="en-US" sz="1600" dirty="0"/>
              <a:t>DSLs (Proto) or hierarchical abstractions in libraries (</a:t>
            </a:r>
            <a:r>
              <a:rPr lang="en-US" sz="1600" dirty="0" err="1"/>
              <a:t>SuperLU</a:t>
            </a:r>
            <a:r>
              <a:rPr lang="en-US" sz="1600" dirty="0"/>
              <a:t>, </a:t>
            </a:r>
            <a:r>
              <a:rPr lang="en-US" sz="1600" dirty="0" err="1"/>
              <a:t>GraphBLAS</a:t>
            </a:r>
            <a:r>
              <a:rPr lang="en-US" sz="1600" dirty="0"/>
              <a:t>) or frameworks (such as </a:t>
            </a:r>
            <a:r>
              <a:rPr lang="en-US" sz="1600" dirty="0" err="1"/>
              <a:t>AMReX</a:t>
            </a:r>
            <a:r>
              <a:rPr lang="en-US" sz="1600" dirty="0"/>
              <a:t>)</a:t>
            </a:r>
          </a:p>
          <a:p>
            <a:pPr lvl="1"/>
            <a:r>
              <a:rPr lang="en-US" sz="1600" b="1" dirty="0">
                <a:solidFill>
                  <a:srgbClr val="0070C0"/>
                </a:solidFill>
              </a:rPr>
              <a:t>Impact</a:t>
            </a:r>
            <a:r>
              <a:rPr lang="en-US" sz="1600" dirty="0">
                <a:solidFill>
                  <a:srgbClr val="0070C0"/>
                </a:solidFill>
              </a:rPr>
              <a:t>: One description of the algorithm can target multiple accelerators or systems</a:t>
            </a:r>
          </a:p>
          <a:p>
            <a:r>
              <a:rPr lang="en-US" sz="2400" dirty="0"/>
              <a:t>Bottom-Up Strategy : </a:t>
            </a:r>
            <a:r>
              <a:rPr lang="en-US" sz="2000" i="1" dirty="0">
                <a:solidFill>
                  <a:srgbClr val="7030A0"/>
                </a:solidFill>
              </a:rPr>
              <a:t>Application/Algorithm Targeted accelerators</a:t>
            </a:r>
          </a:p>
          <a:p>
            <a:pPr lvl="1"/>
            <a:r>
              <a:rPr lang="en-US" sz="1600" dirty="0"/>
              <a:t>Create specialized accelerators that target specific algorithms or methods</a:t>
            </a:r>
          </a:p>
          <a:p>
            <a:pPr lvl="1"/>
            <a:r>
              <a:rPr lang="en-US" sz="1600" dirty="0"/>
              <a:t>Target relatively fixed interfaces and APIs such as FFT, BLAS, or comm.</a:t>
            </a:r>
          </a:p>
          <a:p>
            <a:pPr lvl="1"/>
            <a:r>
              <a:rPr lang="en-US" sz="1600" b="1" dirty="0">
                <a:solidFill>
                  <a:srgbClr val="0070C0"/>
                </a:solidFill>
              </a:rPr>
              <a:t>Impact</a:t>
            </a:r>
            <a:r>
              <a:rPr lang="en-US" sz="1600" dirty="0">
                <a:solidFill>
                  <a:srgbClr val="0070C0"/>
                </a:solidFill>
              </a:rPr>
              <a:t>: Same accelerator can target multiple applications</a:t>
            </a:r>
          </a:p>
        </p:txBody>
      </p:sp>
      <p:sp>
        <p:nvSpPr>
          <p:cNvPr id="3" name="Slide Number Placeholder 2">
            <a:extLst>
              <a:ext uri="{FF2B5EF4-FFF2-40B4-BE49-F238E27FC236}">
                <a16:creationId xmlns:a16="http://schemas.microsoft.com/office/drawing/2014/main" id="{C9A3D3D1-9B63-3946-AEA3-E53B09E9FB5D}"/>
              </a:ext>
            </a:extLst>
          </p:cNvPr>
          <p:cNvSpPr>
            <a:spLocks noGrp="1"/>
          </p:cNvSpPr>
          <p:nvPr>
            <p:ph type="sldNum" idx="12"/>
          </p:nvPr>
        </p:nvSpPr>
        <p:spPr/>
        <p:txBody>
          <a:bodyPr/>
          <a:lstStyle/>
          <a:p>
            <a:fld id="{D8BA31C0-C4EC-EC4F-8529-897935C3CE92}" type="slidenum">
              <a:rPr lang="en-US" smtClean="0">
                <a:latin typeface="Helvetica"/>
                <a:ea typeface="Helvetica"/>
                <a:cs typeface="Helvetica"/>
              </a:rPr>
              <a:pPr/>
              <a:t>39</a:t>
            </a:fld>
            <a:endParaRPr lang="en-US">
              <a:latin typeface="Helvetica"/>
              <a:ea typeface="Helvetica"/>
              <a:cs typeface="Helvetica"/>
            </a:endParaRPr>
          </a:p>
        </p:txBody>
      </p:sp>
    </p:spTree>
    <p:extLst>
      <p:ext uri="{BB962C8B-B14F-4D97-AF65-F5344CB8AC3E}">
        <p14:creationId xmlns:p14="http://schemas.microsoft.com/office/powerpoint/2010/main" val="3283307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AA0EF-FD27-6F4F-8EA7-6B51F7F85662}"/>
              </a:ext>
            </a:extLst>
          </p:cNvPr>
          <p:cNvSpPr>
            <a:spLocks noGrp="1"/>
          </p:cNvSpPr>
          <p:nvPr>
            <p:ph type="title"/>
          </p:nvPr>
        </p:nvSpPr>
        <p:spPr/>
        <p:txBody>
          <a:bodyPr/>
          <a:lstStyle/>
          <a:p>
            <a:r>
              <a:rPr lang="en-US" dirty="0"/>
              <a:t>Conclusions</a:t>
            </a:r>
          </a:p>
        </p:txBody>
      </p:sp>
      <p:sp>
        <p:nvSpPr>
          <p:cNvPr id="3" name="Text Placeholder 2">
            <a:extLst>
              <a:ext uri="{FF2B5EF4-FFF2-40B4-BE49-F238E27FC236}">
                <a16:creationId xmlns:a16="http://schemas.microsoft.com/office/drawing/2014/main" id="{2EF99683-8A74-4D48-967F-5827900E3BF6}"/>
              </a:ext>
            </a:extLst>
          </p:cNvPr>
          <p:cNvSpPr>
            <a:spLocks noGrp="1"/>
          </p:cNvSpPr>
          <p:nvPr>
            <p:ph type="body" idx="1"/>
          </p:nvPr>
        </p:nvSpPr>
        <p:spPr>
          <a:xfrm>
            <a:off x="457200" y="722170"/>
            <a:ext cx="8229600" cy="3623073"/>
          </a:xfrm>
        </p:spPr>
        <p:txBody>
          <a:bodyPr/>
          <a:lstStyle/>
          <a:p>
            <a:r>
              <a:rPr lang="en-US" dirty="0"/>
              <a:t>Think more seriously about how to put specialization productively to use for science</a:t>
            </a:r>
          </a:p>
          <a:p>
            <a:pPr lvl="1"/>
            <a:r>
              <a:rPr lang="en-US" dirty="0"/>
              <a:t>Requires deep understanding of applied mathematics and the underlying algorithms to be successful</a:t>
            </a:r>
          </a:p>
          <a:p>
            <a:r>
              <a:rPr lang="en-US" dirty="0"/>
              <a:t>Reevaluate the business/economic model for the design and acquisition of HPC systems</a:t>
            </a:r>
          </a:p>
          <a:p>
            <a:r>
              <a:rPr lang="en-US" dirty="0"/>
              <a:t>Accelerate the development of materials, devices, and systems for post-CMOS electronics</a:t>
            </a:r>
          </a:p>
        </p:txBody>
      </p:sp>
      <p:sp>
        <p:nvSpPr>
          <p:cNvPr id="4" name="Slide Number Placeholder 3">
            <a:extLst>
              <a:ext uri="{FF2B5EF4-FFF2-40B4-BE49-F238E27FC236}">
                <a16:creationId xmlns:a16="http://schemas.microsoft.com/office/drawing/2014/main" id="{30C578D8-7C6B-9E41-8435-528339F14454}"/>
              </a:ext>
            </a:extLst>
          </p:cNvPr>
          <p:cNvSpPr>
            <a:spLocks noGrp="1"/>
          </p:cNvSpPr>
          <p:nvPr>
            <p:ph type="sldNum" idx="12"/>
          </p:nvPr>
        </p:nvSpPr>
        <p:spPr/>
        <p:txBody>
          <a:bodyPr/>
          <a:lstStyle/>
          <a:p>
            <a:pPr marL="0" lvl="0" indent="0" algn="ctr" rtl="0">
              <a:spcBef>
                <a:spcPts val="0"/>
              </a:spcBef>
              <a:spcAft>
                <a:spcPts val="0"/>
              </a:spcAft>
              <a:buNone/>
            </a:pPr>
            <a:r>
              <a:rPr lang="en-US"/>
              <a:t>- </a:t>
            </a:r>
            <a:fld id="{00000000-1234-1234-1234-123412341234}" type="slidenum">
              <a:rPr lang="en-US" smtClean="0"/>
              <a:t>40</a:t>
            </a:fld>
            <a:r>
              <a:rPr lang="en-US"/>
              <a:t> -</a:t>
            </a:r>
            <a:endParaRPr/>
          </a:p>
        </p:txBody>
      </p:sp>
    </p:spTree>
    <p:extLst>
      <p:ext uri="{BB962C8B-B14F-4D97-AF65-F5344CB8AC3E}">
        <p14:creationId xmlns:p14="http://schemas.microsoft.com/office/powerpoint/2010/main" val="522696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000" dirty="0"/>
              <a:t>Beyond-Moore Computing Directions</a:t>
            </a:r>
          </a:p>
        </p:txBody>
      </p:sp>
      <p:graphicFrame>
        <p:nvGraphicFramePr>
          <p:cNvPr id="7" name="Content Placeholder 6"/>
          <p:cNvGraphicFramePr>
            <a:graphicFrameLocks noGrp="1"/>
          </p:cNvGraphicFramePr>
          <p:nvPr>
            <p:ph idx="4294967295"/>
            <p:extLst/>
          </p:nvPr>
        </p:nvGraphicFramePr>
        <p:xfrm>
          <a:off x="205220" y="766578"/>
          <a:ext cx="8751002" cy="3852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1490AEC8-2A08-374F-BCAD-B97207D02B3A}"/>
              </a:ext>
            </a:extLst>
          </p:cNvPr>
          <p:cNvSpPr>
            <a:spLocks noGrp="1"/>
          </p:cNvSpPr>
          <p:nvPr>
            <p:ph type="sldNum" idx="12"/>
          </p:nvPr>
        </p:nvSpPr>
        <p:spPr/>
        <p:txBody>
          <a:bodyPr/>
          <a:lstStyle/>
          <a:p>
            <a:pPr marL="0" lvl="0" indent="0" algn="ctr" rtl="0">
              <a:spcBef>
                <a:spcPts val="0"/>
              </a:spcBef>
              <a:spcAft>
                <a:spcPts val="0"/>
              </a:spcAft>
              <a:buNone/>
            </a:pPr>
            <a:r>
              <a:rPr lang="en-US" dirty="0"/>
              <a:t>- </a:t>
            </a:r>
            <a:fld id="{00000000-1234-1234-1234-123412341234}" type="slidenum">
              <a:rPr lang="en-US" smtClean="0"/>
              <a:t>41</a:t>
            </a:fld>
            <a:r>
              <a:rPr lang="en-US" dirty="0"/>
              <a:t> -</a:t>
            </a:r>
            <a:endParaRPr dirty="0"/>
          </a:p>
        </p:txBody>
      </p:sp>
      <p:sp>
        <p:nvSpPr>
          <p:cNvPr id="15" name="Left-Right Arrow 14">
            <a:extLst>
              <a:ext uri="{FF2B5EF4-FFF2-40B4-BE49-F238E27FC236}">
                <a16:creationId xmlns:a16="http://schemas.microsoft.com/office/drawing/2014/main" id="{8B2E5514-9731-EB4B-A2AC-9B7F6AC124F1}"/>
              </a:ext>
            </a:extLst>
          </p:cNvPr>
          <p:cNvSpPr/>
          <p:nvPr/>
        </p:nvSpPr>
        <p:spPr>
          <a:xfrm>
            <a:off x="1545336" y="4015407"/>
            <a:ext cx="6272784" cy="661681"/>
          </a:xfrm>
          <a:prstGeom prst="leftRightArrow">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Workload Analysis, Testbeds, Deployment</a:t>
            </a:r>
          </a:p>
        </p:txBody>
      </p:sp>
    </p:spTree>
    <p:extLst>
      <p:ext uri="{BB962C8B-B14F-4D97-AF65-F5344CB8AC3E}">
        <p14:creationId xmlns:p14="http://schemas.microsoft.com/office/powerpoint/2010/main" val="1196032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1319C2E-08CA-494E-8A69-AE5F82AFF7CA}"/>
              </a:ext>
            </a:extLst>
          </p:cNvPr>
          <p:cNvSpPr>
            <a:spLocks noGrp="1"/>
          </p:cNvSpPr>
          <p:nvPr>
            <p:ph type="title"/>
          </p:nvPr>
        </p:nvSpPr>
        <p:spPr/>
        <p:txBody>
          <a:bodyPr/>
          <a:lstStyle/>
          <a:p>
            <a:r>
              <a:rPr lang="en-US" dirty="0"/>
              <a:t>The End</a:t>
            </a:r>
          </a:p>
        </p:txBody>
      </p:sp>
      <p:sp>
        <p:nvSpPr>
          <p:cNvPr id="4" name="Slide Number Placeholder 3">
            <a:extLst>
              <a:ext uri="{FF2B5EF4-FFF2-40B4-BE49-F238E27FC236}">
                <a16:creationId xmlns:a16="http://schemas.microsoft.com/office/drawing/2014/main" id="{33420DCE-48CD-BD41-9C04-C618BDDAE439}"/>
              </a:ext>
            </a:extLst>
          </p:cNvPr>
          <p:cNvSpPr>
            <a:spLocks noGrp="1"/>
          </p:cNvSpPr>
          <p:nvPr>
            <p:ph type="sldNum" sz="quarter" idx="12"/>
          </p:nvPr>
        </p:nvSpPr>
        <p:spPr/>
        <p:txBody>
          <a:bodyPr/>
          <a:lstStyle/>
          <a:p>
            <a:pPr marL="0" lvl="0" indent="0" algn="ctr" rtl="0">
              <a:spcBef>
                <a:spcPts val="0"/>
              </a:spcBef>
              <a:spcAft>
                <a:spcPts val="0"/>
              </a:spcAft>
              <a:buNone/>
            </a:pPr>
            <a:r>
              <a:rPr lang="en-US"/>
              <a:t>- </a:t>
            </a:r>
            <a:fld id="{00000000-1234-1234-1234-123412341234}" type="slidenum">
              <a:rPr lang="en-US" smtClean="0"/>
              <a:t>42</a:t>
            </a:fld>
            <a:r>
              <a:rPr lang="en-US"/>
              <a:t> -</a:t>
            </a:r>
            <a:endParaRPr/>
          </a:p>
        </p:txBody>
      </p:sp>
      <p:sp>
        <p:nvSpPr>
          <p:cNvPr id="7" name="Subtitle 6">
            <a:extLst>
              <a:ext uri="{FF2B5EF4-FFF2-40B4-BE49-F238E27FC236}">
                <a16:creationId xmlns:a16="http://schemas.microsoft.com/office/drawing/2014/main" id="{A852712F-DC73-A048-82BF-5E3751EB3C4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450802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F13044-526F-1946-A91C-E86E15425CDD}"/>
              </a:ext>
            </a:extLst>
          </p:cNvPr>
          <p:cNvSpPr>
            <a:spLocks noGrp="1"/>
          </p:cNvSpPr>
          <p:nvPr>
            <p:ph type="title"/>
          </p:nvPr>
        </p:nvSpPr>
        <p:spPr>
          <a:xfrm>
            <a:off x="365760" y="147522"/>
            <a:ext cx="8149590" cy="513590"/>
          </a:xfrm>
        </p:spPr>
        <p:txBody>
          <a:bodyPr>
            <a:normAutofit fontScale="90000"/>
          </a:bodyPr>
          <a:lstStyle/>
          <a:p>
            <a:r>
              <a:rPr lang="en-US" b="1" dirty="0"/>
              <a:t>Example From </a:t>
            </a:r>
            <a:r>
              <a:rPr lang="en-US" b="1" dirty="0" err="1"/>
              <a:t>SuperLU</a:t>
            </a:r>
            <a:r>
              <a:rPr lang="en-US" b="1" dirty="0"/>
              <a:t> </a:t>
            </a:r>
            <a:r>
              <a:rPr lang="en-US" dirty="0"/>
              <a:t>– Dependency tracking</a:t>
            </a:r>
            <a:br>
              <a:rPr lang="en-US" dirty="0"/>
            </a:br>
            <a:r>
              <a:rPr lang="en-US" sz="2325" i="1" dirty="0"/>
              <a:t>Conversion performed by Yang Liu and Nan Ding</a:t>
            </a:r>
            <a:endParaRPr lang="en-US" i="1" dirty="0"/>
          </a:p>
        </p:txBody>
      </p:sp>
      <p:pic>
        <p:nvPicPr>
          <p:cNvPr id="9" name="Picture 8">
            <a:extLst>
              <a:ext uri="{FF2B5EF4-FFF2-40B4-BE49-F238E27FC236}">
                <a16:creationId xmlns:a16="http://schemas.microsoft.com/office/drawing/2014/main" id="{EC7EA9C5-DE19-094F-91CF-E78FB395A23F}"/>
              </a:ext>
            </a:extLst>
          </p:cNvPr>
          <p:cNvPicPr>
            <a:picLocks noChangeAspect="1"/>
          </p:cNvPicPr>
          <p:nvPr/>
        </p:nvPicPr>
        <p:blipFill>
          <a:blip r:embed="rId2"/>
          <a:stretch>
            <a:fillRect/>
          </a:stretch>
        </p:blipFill>
        <p:spPr>
          <a:xfrm>
            <a:off x="0" y="1372519"/>
            <a:ext cx="4478234" cy="3062321"/>
          </a:xfrm>
          <a:prstGeom prst="rect">
            <a:avLst/>
          </a:prstGeom>
        </p:spPr>
      </p:pic>
      <p:pic>
        <p:nvPicPr>
          <p:cNvPr id="10" name="Picture 9">
            <a:extLst>
              <a:ext uri="{FF2B5EF4-FFF2-40B4-BE49-F238E27FC236}">
                <a16:creationId xmlns:a16="http://schemas.microsoft.com/office/drawing/2014/main" id="{EF577261-6AF6-C445-82B1-328325BC52D0}"/>
              </a:ext>
            </a:extLst>
          </p:cNvPr>
          <p:cNvPicPr>
            <a:picLocks noChangeAspect="1"/>
          </p:cNvPicPr>
          <p:nvPr/>
        </p:nvPicPr>
        <p:blipFill>
          <a:blip r:embed="rId3"/>
          <a:stretch>
            <a:fillRect/>
          </a:stretch>
        </p:blipFill>
        <p:spPr>
          <a:xfrm>
            <a:off x="4724943" y="1450896"/>
            <a:ext cx="4183675" cy="2983945"/>
          </a:xfrm>
          <a:prstGeom prst="rect">
            <a:avLst/>
          </a:prstGeom>
        </p:spPr>
      </p:pic>
      <p:sp>
        <p:nvSpPr>
          <p:cNvPr id="11" name="Rounded Rectangle 10">
            <a:extLst>
              <a:ext uri="{FF2B5EF4-FFF2-40B4-BE49-F238E27FC236}">
                <a16:creationId xmlns:a16="http://schemas.microsoft.com/office/drawing/2014/main" id="{C0CCEC0A-DC21-6848-8E1B-DD0D2DA914DF}"/>
              </a:ext>
            </a:extLst>
          </p:cNvPr>
          <p:cNvSpPr>
            <a:spLocks/>
          </p:cNvSpPr>
          <p:nvPr/>
        </p:nvSpPr>
        <p:spPr>
          <a:xfrm>
            <a:off x="365760" y="3486150"/>
            <a:ext cx="3806190" cy="331470"/>
          </a:xfrm>
          <a:prstGeom prst="roundRect">
            <a:avLst/>
          </a:prstGeom>
          <a:solidFill>
            <a:srgbClr val="FF000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2" name="Rounded Rectangle 11">
            <a:extLst>
              <a:ext uri="{FF2B5EF4-FFF2-40B4-BE49-F238E27FC236}">
                <a16:creationId xmlns:a16="http://schemas.microsoft.com/office/drawing/2014/main" id="{80B74261-D9DC-1B41-9313-630ACEEE3186}"/>
              </a:ext>
            </a:extLst>
          </p:cNvPr>
          <p:cNvSpPr>
            <a:spLocks/>
          </p:cNvSpPr>
          <p:nvPr/>
        </p:nvSpPr>
        <p:spPr>
          <a:xfrm>
            <a:off x="4902166" y="1853100"/>
            <a:ext cx="3806190" cy="615780"/>
          </a:xfrm>
          <a:prstGeom prst="roundRect">
            <a:avLst/>
          </a:prstGeom>
          <a:solidFill>
            <a:srgbClr val="0070C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3" name="Rounded Rectangle 12">
            <a:extLst>
              <a:ext uri="{FF2B5EF4-FFF2-40B4-BE49-F238E27FC236}">
                <a16:creationId xmlns:a16="http://schemas.microsoft.com/office/drawing/2014/main" id="{FDCE0999-8CAC-A54E-8BD7-EC0566F40761}"/>
              </a:ext>
            </a:extLst>
          </p:cNvPr>
          <p:cNvSpPr>
            <a:spLocks/>
          </p:cNvSpPr>
          <p:nvPr/>
        </p:nvSpPr>
        <p:spPr>
          <a:xfrm>
            <a:off x="336022" y="2550934"/>
            <a:ext cx="3806190" cy="268604"/>
          </a:xfrm>
          <a:prstGeom prst="roundRect">
            <a:avLst/>
          </a:prstGeom>
          <a:solidFill>
            <a:srgbClr val="92D05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4" name="Rounded Rectangle 13">
            <a:extLst>
              <a:ext uri="{FF2B5EF4-FFF2-40B4-BE49-F238E27FC236}">
                <a16:creationId xmlns:a16="http://schemas.microsoft.com/office/drawing/2014/main" id="{AB2EE0FB-E840-C14E-8172-8BE3405E2D79}"/>
              </a:ext>
            </a:extLst>
          </p:cNvPr>
          <p:cNvSpPr>
            <a:spLocks/>
          </p:cNvSpPr>
          <p:nvPr/>
        </p:nvSpPr>
        <p:spPr>
          <a:xfrm>
            <a:off x="4913685" y="2754630"/>
            <a:ext cx="3806190" cy="369986"/>
          </a:xfrm>
          <a:prstGeom prst="roundRect">
            <a:avLst/>
          </a:prstGeom>
          <a:solidFill>
            <a:srgbClr val="92D05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5" name="TextBox 14">
            <a:extLst>
              <a:ext uri="{FF2B5EF4-FFF2-40B4-BE49-F238E27FC236}">
                <a16:creationId xmlns:a16="http://schemas.microsoft.com/office/drawing/2014/main" id="{4E95D6E2-5DD7-FA44-9DEB-71D3F711D0D4}"/>
              </a:ext>
            </a:extLst>
          </p:cNvPr>
          <p:cNvSpPr txBox="1"/>
          <p:nvPr/>
        </p:nvSpPr>
        <p:spPr>
          <a:xfrm>
            <a:off x="1314450" y="1161127"/>
            <a:ext cx="1407758" cy="253916"/>
          </a:xfrm>
          <a:prstGeom prst="rect">
            <a:avLst/>
          </a:prstGeom>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0" u="sng" strike="noStrike" kern="0" cap="none" spc="0" normalizeH="0" baseline="0" noProof="0" dirty="0">
                <a:ln>
                  <a:noFill/>
                </a:ln>
                <a:solidFill>
                  <a:srgbClr val="000000"/>
                </a:solidFill>
                <a:effectLst/>
                <a:uLnTx/>
                <a:uFillTx/>
                <a:latin typeface="Arial"/>
                <a:cs typeface="Arial"/>
                <a:sym typeface="Arial"/>
              </a:rPr>
              <a:t>OMP Original Code</a:t>
            </a:r>
          </a:p>
        </p:txBody>
      </p:sp>
      <p:sp>
        <p:nvSpPr>
          <p:cNvPr id="16" name="TextBox 15">
            <a:extLst>
              <a:ext uri="{FF2B5EF4-FFF2-40B4-BE49-F238E27FC236}">
                <a16:creationId xmlns:a16="http://schemas.microsoft.com/office/drawing/2014/main" id="{768F57E4-793C-424C-9C1C-B816BD0C6D4C}"/>
              </a:ext>
            </a:extLst>
          </p:cNvPr>
          <p:cNvSpPr txBox="1"/>
          <p:nvPr/>
        </p:nvSpPr>
        <p:spPr>
          <a:xfrm>
            <a:off x="6064049" y="1181768"/>
            <a:ext cx="1463862" cy="253916"/>
          </a:xfrm>
          <a:prstGeom prst="rect">
            <a:avLst/>
          </a:prstGeom>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0" u="sng" strike="noStrike" kern="0" cap="none" spc="0" normalizeH="0" baseline="0" noProof="0" dirty="0">
                <a:ln>
                  <a:noFill/>
                </a:ln>
                <a:solidFill>
                  <a:srgbClr val="000000"/>
                </a:solidFill>
                <a:effectLst/>
                <a:uLnTx/>
                <a:uFillTx/>
                <a:latin typeface="Arial"/>
                <a:cs typeface="Arial"/>
                <a:sym typeface="Arial"/>
              </a:rPr>
              <a:t>Converted to </a:t>
            </a:r>
            <a:r>
              <a:rPr kumimoji="0" lang="en-US" sz="1050" b="1" i="0" u="sng" strike="noStrike" kern="0" cap="none" spc="0" normalizeH="0" baseline="0" noProof="0" dirty="0" err="1">
                <a:ln>
                  <a:noFill/>
                </a:ln>
                <a:solidFill>
                  <a:srgbClr val="000000"/>
                </a:solidFill>
                <a:effectLst/>
                <a:uLnTx/>
                <a:uFillTx/>
                <a:latin typeface="Arial"/>
                <a:cs typeface="Arial"/>
                <a:sym typeface="Arial"/>
              </a:rPr>
              <a:t>TaskQ</a:t>
            </a:r>
            <a:endParaRPr kumimoji="0" lang="en-US" sz="1050" b="1" i="0" u="sng" strike="noStrike" kern="0" cap="none" spc="0" normalizeH="0" baseline="0" noProof="0" dirty="0">
              <a:ln>
                <a:noFill/>
              </a:ln>
              <a:solidFill>
                <a:srgbClr val="000000"/>
              </a:solidFill>
              <a:effectLst/>
              <a:uLnTx/>
              <a:uFillTx/>
              <a:latin typeface="Arial"/>
              <a:cs typeface="Arial"/>
              <a:sym typeface="Arial"/>
            </a:endParaRPr>
          </a:p>
        </p:txBody>
      </p:sp>
      <p:sp>
        <p:nvSpPr>
          <p:cNvPr id="17" name="TextBox 16">
            <a:extLst>
              <a:ext uri="{FF2B5EF4-FFF2-40B4-BE49-F238E27FC236}">
                <a16:creationId xmlns:a16="http://schemas.microsoft.com/office/drawing/2014/main" id="{68C65139-3B06-9747-BB1E-3392621C5F7E}"/>
              </a:ext>
            </a:extLst>
          </p:cNvPr>
          <p:cNvSpPr txBox="1"/>
          <p:nvPr/>
        </p:nvSpPr>
        <p:spPr>
          <a:xfrm>
            <a:off x="122673" y="4515367"/>
            <a:ext cx="3998210" cy="415498"/>
          </a:xfrm>
          <a:prstGeom prst="rect">
            <a:avLst/>
          </a:prstGeom>
          <a:solidFill>
            <a:srgbClr val="FFFF00"/>
          </a:solidFill>
          <a:ln>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000000"/>
                </a:solidFill>
                <a:effectLst/>
                <a:uLnTx/>
                <a:uFillTx/>
                <a:latin typeface="Arial"/>
                <a:cs typeface="Arial"/>
                <a:sym typeface="Arial"/>
              </a:rPr>
              <a:t>OMP version takes 1 microsecond to perform atomic decrement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000000"/>
                </a:solidFill>
                <a:effectLst/>
                <a:uLnTx/>
                <a:uFillTx/>
                <a:latin typeface="Arial"/>
                <a:cs typeface="Arial"/>
                <a:sym typeface="Arial"/>
              </a:rPr>
              <a:t>Cannot “fire and forget” because next operation is dependent</a:t>
            </a:r>
          </a:p>
        </p:txBody>
      </p:sp>
      <p:sp>
        <p:nvSpPr>
          <p:cNvPr id="18" name="TextBox 17">
            <a:extLst>
              <a:ext uri="{FF2B5EF4-FFF2-40B4-BE49-F238E27FC236}">
                <a16:creationId xmlns:a16="http://schemas.microsoft.com/office/drawing/2014/main" id="{D29E2CE8-4EE3-7D4E-AE13-1394E3EDB66F}"/>
              </a:ext>
            </a:extLst>
          </p:cNvPr>
          <p:cNvSpPr txBox="1"/>
          <p:nvPr/>
        </p:nvSpPr>
        <p:spPr>
          <a:xfrm>
            <a:off x="4980872" y="4428351"/>
            <a:ext cx="3927746" cy="577081"/>
          </a:xfrm>
          <a:prstGeom prst="rect">
            <a:avLst/>
          </a:prstGeom>
          <a:solidFill>
            <a:schemeClr val="accent6">
              <a:lumMod val="20000"/>
              <a:lumOff val="80000"/>
            </a:schemeClr>
          </a:solid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err="1">
                <a:ln>
                  <a:noFill/>
                </a:ln>
                <a:solidFill>
                  <a:srgbClr val="000000"/>
                </a:solidFill>
                <a:effectLst/>
                <a:uLnTx/>
                <a:uFillTx/>
                <a:latin typeface="Arial"/>
                <a:cs typeface="Arial"/>
                <a:sym typeface="Arial"/>
              </a:rPr>
              <a:t>putQ</a:t>
            </a:r>
            <a:r>
              <a:rPr kumimoji="0" lang="en-US" sz="1050" b="0" i="1" u="none" strike="noStrike" kern="0" cap="none" spc="0" normalizeH="0" baseline="0" noProof="0" dirty="0">
                <a:ln>
                  <a:noFill/>
                </a:ln>
                <a:solidFill>
                  <a:srgbClr val="000000"/>
                </a:solidFill>
                <a:effectLst/>
                <a:uLnTx/>
                <a:uFillTx/>
                <a:latin typeface="Arial"/>
                <a:cs typeface="Arial"/>
                <a:sym typeface="Arial"/>
              </a:rPr>
              <a:t>() operation incurs 5 cycle latency to submit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000000"/>
                </a:solidFill>
                <a:effectLst/>
                <a:uLnTx/>
                <a:uFillTx/>
                <a:latin typeface="Arial"/>
                <a:cs typeface="Arial"/>
                <a:sym typeface="Arial"/>
              </a:rPr>
              <a:t>Requires 5-100 nanoseconds to traverse </a:t>
            </a:r>
            <a:r>
              <a:rPr kumimoji="0" lang="en-US" sz="1050" b="0" i="1" u="none" strike="noStrike" kern="0" cap="none" spc="0" normalizeH="0" baseline="0" noProof="0" dirty="0" err="1">
                <a:ln>
                  <a:noFill/>
                </a:ln>
                <a:solidFill>
                  <a:srgbClr val="000000"/>
                </a:solidFill>
                <a:effectLst/>
                <a:uLnTx/>
                <a:uFillTx/>
                <a:latin typeface="Arial"/>
                <a:cs typeface="Arial"/>
                <a:sym typeface="Arial"/>
              </a:rPr>
              <a:t>NoC</a:t>
            </a:r>
            <a:r>
              <a:rPr kumimoji="0" lang="en-US" sz="1050" b="0" i="1" u="none" strike="noStrike" kern="0" cap="none" spc="0" normalizeH="0" baseline="0" noProof="0" dirty="0">
                <a:ln>
                  <a:noFill/>
                </a:ln>
                <a:solidFill>
                  <a:srgbClr val="000000"/>
                </a:solidFill>
                <a:effectLst/>
                <a:uLnTx/>
                <a:uFillTx/>
                <a:latin typeface="Arial"/>
                <a:cs typeface="Arial"/>
                <a:sym typeface="Arial"/>
              </a:rPr>
              <a: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000000"/>
                </a:solidFill>
                <a:effectLst/>
                <a:uLnTx/>
                <a:uFillTx/>
                <a:latin typeface="Arial"/>
                <a:cs typeface="Arial"/>
                <a:sym typeface="Arial"/>
              </a:rPr>
              <a:t>And doesn’t require “find” to scan for work.</a:t>
            </a:r>
          </a:p>
        </p:txBody>
      </p:sp>
      <p:sp>
        <p:nvSpPr>
          <p:cNvPr id="19" name="Rounded Rectangle 18">
            <a:extLst>
              <a:ext uri="{FF2B5EF4-FFF2-40B4-BE49-F238E27FC236}">
                <a16:creationId xmlns:a16="http://schemas.microsoft.com/office/drawing/2014/main" id="{18A9A712-53D3-3743-9A77-57FB8696430D}"/>
              </a:ext>
            </a:extLst>
          </p:cNvPr>
          <p:cNvSpPr>
            <a:spLocks/>
          </p:cNvSpPr>
          <p:nvPr/>
        </p:nvSpPr>
        <p:spPr>
          <a:xfrm>
            <a:off x="4929074" y="3715927"/>
            <a:ext cx="3806190" cy="151892"/>
          </a:xfrm>
          <a:prstGeom prst="roundRect">
            <a:avLst/>
          </a:prstGeom>
          <a:solidFill>
            <a:srgbClr val="FF000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20" name="Rounded Rectangle 19">
            <a:extLst>
              <a:ext uri="{FF2B5EF4-FFF2-40B4-BE49-F238E27FC236}">
                <a16:creationId xmlns:a16="http://schemas.microsoft.com/office/drawing/2014/main" id="{DC0B65CA-147A-0048-BFCA-15E2AA23EAB6}"/>
              </a:ext>
            </a:extLst>
          </p:cNvPr>
          <p:cNvSpPr>
            <a:spLocks/>
          </p:cNvSpPr>
          <p:nvPr/>
        </p:nvSpPr>
        <p:spPr>
          <a:xfrm>
            <a:off x="365760" y="1853100"/>
            <a:ext cx="3806190" cy="170111"/>
          </a:xfrm>
          <a:prstGeom prst="roundRect">
            <a:avLst/>
          </a:prstGeom>
          <a:solidFill>
            <a:srgbClr val="0070C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21" name="Rectangular Callout 20">
            <a:extLst>
              <a:ext uri="{FF2B5EF4-FFF2-40B4-BE49-F238E27FC236}">
                <a16:creationId xmlns:a16="http://schemas.microsoft.com/office/drawing/2014/main" id="{0ADF6CAD-E31E-4E4B-B0C1-BEDC8EF5C0FF}"/>
              </a:ext>
            </a:extLst>
          </p:cNvPr>
          <p:cNvSpPr/>
          <p:nvPr/>
        </p:nvSpPr>
        <p:spPr>
          <a:xfrm>
            <a:off x="2914651" y="867962"/>
            <a:ext cx="1987515" cy="720809"/>
          </a:xfrm>
          <a:prstGeom prst="wedgeRectCallout">
            <a:avLst>
              <a:gd name="adj1" fmla="val -42812"/>
              <a:gd name="adj2" fmla="val 96518"/>
            </a:avLst>
          </a:prstGeom>
        </p:spPr>
        <p:style>
          <a:lnRef idx="1">
            <a:schemeClr val="accen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Calibri" panose="020F0502020204030204"/>
                <a:ea typeface="+mn-ea"/>
                <a:cs typeface="+mn-cs"/>
                <a:sym typeface="Arial"/>
              </a:rPr>
              <a:t>Walk list of nodes to search for ”ready” node.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FFC000">
                    <a:lumMod val="20000"/>
                    <a:lumOff val="80000"/>
                  </a:srgbClr>
                </a:solidFill>
                <a:effectLst/>
                <a:uLnTx/>
                <a:uFillTx/>
                <a:latin typeface="Calibri" panose="020F0502020204030204"/>
                <a:ea typeface="+mn-ea"/>
                <a:cs typeface="+mn-cs"/>
                <a:sym typeface="Arial"/>
              </a:rPr>
              <a:t>O(N) operation</a:t>
            </a:r>
          </a:p>
        </p:txBody>
      </p:sp>
      <p:sp>
        <p:nvSpPr>
          <p:cNvPr id="22" name="Rectangular Callout 21">
            <a:extLst>
              <a:ext uri="{FF2B5EF4-FFF2-40B4-BE49-F238E27FC236}">
                <a16:creationId xmlns:a16="http://schemas.microsoft.com/office/drawing/2014/main" id="{2D4B26BB-B297-314E-A134-A4EDD0D82A66}"/>
              </a:ext>
            </a:extLst>
          </p:cNvPr>
          <p:cNvSpPr/>
          <p:nvPr/>
        </p:nvSpPr>
        <p:spPr>
          <a:xfrm>
            <a:off x="7276454" y="590458"/>
            <a:ext cx="1819838" cy="860438"/>
          </a:xfrm>
          <a:prstGeom prst="wedgeRectCallout">
            <a:avLst>
              <a:gd name="adj1" fmla="val -53845"/>
              <a:gd name="adj2" fmla="val 134576"/>
            </a:avLst>
          </a:prstGeom>
        </p:spPr>
        <p:style>
          <a:lnRef idx="1">
            <a:schemeClr val="accen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Calibri" panose="020F0502020204030204"/>
                <a:ea typeface="+mn-ea"/>
                <a:cs typeface="+mn-cs"/>
                <a:sym typeface="Arial"/>
              </a:rPr>
              <a:t>Poll to immediately return the next available node.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FFC000">
                    <a:lumMod val="20000"/>
                    <a:lumOff val="80000"/>
                  </a:srgbClr>
                </a:solidFill>
                <a:effectLst/>
                <a:uLnTx/>
                <a:uFillTx/>
                <a:latin typeface="Calibri" panose="020F0502020204030204"/>
                <a:ea typeface="+mn-ea"/>
                <a:cs typeface="+mn-cs"/>
                <a:sym typeface="Arial"/>
              </a:rPr>
              <a:t>O(k) operation</a:t>
            </a:r>
          </a:p>
        </p:txBody>
      </p:sp>
    </p:spTree>
    <p:extLst>
      <p:ext uri="{BB962C8B-B14F-4D97-AF65-F5344CB8AC3E}">
        <p14:creationId xmlns:p14="http://schemas.microsoft.com/office/powerpoint/2010/main" val="42446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dissolv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dissolv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dissolve">
                                      <p:cBhvr>
                                        <p:cTn id="25" dur="500"/>
                                        <p:tgtEl>
                                          <p:spTgt spid="2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dissolve">
                                      <p:cBhvr>
                                        <p:cTn id="28" dur="500"/>
                                        <p:tgtEl>
                                          <p:spTgt spid="2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childTnLst>
                          </p:cTn>
                        </p:par>
                        <p:par>
                          <p:cTn id="32" fill="hold">
                            <p:stCondLst>
                              <p:cond delay="500"/>
                            </p:stCondLst>
                            <p:childTnLst>
                              <p:par>
                                <p:cTn id="33" presetID="9"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500"/>
                                        <p:tgtEl>
                                          <p:spTgt spid="17"/>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dissolve">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7" grpId="0" animBg="1"/>
      <p:bldP spid="18" grpId="0" animBg="1"/>
      <p:bldP spid="19" grpId="0" animBg="1"/>
      <p:bldP spid="20" grpId="0" animBg="1"/>
      <p:bldP spid="21" grpId="0" animBg="1"/>
      <p:bldP spid="22"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D163E0-8153-6148-9D85-4BB5582A23EC}"/>
              </a:ext>
            </a:extLst>
          </p:cNvPr>
          <p:cNvPicPr>
            <a:picLocks noChangeAspect="1"/>
          </p:cNvPicPr>
          <p:nvPr/>
        </p:nvPicPr>
        <p:blipFill>
          <a:blip r:embed="rId3"/>
          <a:stretch>
            <a:fillRect/>
          </a:stretch>
        </p:blipFill>
        <p:spPr>
          <a:xfrm>
            <a:off x="1619177" y="618641"/>
            <a:ext cx="5324475" cy="4533900"/>
          </a:xfrm>
          <a:prstGeom prst="rect">
            <a:avLst/>
          </a:prstGeom>
        </p:spPr>
      </p:pic>
      <p:sp>
        <p:nvSpPr>
          <p:cNvPr id="4" name="TextBox 3">
            <a:extLst>
              <a:ext uri="{FF2B5EF4-FFF2-40B4-BE49-F238E27FC236}">
                <a16:creationId xmlns:a16="http://schemas.microsoft.com/office/drawing/2014/main" id="{0D50F9A3-D768-CA48-9E50-C0BB40498D51}"/>
              </a:ext>
            </a:extLst>
          </p:cNvPr>
          <p:cNvSpPr txBox="1"/>
          <p:nvPr/>
        </p:nvSpPr>
        <p:spPr>
          <a:xfrm>
            <a:off x="4617723" y="3874545"/>
            <a:ext cx="2057370" cy="369332"/>
          </a:xfrm>
          <a:prstGeom prst="rect">
            <a:avLst/>
          </a:prstGeom>
          <a:noFill/>
        </p:spPr>
        <p:txBody>
          <a:bodyPr wrap="square" rtlCol="0">
            <a:spAutoFit/>
          </a:bodyPr>
          <a:lstStyle/>
          <a:p>
            <a:r>
              <a:rPr lang="en-US" sz="1800" b="1" dirty="0" err="1">
                <a:solidFill>
                  <a:schemeClr val="accent6">
                    <a:lumMod val="75000"/>
                  </a:schemeClr>
                </a:solidFill>
              </a:rPr>
              <a:t>MsgQ</a:t>
            </a:r>
            <a:r>
              <a:rPr lang="en-US" sz="1800" b="1" dirty="0">
                <a:solidFill>
                  <a:schemeClr val="accent6">
                    <a:lumMod val="75000"/>
                  </a:schemeClr>
                </a:solidFill>
              </a:rPr>
              <a:t> </a:t>
            </a:r>
            <a:r>
              <a:rPr lang="en-US" sz="1800" b="1" dirty="0" err="1">
                <a:solidFill>
                  <a:schemeClr val="accent6">
                    <a:lumMod val="75000"/>
                  </a:schemeClr>
                </a:solidFill>
              </a:rPr>
              <a:t>TriSolve</a:t>
            </a:r>
            <a:endParaRPr lang="en-US" sz="1800" b="1" dirty="0">
              <a:solidFill>
                <a:schemeClr val="accent6">
                  <a:lumMod val="75000"/>
                </a:schemeClr>
              </a:solidFill>
            </a:endParaRPr>
          </a:p>
        </p:txBody>
      </p:sp>
      <p:sp>
        <p:nvSpPr>
          <p:cNvPr id="5" name="TextBox 4">
            <a:extLst>
              <a:ext uri="{FF2B5EF4-FFF2-40B4-BE49-F238E27FC236}">
                <a16:creationId xmlns:a16="http://schemas.microsoft.com/office/drawing/2014/main" id="{1C31B3E1-5892-2947-902F-462E62924B37}"/>
              </a:ext>
            </a:extLst>
          </p:cNvPr>
          <p:cNvSpPr txBox="1"/>
          <p:nvPr/>
        </p:nvSpPr>
        <p:spPr>
          <a:xfrm>
            <a:off x="5220239" y="1835646"/>
            <a:ext cx="1531830" cy="646331"/>
          </a:xfrm>
          <a:prstGeom prst="rect">
            <a:avLst/>
          </a:prstGeom>
          <a:noFill/>
        </p:spPr>
        <p:txBody>
          <a:bodyPr wrap="square" rtlCol="0">
            <a:spAutoFit/>
          </a:bodyPr>
          <a:lstStyle/>
          <a:p>
            <a:r>
              <a:rPr lang="en-US" sz="1800" b="1" dirty="0">
                <a:solidFill>
                  <a:schemeClr val="accent5">
                    <a:lumMod val="50000"/>
                  </a:schemeClr>
                </a:solidFill>
              </a:rPr>
              <a:t>OMP </a:t>
            </a:r>
            <a:r>
              <a:rPr lang="en-US" sz="1800" b="1" dirty="0" err="1">
                <a:solidFill>
                  <a:schemeClr val="accent5">
                    <a:lumMod val="50000"/>
                  </a:schemeClr>
                </a:solidFill>
              </a:rPr>
              <a:t>TriSolve</a:t>
            </a:r>
            <a:endParaRPr lang="en-US" sz="1800" b="1" dirty="0">
              <a:solidFill>
                <a:schemeClr val="accent5">
                  <a:lumMod val="50000"/>
                </a:schemeClr>
              </a:solidFill>
            </a:endParaRPr>
          </a:p>
        </p:txBody>
      </p:sp>
      <p:sp>
        <p:nvSpPr>
          <p:cNvPr id="6" name="TextBox 5">
            <a:extLst>
              <a:ext uri="{FF2B5EF4-FFF2-40B4-BE49-F238E27FC236}">
                <a16:creationId xmlns:a16="http://schemas.microsoft.com/office/drawing/2014/main" id="{9D5D90DD-B4C3-0D4F-91F0-90EF9E45EB25}"/>
              </a:ext>
            </a:extLst>
          </p:cNvPr>
          <p:cNvSpPr txBox="1"/>
          <p:nvPr/>
        </p:nvSpPr>
        <p:spPr>
          <a:xfrm>
            <a:off x="2208419" y="2228639"/>
            <a:ext cx="1531830" cy="369332"/>
          </a:xfrm>
          <a:prstGeom prst="rect">
            <a:avLst/>
          </a:prstGeom>
          <a:noFill/>
        </p:spPr>
        <p:txBody>
          <a:bodyPr wrap="square" rtlCol="0">
            <a:spAutoFit/>
          </a:bodyPr>
          <a:lstStyle/>
          <a:p>
            <a:r>
              <a:rPr lang="en-US" sz="1800" dirty="0"/>
              <a:t>OMP limit</a:t>
            </a:r>
          </a:p>
        </p:txBody>
      </p:sp>
      <p:sp>
        <p:nvSpPr>
          <p:cNvPr id="8" name="TextBox 7">
            <a:extLst>
              <a:ext uri="{FF2B5EF4-FFF2-40B4-BE49-F238E27FC236}">
                <a16:creationId xmlns:a16="http://schemas.microsoft.com/office/drawing/2014/main" id="{8DC72565-9143-2A4A-A51D-88DF7200F4D0}"/>
              </a:ext>
            </a:extLst>
          </p:cNvPr>
          <p:cNvSpPr txBox="1"/>
          <p:nvPr/>
        </p:nvSpPr>
        <p:spPr>
          <a:xfrm>
            <a:off x="2208418" y="3289047"/>
            <a:ext cx="2882783" cy="369332"/>
          </a:xfrm>
          <a:prstGeom prst="rect">
            <a:avLst/>
          </a:prstGeom>
          <a:noFill/>
        </p:spPr>
        <p:txBody>
          <a:bodyPr wrap="square" rtlCol="0">
            <a:spAutoFit/>
          </a:bodyPr>
          <a:lstStyle/>
          <a:p>
            <a:r>
              <a:rPr lang="en-US" sz="1800" dirty="0"/>
              <a:t>Recoding Engine limit</a:t>
            </a:r>
          </a:p>
        </p:txBody>
      </p:sp>
      <p:sp>
        <p:nvSpPr>
          <p:cNvPr id="11" name="TextBox 10">
            <a:extLst>
              <a:ext uri="{FF2B5EF4-FFF2-40B4-BE49-F238E27FC236}">
                <a16:creationId xmlns:a16="http://schemas.microsoft.com/office/drawing/2014/main" id="{94AE063A-A28A-844B-8049-B5412FC22FB8}"/>
              </a:ext>
            </a:extLst>
          </p:cNvPr>
          <p:cNvSpPr txBox="1"/>
          <p:nvPr/>
        </p:nvSpPr>
        <p:spPr>
          <a:xfrm>
            <a:off x="251741" y="81651"/>
            <a:ext cx="8731963" cy="923330"/>
          </a:xfrm>
          <a:prstGeom prst="rect">
            <a:avLst/>
          </a:prstGeom>
          <a:noFill/>
        </p:spPr>
        <p:txBody>
          <a:bodyPr wrap="square" rtlCol="0">
            <a:spAutoFit/>
          </a:bodyPr>
          <a:lstStyle/>
          <a:p>
            <a:r>
              <a:rPr lang="en-US" sz="2700" b="1" u="sng" dirty="0" err="1"/>
              <a:t>MsgQ</a:t>
            </a:r>
            <a:r>
              <a:rPr lang="en-US" sz="2700" b="1" u="sng" dirty="0"/>
              <a:t> + Recoding Engine enable even higher concurrencies </a:t>
            </a:r>
          </a:p>
        </p:txBody>
      </p:sp>
      <p:sp>
        <p:nvSpPr>
          <p:cNvPr id="16" name="Oval 15">
            <a:extLst>
              <a:ext uri="{FF2B5EF4-FFF2-40B4-BE49-F238E27FC236}">
                <a16:creationId xmlns:a16="http://schemas.microsoft.com/office/drawing/2014/main" id="{708760CB-48CD-5743-BF9B-6AAC3B88D8A3}"/>
              </a:ext>
            </a:extLst>
          </p:cNvPr>
          <p:cNvSpPr/>
          <p:nvPr/>
        </p:nvSpPr>
        <p:spPr>
          <a:xfrm>
            <a:off x="5079578" y="3194365"/>
            <a:ext cx="140661" cy="14617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TextBox 37">
            <a:extLst>
              <a:ext uri="{FF2B5EF4-FFF2-40B4-BE49-F238E27FC236}">
                <a16:creationId xmlns:a16="http://schemas.microsoft.com/office/drawing/2014/main" id="{EB65AB7C-F538-E047-93A4-44C6D7687266}"/>
              </a:ext>
            </a:extLst>
          </p:cNvPr>
          <p:cNvSpPr txBox="1"/>
          <p:nvPr/>
        </p:nvSpPr>
        <p:spPr>
          <a:xfrm>
            <a:off x="5439465" y="2704995"/>
            <a:ext cx="3605198" cy="923330"/>
          </a:xfrm>
          <a:prstGeom prst="rect">
            <a:avLst/>
          </a:prstGeom>
          <a:noFill/>
        </p:spPr>
        <p:txBody>
          <a:bodyPr wrap="square" rtlCol="0">
            <a:spAutoFit/>
          </a:bodyPr>
          <a:lstStyle/>
          <a:p>
            <a:r>
              <a:rPr lang="en-US" sz="1800" b="1" dirty="0" err="1">
                <a:solidFill>
                  <a:srgbClr val="C00000"/>
                </a:solidFill>
              </a:rPr>
              <a:t>MsgQ</a:t>
            </a:r>
            <a:r>
              <a:rPr lang="en-US" sz="1800" b="1" dirty="0">
                <a:solidFill>
                  <a:srgbClr val="C00000"/>
                </a:solidFill>
              </a:rPr>
              <a:t> + Recoding Engine can boost performance by 20x over KNL </a:t>
            </a:r>
          </a:p>
        </p:txBody>
      </p:sp>
      <p:sp>
        <p:nvSpPr>
          <p:cNvPr id="20" name="Oval 19">
            <a:extLst>
              <a:ext uri="{FF2B5EF4-FFF2-40B4-BE49-F238E27FC236}">
                <a16:creationId xmlns:a16="http://schemas.microsoft.com/office/drawing/2014/main" id="{DA009158-4965-0C48-B3DB-A38F8FB53175}"/>
              </a:ext>
            </a:extLst>
          </p:cNvPr>
          <p:cNvSpPr/>
          <p:nvPr/>
        </p:nvSpPr>
        <p:spPr>
          <a:xfrm>
            <a:off x="3576155" y="1857102"/>
            <a:ext cx="140661" cy="146177"/>
          </a:xfrm>
          <a:prstGeom prst="ellipse">
            <a:avLst/>
          </a:prstGeom>
          <a:solidFill>
            <a:schemeClr val="accent5">
              <a:lumMod val="5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Arc 22">
            <a:extLst>
              <a:ext uri="{FF2B5EF4-FFF2-40B4-BE49-F238E27FC236}">
                <a16:creationId xmlns:a16="http://schemas.microsoft.com/office/drawing/2014/main" id="{0DDD27FC-9E2C-9941-BDF8-9C8B521AE805}"/>
              </a:ext>
            </a:extLst>
          </p:cNvPr>
          <p:cNvSpPr/>
          <p:nvPr/>
        </p:nvSpPr>
        <p:spPr>
          <a:xfrm rot="1791731">
            <a:off x="2473040" y="2074602"/>
            <a:ext cx="2794384" cy="1682857"/>
          </a:xfrm>
          <a:prstGeom prst="arc">
            <a:avLst>
              <a:gd name="adj1" fmla="val 13867453"/>
              <a:gd name="adj2" fmla="val 20560597"/>
            </a:avLst>
          </a:prstGeom>
          <a:ln w="28575">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sp>
        <p:nvSpPr>
          <p:cNvPr id="14" name="TextBox 13">
            <a:extLst>
              <a:ext uri="{FF2B5EF4-FFF2-40B4-BE49-F238E27FC236}">
                <a16:creationId xmlns:a16="http://schemas.microsoft.com/office/drawing/2014/main" id="{9912AF01-2127-0E41-86B0-F77E1DE90062}"/>
              </a:ext>
            </a:extLst>
          </p:cNvPr>
          <p:cNvSpPr txBox="1"/>
          <p:nvPr/>
        </p:nvSpPr>
        <p:spPr>
          <a:xfrm>
            <a:off x="2208419" y="2754827"/>
            <a:ext cx="2094164" cy="369332"/>
          </a:xfrm>
          <a:prstGeom prst="rect">
            <a:avLst/>
          </a:prstGeom>
          <a:noFill/>
        </p:spPr>
        <p:txBody>
          <a:bodyPr wrap="square" rtlCol="0">
            <a:spAutoFit/>
          </a:bodyPr>
          <a:lstStyle/>
          <a:p>
            <a:r>
              <a:rPr lang="en-US" sz="1800" dirty="0"/>
              <a:t>4TB/s BW limit</a:t>
            </a:r>
          </a:p>
        </p:txBody>
      </p:sp>
    </p:spTree>
    <p:extLst>
      <p:ext uri="{BB962C8B-B14F-4D97-AF65-F5344CB8AC3E}">
        <p14:creationId xmlns:p14="http://schemas.microsoft.com/office/powerpoint/2010/main" val="60169351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BFBE12-C58A-DB4F-8DF6-6697FEA44A0C}"/>
              </a:ext>
            </a:extLst>
          </p:cNvPr>
          <p:cNvSpPr/>
          <p:nvPr/>
        </p:nvSpPr>
        <p:spPr>
          <a:xfrm>
            <a:off x="857743" y="-23945"/>
            <a:ext cx="8159606" cy="60016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300" b="0" i="0" u="sng" strike="noStrike" kern="0" cap="none" spc="0" normalizeH="0" baseline="0" noProof="0" dirty="0">
                <a:ln>
                  <a:noFill/>
                </a:ln>
                <a:solidFill>
                  <a:srgbClr val="000000"/>
                </a:solidFill>
                <a:effectLst/>
                <a:uLnTx/>
                <a:uFillTx/>
                <a:latin typeface="Arial"/>
                <a:cs typeface="Arial"/>
                <a:sym typeface="Arial"/>
              </a:rPr>
              <a:t>Benefit of </a:t>
            </a:r>
            <a:r>
              <a:rPr kumimoji="0" lang="en-US" sz="3300" b="0" i="0" u="sng" strike="noStrike" kern="0" cap="none" spc="0" normalizeH="0" baseline="0" noProof="0" dirty="0" err="1">
                <a:ln>
                  <a:noFill/>
                </a:ln>
                <a:solidFill>
                  <a:srgbClr val="000000"/>
                </a:solidFill>
                <a:effectLst/>
                <a:uLnTx/>
                <a:uFillTx/>
                <a:latin typeface="Arial"/>
                <a:cs typeface="Arial"/>
                <a:sym typeface="Arial"/>
              </a:rPr>
              <a:t>MsgQ’s</a:t>
            </a:r>
            <a:r>
              <a:rPr kumimoji="0" lang="en-US" sz="3300" b="0" i="0" u="sng" strike="noStrike" kern="0" cap="none" spc="0" normalizeH="0" baseline="0" noProof="0" dirty="0">
                <a:ln>
                  <a:noFill/>
                </a:ln>
                <a:solidFill>
                  <a:srgbClr val="000000"/>
                </a:solidFill>
                <a:effectLst/>
                <a:uLnTx/>
                <a:uFillTx/>
                <a:latin typeface="Arial"/>
                <a:cs typeface="Arial"/>
                <a:sym typeface="Arial"/>
              </a:rPr>
              <a:t> on KNL-like architecture</a:t>
            </a:r>
          </a:p>
        </p:txBody>
      </p:sp>
      <p:pic>
        <p:nvPicPr>
          <p:cNvPr id="15" name="Picture 14">
            <a:extLst>
              <a:ext uri="{FF2B5EF4-FFF2-40B4-BE49-F238E27FC236}">
                <a16:creationId xmlns:a16="http://schemas.microsoft.com/office/drawing/2014/main" id="{32159923-2787-9040-898A-236C9E449C1C}"/>
              </a:ext>
            </a:extLst>
          </p:cNvPr>
          <p:cNvPicPr>
            <a:picLocks noChangeAspect="1"/>
          </p:cNvPicPr>
          <p:nvPr/>
        </p:nvPicPr>
        <p:blipFill>
          <a:blip r:embed="rId3"/>
          <a:stretch>
            <a:fillRect/>
          </a:stretch>
        </p:blipFill>
        <p:spPr>
          <a:xfrm>
            <a:off x="3978462" y="655494"/>
            <a:ext cx="5158100" cy="4353236"/>
          </a:xfrm>
          <a:prstGeom prst="rect">
            <a:avLst/>
          </a:prstGeom>
        </p:spPr>
      </p:pic>
      <p:sp>
        <p:nvSpPr>
          <p:cNvPr id="16" name="TextBox 15">
            <a:extLst>
              <a:ext uri="{FF2B5EF4-FFF2-40B4-BE49-F238E27FC236}">
                <a16:creationId xmlns:a16="http://schemas.microsoft.com/office/drawing/2014/main" id="{FEE33DAD-691C-3547-AF0A-D8EF0FECCCF5}"/>
              </a:ext>
            </a:extLst>
          </p:cNvPr>
          <p:cNvSpPr txBox="1"/>
          <p:nvPr/>
        </p:nvSpPr>
        <p:spPr>
          <a:xfrm>
            <a:off x="7343277" y="3844886"/>
            <a:ext cx="15318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err="1">
                <a:ln>
                  <a:noFill/>
                </a:ln>
                <a:solidFill>
                  <a:srgbClr val="70AD47">
                    <a:lumMod val="75000"/>
                  </a:srgbClr>
                </a:solidFill>
                <a:effectLst/>
                <a:uLnTx/>
                <a:uFillTx/>
                <a:latin typeface="Arial"/>
                <a:cs typeface="Arial"/>
                <a:sym typeface="Arial"/>
              </a:rPr>
              <a:t>MsgQ</a:t>
            </a:r>
            <a:r>
              <a:rPr kumimoji="0" lang="en-US" sz="1800" b="1" i="0" u="none" strike="noStrike" kern="0" cap="none" spc="0" normalizeH="0" baseline="0" noProof="0" dirty="0">
                <a:ln>
                  <a:noFill/>
                </a:ln>
                <a:solidFill>
                  <a:srgbClr val="70AD47">
                    <a:lumMod val="75000"/>
                  </a:srgbClr>
                </a:solidFill>
                <a:effectLst/>
                <a:uLnTx/>
                <a:uFillTx/>
                <a:latin typeface="Arial"/>
                <a:cs typeface="Arial"/>
                <a:sym typeface="Arial"/>
              </a:rPr>
              <a:t> </a:t>
            </a:r>
            <a:r>
              <a:rPr kumimoji="0" lang="en-US" sz="1800" b="1" i="0" u="none" strike="noStrike" kern="0" cap="none" spc="0" normalizeH="0" baseline="0" noProof="0" dirty="0" err="1">
                <a:ln>
                  <a:noFill/>
                </a:ln>
                <a:solidFill>
                  <a:srgbClr val="70AD47">
                    <a:lumMod val="75000"/>
                  </a:srgbClr>
                </a:solidFill>
                <a:effectLst/>
                <a:uLnTx/>
                <a:uFillTx/>
                <a:latin typeface="Arial"/>
                <a:cs typeface="Arial"/>
                <a:sym typeface="Arial"/>
              </a:rPr>
              <a:t>TriSolve</a:t>
            </a:r>
            <a:endParaRPr kumimoji="0" lang="en-US" sz="1800" b="1" i="0" u="none" strike="noStrike" kern="0" cap="none" spc="0" normalizeH="0" baseline="0" noProof="0" dirty="0">
              <a:ln>
                <a:noFill/>
              </a:ln>
              <a:solidFill>
                <a:srgbClr val="70AD47">
                  <a:lumMod val="75000"/>
                </a:srgbClr>
              </a:solidFill>
              <a:effectLst/>
              <a:uLnTx/>
              <a:uFillTx/>
              <a:latin typeface="Arial"/>
              <a:cs typeface="Arial"/>
              <a:sym typeface="Arial"/>
            </a:endParaRPr>
          </a:p>
        </p:txBody>
      </p:sp>
      <p:sp>
        <p:nvSpPr>
          <p:cNvPr id="17" name="TextBox 16">
            <a:extLst>
              <a:ext uri="{FF2B5EF4-FFF2-40B4-BE49-F238E27FC236}">
                <a16:creationId xmlns:a16="http://schemas.microsoft.com/office/drawing/2014/main" id="{0502B4F5-2C87-0342-A985-E4DF8B70DDB7}"/>
              </a:ext>
            </a:extLst>
          </p:cNvPr>
          <p:cNvSpPr txBox="1"/>
          <p:nvPr/>
        </p:nvSpPr>
        <p:spPr>
          <a:xfrm>
            <a:off x="7478514" y="1828823"/>
            <a:ext cx="15318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5B9BD5">
                    <a:lumMod val="50000"/>
                  </a:srgbClr>
                </a:solidFill>
                <a:effectLst/>
                <a:uLnTx/>
                <a:uFillTx/>
                <a:latin typeface="Arial"/>
                <a:cs typeface="Arial"/>
                <a:sym typeface="Arial"/>
              </a:rPr>
              <a:t>OMP </a:t>
            </a:r>
            <a:r>
              <a:rPr kumimoji="0" lang="en-US" sz="1800" b="1" i="0" u="none" strike="noStrike" kern="0" cap="none" spc="0" normalizeH="0" baseline="0" noProof="0" dirty="0" err="1">
                <a:ln>
                  <a:noFill/>
                </a:ln>
                <a:solidFill>
                  <a:srgbClr val="5B9BD5">
                    <a:lumMod val="50000"/>
                  </a:srgbClr>
                </a:solidFill>
                <a:effectLst/>
                <a:uLnTx/>
                <a:uFillTx/>
                <a:latin typeface="Arial"/>
                <a:cs typeface="Arial"/>
                <a:sym typeface="Arial"/>
              </a:rPr>
              <a:t>TriSolve</a:t>
            </a:r>
            <a:endParaRPr kumimoji="0" lang="en-US" sz="18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8" name="TextBox 17">
            <a:extLst>
              <a:ext uri="{FF2B5EF4-FFF2-40B4-BE49-F238E27FC236}">
                <a16:creationId xmlns:a16="http://schemas.microsoft.com/office/drawing/2014/main" id="{FDFD3A01-40F4-204D-8E51-5587817CA508}"/>
              </a:ext>
            </a:extLst>
          </p:cNvPr>
          <p:cNvSpPr txBox="1"/>
          <p:nvPr/>
        </p:nvSpPr>
        <p:spPr>
          <a:xfrm>
            <a:off x="4486099" y="1982538"/>
            <a:ext cx="15318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OMP limit</a:t>
            </a:r>
          </a:p>
        </p:txBody>
      </p:sp>
      <p:sp>
        <p:nvSpPr>
          <p:cNvPr id="19" name="TextBox 18">
            <a:extLst>
              <a:ext uri="{FF2B5EF4-FFF2-40B4-BE49-F238E27FC236}">
                <a16:creationId xmlns:a16="http://schemas.microsoft.com/office/drawing/2014/main" id="{FAE2DA56-789E-EF43-8B82-1F445CE51303}"/>
              </a:ext>
            </a:extLst>
          </p:cNvPr>
          <p:cNvSpPr txBox="1"/>
          <p:nvPr/>
        </p:nvSpPr>
        <p:spPr>
          <a:xfrm>
            <a:off x="4486099" y="2464220"/>
            <a:ext cx="20941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4TB/s BW limit</a:t>
            </a:r>
          </a:p>
        </p:txBody>
      </p:sp>
      <p:sp>
        <p:nvSpPr>
          <p:cNvPr id="20" name="Oval 19">
            <a:extLst>
              <a:ext uri="{FF2B5EF4-FFF2-40B4-BE49-F238E27FC236}">
                <a16:creationId xmlns:a16="http://schemas.microsoft.com/office/drawing/2014/main" id="{F06AC03B-6E82-CF4F-84BE-1CAD33380104}"/>
              </a:ext>
            </a:extLst>
          </p:cNvPr>
          <p:cNvSpPr/>
          <p:nvPr/>
        </p:nvSpPr>
        <p:spPr>
          <a:xfrm>
            <a:off x="5878589" y="2199226"/>
            <a:ext cx="140661" cy="14617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cxnSp>
        <p:nvCxnSpPr>
          <p:cNvPr id="21" name="Straight Connector 20">
            <a:extLst>
              <a:ext uri="{FF2B5EF4-FFF2-40B4-BE49-F238E27FC236}">
                <a16:creationId xmlns:a16="http://schemas.microsoft.com/office/drawing/2014/main" id="{6B377357-DFE1-5843-A809-C1FFA967850D}"/>
              </a:ext>
            </a:extLst>
          </p:cNvPr>
          <p:cNvCxnSpPr>
            <a:cxnSpLocks/>
            <a:endCxn id="27" idx="4"/>
          </p:cNvCxnSpPr>
          <p:nvPr/>
        </p:nvCxnSpPr>
        <p:spPr>
          <a:xfrm flipV="1">
            <a:off x="5940536" y="2011195"/>
            <a:ext cx="15768" cy="2418956"/>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543BCEE4-B078-BA42-848B-2470638F388D}"/>
              </a:ext>
            </a:extLst>
          </p:cNvPr>
          <p:cNvCxnSpPr>
            <a:cxnSpLocks/>
            <a:endCxn id="49" idx="4"/>
          </p:cNvCxnSpPr>
          <p:nvPr/>
        </p:nvCxnSpPr>
        <p:spPr>
          <a:xfrm flipH="1" flipV="1">
            <a:off x="6662565" y="2177626"/>
            <a:ext cx="10598" cy="2265519"/>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3" name="Oval 22">
            <a:extLst>
              <a:ext uri="{FF2B5EF4-FFF2-40B4-BE49-F238E27FC236}">
                <a16:creationId xmlns:a16="http://schemas.microsoft.com/office/drawing/2014/main" id="{FDFD6B2C-D847-B349-B40D-C3413719450E}"/>
              </a:ext>
            </a:extLst>
          </p:cNvPr>
          <p:cNvSpPr/>
          <p:nvPr/>
        </p:nvSpPr>
        <p:spPr>
          <a:xfrm>
            <a:off x="6591208" y="2685935"/>
            <a:ext cx="140661" cy="14617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25" name="TextBox 24">
            <a:extLst>
              <a:ext uri="{FF2B5EF4-FFF2-40B4-BE49-F238E27FC236}">
                <a16:creationId xmlns:a16="http://schemas.microsoft.com/office/drawing/2014/main" id="{90E4811C-1D2F-654C-9F35-A5267715B4E0}"/>
              </a:ext>
            </a:extLst>
          </p:cNvPr>
          <p:cNvSpPr txBox="1"/>
          <p:nvPr/>
        </p:nvSpPr>
        <p:spPr>
          <a:xfrm>
            <a:off x="5244748" y="2816507"/>
            <a:ext cx="364818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err="1">
                <a:ln>
                  <a:noFill/>
                </a:ln>
                <a:solidFill>
                  <a:srgbClr val="C00000"/>
                </a:solidFill>
                <a:effectLst/>
                <a:uLnTx/>
                <a:uFillTx/>
                <a:latin typeface="Arial"/>
                <a:cs typeface="Arial"/>
                <a:sym typeface="Arial"/>
              </a:rPr>
              <a:t>MsgQ</a:t>
            </a:r>
            <a:r>
              <a:rPr kumimoji="0" lang="en-US" sz="1800" b="1" i="0" u="none" strike="noStrike" kern="0" cap="none" spc="0" normalizeH="0" baseline="0" noProof="0" dirty="0">
                <a:ln>
                  <a:noFill/>
                </a:ln>
                <a:solidFill>
                  <a:srgbClr val="C00000"/>
                </a:solidFill>
                <a:effectLst/>
                <a:uLnTx/>
                <a:uFillTx/>
                <a:latin typeface="Arial"/>
                <a:cs typeface="Arial"/>
                <a:sym typeface="Arial"/>
              </a:rPr>
              <a:t> enables a further 8x scaling!</a:t>
            </a:r>
          </a:p>
        </p:txBody>
      </p:sp>
      <p:sp>
        <p:nvSpPr>
          <p:cNvPr id="6" name="Rectangle 5">
            <a:extLst>
              <a:ext uri="{FF2B5EF4-FFF2-40B4-BE49-F238E27FC236}">
                <a16:creationId xmlns:a16="http://schemas.microsoft.com/office/drawing/2014/main" id="{3000C152-F36B-A347-9CCF-15390EAA2C1D}"/>
              </a:ext>
            </a:extLst>
          </p:cNvPr>
          <p:cNvSpPr/>
          <p:nvPr/>
        </p:nvSpPr>
        <p:spPr>
          <a:xfrm>
            <a:off x="119544" y="554778"/>
            <a:ext cx="4082624" cy="4847481"/>
          </a:xfrm>
          <a:prstGeom prst="rect">
            <a:avLst/>
          </a:prstGeom>
        </p:spPr>
        <p:txBody>
          <a:bodyPr wrap="square">
            <a:spAutoFit/>
          </a:bodyPr>
          <a:lstStyle/>
          <a:p>
            <a:pPr marL="214313" marR="0" lvl="0" indent="-214313"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50" b="1" i="0" u="none" strike="noStrike" kern="0" cap="none" spc="0" normalizeH="0" baseline="0" noProof="0" dirty="0">
                <a:ln>
                  <a:noFill/>
                </a:ln>
                <a:solidFill>
                  <a:srgbClr val="0070C0"/>
                </a:solidFill>
                <a:effectLst/>
                <a:uLnTx/>
                <a:uFillTx/>
                <a:latin typeface="Arial"/>
                <a:cs typeface="Arial"/>
                <a:sym typeface="Arial"/>
              </a:rPr>
              <a:t>Blue Line: </a:t>
            </a:r>
            <a:r>
              <a:rPr kumimoji="0" lang="en-US" sz="1650" b="0" i="0" u="none" strike="noStrike" kern="0" cap="none" spc="0" normalizeH="0" baseline="0" noProof="0" dirty="0">
                <a:ln>
                  <a:noFill/>
                </a:ln>
                <a:solidFill>
                  <a:srgbClr val="000000"/>
                </a:solidFill>
                <a:effectLst/>
                <a:uLnTx/>
                <a:uFillTx/>
                <a:latin typeface="Arial"/>
                <a:cs typeface="Arial"/>
                <a:sym typeface="Arial"/>
              </a:rPr>
              <a:t>Conventional OMP scaling</a:t>
            </a:r>
          </a:p>
          <a:p>
            <a:pPr marL="557213" marR="0" lvl="1" indent="-214313"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50" b="0" i="0" u="none" strike="noStrike" kern="0" cap="none" spc="0" normalizeH="0" baseline="0" noProof="0" dirty="0">
                <a:ln>
                  <a:noFill/>
                </a:ln>
                <a:solidFill>
                  <a:srgbClr val="000000"/>
                </a:solidFill>
                <a:effectLst/>
                <a:uLnTx/>
                <a:uFillTx/>
                <a:latin typeface="Arial"/>
                <a:cs typeface="Arial"/>
                <a:sym typeface="Arial"/>
              </a:rPr>
              <a:t>KNL cores</a:t>
            </a:r>
          </a:p>
          <a:p>
            <a:pPr marL="557213" marR="0" lvl="1" indent="-214313"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50" b="0" i="0" u="none" strike="noStrike" kern="0" cap="none" spc="0" normalizeH="0" baseline="0" noProof="0" dirty="0">
                <a:ln>
                  <a:noFill/>
                </a:ln>
                <a:solidFill>
                  <a:srgbClr val="000000"/>
                </a:solidFill>
                <a:effectLst/>
                <a:uLnTx/>
                <a:uFillTx/>
                <a:latin typeface="Arial"/>
                <a:cs typeface="Arial"/>
                <a:sym typeface="Arial"/>
              </a:rPr>
              <a:t>OMP time + DGMV/TRSMV time</a:t>
            </a:r>
          </a:p>
          <a:p>
            <a:pPr marL="557213" marR="0" lvl="1" indent="-214313" algn="l" defTabSz="914400" rtl="0" eaLnBrk="1" fontAlgn="auto" latinLnBrk="0" hangingPunct="1">
              <a:lnSpc>
                <a:spcPct val="100000"/>
              </a:lnSpc>
              <a:spcBef>
                <a:spcPts val="0"/>
              </a:spcBef>
              <a:spcAft>
                <a:spcPts val="900"/>
              </a:spcAft>
              <a:buClr>
                <a:srgbClr val="000000"/>
              </a:buClr>
              <a:buSzTx/>
              <a:buFont typeface="Arial" panose="020B0604020202020204" pitchFamily="34" charset="0"/>
              <a:buChar char="•"/>
              <a:tabLst/>
              <a:defRPr/>
            </a:pPr>
            <a:r>
              <a:rPr kumimoji="0" lang="en-US" sz="1650" b="1" i="0" u="none" strike="noStrike" kern="0" cap="none" spc="0" normalizeH="0" baseline="0" noProof="0" dirty="0">
                <a:ln>
                  <a:noFill/>
                </a:ln>
                <a:solidFill>
                  <a:srgbClr val="FF0000"/>
                </a:solidFill>
                <a:effectLst/>
                <a:uLnTx/>
                <a:uFillTx/>
                <a:latin typeface="Arial"/>
                <a:cs typeface="Arial"/>
                <a:sym typeface="Arial"/>
              </a:rPr>
              <a:t>OMP limits performance</a:t>
            </a:r>
          </a:p>
          <a:p>
            <a:pPr marL="214313" marR="0" lvl="0" indent="-214313"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50" b="1" i="0" u="none" strike="noStrike" kern="0" cap="none" spc="0" normalizeH="0" baseline="0" noProof="0" dirty="0">
                <a:ln>
                  <a:noFill/>
                </a:ln>
                <a:solidFill>
                  <a:srgbClr val="70AD47"/>
                </a:solidFill>
                <a:effectLst/>
                <a:uLnTx/>
                <a:uFillTx/>
                <a:latin typeface="Arial"/>
                <a:cs typeface="Arial"/>
                <a:sym typeface="Arial"/>
              </a:rPr>
              <a:t>Green Line: </a:t>
            </a:r>
            <a:r>
              <a:rPr kumimoji="0" lang="en-US" sz="1650" b="0" i="0" u="none" strike="noStrike" kern="0" cap="none" spc="0" normalizeH="0" baseline="0" noProof="0" dirty="0">
                <a:ln>
                  <a:noFill/>
                </a:ln>
                <a:solidFill>
                  <a:srgbClr val="000000"/>
                </a:solidFill>
                <a:effectLst/>
                <a:uLnTx/>
                <a:uFillTx/>
                <a:latin typeface="Arial"/>
                <a:cs typeface="Arial"/>
                <a:sym typeface="Arial"/>
              </a:rPr>
              <a:t>Model for </a:t>
            </a:r>
            <a:r>
              <a:rPr kumimoji="0" lang="en-US" sz="1650" b="0" i="0" u="none" strike="noStrike" kern="0" cap="none" spc="0" normalizeH="0" baseline="0" noProof="0" dirty="0" err="1">
                <a:ln>
                  <a:noFill/>
                </a:ln>
                <a:solidFill>
                  <a:srgbClr val="000000"/>
                </a:solidFill>
                <a:effectLst/>
                <a:uLnTx/>
                <a:uFillTx/>
                <a:latin typeface="Arial"/>
                <a:cs typeface="Arial"/>
                <a:sym typeface="Arial"/>
              </a:rPr>
              <a:t>MsgQ</a:t>
            </a:r>
            <a:r>
              <a:rPr kumimoji="0" lang="en-US" sz="1650" b="0" i="0" u="none" strike="noStrike" kern="0" cap="none" spc="0" normalizeH="0" baseline="0" noProof="0" dirty="0">
                <a:ln>
                  <a:noFill/>
                </a:ln>
                <a:solidFill>
                  <a:srgbClr val="000000"/>
                </a:solidFill>
                <a:effectLst/>
                <a:uLnTx/>
                <a:uFillTx/>
                <a:latin typeface="Arial"/>
                <a:cs typeface="Arial"/>
                <a:sym typeface="Arial"/>
              </a:rPr>
              <a:t> Scaling</a:t>
            </a:r>
            <a:endParaRPr kumimoji="0" lang="en-US" sz="1650" b="0" i="0" u="none" strike="noStrike" kern="0" cap="none" spc="0" normalizeH="0" baseline="0" noProof="0" dirty="0">
              <a:ln>
                <a:noFill/>
              </a:ln>
              <a:solidFill>
                <a:srgbClr val="70AD47"/>
              </a:solidFill>
              <a:effectLst/>
              <a:uLnTx/>
              <a:uFillTx/>
              <a:latin typeface="Arial"/>
              <a:cs typeface="Arial"/>
              <a:sym typeface="Arial"/>
            </a:endParaRPr>
          </a:p>
          <a:p>
            <a:pPr marL="557213" marR="0" lvl="1" indent="-214313" algn="l" defTabSz="914400" rtl="0" eaLnBrk="1" fontAlgn="auto" latinLnBrk="0" hangingPunct="1">
              <a:lnSpc>
                <a:spcPct val="100000"/>
              </a:lnSpc>
              <a:spcBef>
                <a:spcPts val="0"/>
              </a:spcBef>
              <a:spcAft>
                <a:spcPts val="900"/>
              </a:spcAft>
              <a:buClr>
                <a:srgbClr val="000000"/>
              </a:buClr>
              <a:buSzTx/>
              <a:buFont typeface="Arial" panose="020B0604020202020204" pitchFamily="34" charset="0"/>
              <a:buChar char="•"/>
              <a:tabLst/>
              <a:defRPr/>
            </a:pPr>
            <a:r>
              <a:rPr kumimoji="0" lang="en-US" sz="1650" b="0" i="0" u="none" strike="noStrike" kern="0" cap="none" spc="0" normalizeH="0" baseline="0" noProof="0" dirty="0">
                <a:ln>
                  <a:noFill/>
                </a:ln>
                <a:solidFill>
                  <a:srgbClr val="000000"/>
                </a:solidFill>
                <a:effectLst/>
                <a:uLnTx/>
                <a:uFillTx/>
                <a:latin typeface="Arial"/>
                <a:cs typeface="Arial"/>
                <a:sym typeface="Arial"/>
              </a:rPr>
              <a:t>KNL cores + </a:t>
            </a:r>
            <a:r>
              <a:rPr kumimoji="0" lang="en-US" sz="1650" b="0" i="0" u="none" strike="noStrike" kern="0" cap="none" spc="0" normalizeH="0" baseline="0" noProof="0" dirty="0" err="1">
                <a:ln>
                  <a:noFill/>
                </a:ln>
                <a:solidFill>
                  <a:srgbClr val="000000"/>
                </a:solidFill>
                <a:effectLst/>
                <a:uLnTx/>
                <a:uFillTx/>
                <a:latin typeface="Arial"/>
                <a:cs typeface="Arial"/>
                <a:sym typeface="Arial"/>
              </a:rPr>
              <a:t>MsgQ’s</a:t>
            </a:r>
            <a:endParaRPr kumimoji="0" lang="en-US" sz="1650" b="0" i="0" u="none" strike="noStrike" kern="0" cap="none" spc="0" normalizeH="0" baseline="0" noProof="0" dirty="0">
              <a:ln>
                <a:noFill/>
              </a:ln>
              <a:solidFill>
                <a:srgbClr val="000000"/>
              </a:solidFill>
              <a:effectLst/>
              <a:uLnTx/>
              <a:uFillTx/>
              <a:latin typeface="Arial"/>
              <a:cs typeface="Arial"/>
              <a:sym typeface="Arial"/>
            </a:endParaRPr>
          </a:p>
          <a:p>
            <a:pPr marL="557213" marR="0" lvl="1" indent="-214313" algn="l" defTabSz="914400" rtl="0" eaLnBrk="1" fontAlgn="auto" latinLnBrk="0" hangingPunct="1">
              <a:lnSpc>
                <a:spcPct val="100000"/>
              </a:lnSpc>
              <a:spcBef>
                <a:spcPts val="0"/>
              </a:spcBef>
              <a:spcAft>
                <a:spcPts val="900"/>
              </a:spcAft>
              <a:buClr>
                <a:srgbClr val="000000"/>
              </a:buClr>
              <a:buSzTx/>
              <a:buFont typeface="Arial" panose="020B0604020202020204" pitchFamily="34" charset="0"/>
              <a:buChar char="•"/>
              <a:tabLst/>
              <a:defRPr/>
            </a:pPr>
            <a:r>
              <a:rPr kumimoji="0" lang="en-US" sz="1650" b="0" i="0" u="none" strike="noStrike" kern="0" cap="none" spc="0" normalizeH="0" baseline="0" noProof="0" dirty="0" err="1">
                <a:ln>
                  <a:noFill/>
                </a:ln>
                <a:solidFill>
                  <a:srgbClr val="000000"/>
                </a:solidFill>
                <a:effectLst/>
                <a:uLnTx/>
                <a:uFillTx/>
                <a:latin typeface="Arial"/>
                <a:cs typeface="Arial"/>
                <a:sym typeface="Arial"/>
              </a:rPr>
              <a:t>MsgQ</a:t>
            </a:r>
            <a:r>
              <a:rPr kumimoji="0" lang="en-US" sz="1650" b="0" i="0" u="none" strike="noStrike" kern="0" cap="none" spc="0" normalizeH="0" baseline="0" noProof="0" dirty="0">
                <a:ln>
                  <a:noFill/>
                </a:ln>
                <a:solidFill>
                  <a:srgbClr val="000000"/>
                </a:solidFill>
                <a:effectLst/>
                <a:uLnTx/>
                <a:uFillTx/>
                <a:latin typeface="Arial"/>
                <a:cs typeface="Arial"/>
                <a:sym typeface="Arial"/>
              </a:rPr>
              <a:t> time + DGMV/TRSMV time</a:t>
            </a:r>
          </a:p>
          <a:p>
            <a:pPr marL="557213" marR="0" lvl="1" indent="-214313" algn="l" defTabSz="914400" rtl="0" eaLnBrk="1" fontAlgn="auto" latinLnBrk="0" hangingPunct="1">
              <a:lnSpc>
                <a:spcPct val="100000"/>
              </a:lnSpc>
              <a:spcBef>
                <a:spcPts val="0"/>
              </a:spcBef>
              <a:spcAft>
                <a:spcPts val="900"/>
              </a:spcAft>
              <a:buClr>
                <a:srgbClr val="000000"/>
              </a:buClr>
              <a:buSzTx/>
              <a:buFont typeface="Arial" panose="020B0604020202020204" pitchFamily="34" charset="0"/>
              <a:buChar char="•"/>
              <a:tabLst/>
              <a:defRPr/>
            </a:pPr>
            <a:r>
              <a:rPr kumimoji="0" lang="en-US" altLang="zh-CN" sz="1650" b="0" i="0" u="none" strike="noStrike" kern="0" cap="none" spc="0" normalizeH="0" baseline="0" noProof="0" dirty="0">
                <a:ln>
                  <a:noFill/>
                </a:ln>
                <a:solidFill>
                  <a:srgbClr val="000000"/>
                </a:solidFill>
                <a:effectLst/>
                <a:uLnTx/>
                <a:uFillTx/>
                <a:latin typeface="Arial"/>
                <a:cs typeface="Arial"/>
                <a:sym typeface="Arial"/>
              </a:rPr>
              <a:t>Assume peak memory BW is 6GB/s/core</a:t>
            </a:r>
            <a:endParaRPr kumimoji="0" lang="en-US" sz="165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900"/>
              </a:spcAft>
              <a:buClr>
                <a:srgbClr val="000000"/>
              </a:buClr>
              <a:buSzTx/>
              <a:buFont typeface="Arial"/>
              <a:buNone/>
              <a:tabLst/>
              <a:defRPr/>
            </a:pPr>
            <a:endParaRPr kumimoji="0" lang="en-US" sz="1650" b="1" i="0" u="none" strike="noStrike" kern="0" cap="none" spc="0" normalizeH="0" baseline="0" noProof="0" dirty="0">
              <a:ln>
                <a:noFill/>
              </a:ln>
              <a:solidFill>
                <a:srgbClr val="00B05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900"/>
              </a:spcAft>
              <a:buClr>
                <a:srgbClr val="000000"/>
              </a:buClr>
              <a:buSzTx/>
              <a:buFont typeface="Arial"/>
              <a:buNone/>
              <a:tabLst/>
              <a:defRPr/>
            </a:pPr>
            <a:r>
              <a:rPr kumimoji="0" lang="en-US" sz="1650" b="1" i="0" u="none" strike="noStrike" kern="0" cap="none" spc="0" normalizeH="0" baseline="0" noProof="0" dirty="0" err="1">
                <a:ln>
                  <a:noFill/>
                </a:ln>
                <a:solidFill>
                  <a:srgbClr val="00B050"/>
                </a:solidFill>
                <a:effectLst/>
                <a:uLnTx/>
                <a:uFillTx/>
                <a:latin typeface="Arial"/>
                <a:cs typeface="Arial"/>
                <a:sym typeface="Arial"/>
              </a:rPr>
              <a:t>MsgQ’s</a:t>
            </a:r>
            <a:r>
              <a:rPr kumimoji="0" lang="en-US" sz="1650" b="1" i="0" u="none" strike="noStrike" kern="0" cap="none" spc="0" normalizeH="0" baseline="0" noProof="0" dirty="0">
                <a:ln>
                  <a:noFill/>
                </a:ln>
                <a:solidFill>
                  <a:srgbClr val="00B050"/>
                </a:solidFill>
                <a:effectLst/>
                <a:uLnTx/>
                <a:uFillTx/>
                <a:latin typeface="Arial"/>
                <a:cs typeface="Arial"/>
                <a:sym typeface="Arial"/>
              </a:rPr>
              <a:t> enable 2x better performance than OMP at 64c.</a:t>
            </a:r>
          </a:p>
          <a:p>
            <a:pPr marL="0" marR="0" lvl="0" indent="0" algn="l" defTabSz="914400" rtl="0" eaLnBrk="1" fontAlgn="auto" latinLnBrk="0" hangingPunct="1">
              <a:lnSpc>
                <a:spcPct val="100000"/>
              </a:lnSpc>
              <a:spcBef>
                <a:spcPts val="0"/>
              </a:spcBef>
              <a:spcAft>
                <a:spcPts val="900"/>
              </a:spcAft>
              <a:buClr>
                <a:srgbClr val="000000"/>
              </a:buClr>
              <a:buSzTx/>
              <a:buFont typeface="Arial"/>
              <a:buNone/>
              <a:tabLst/>
              <a:defRPr/>
            </a:pPr>
            <a:r>
              <a:rPr kumimoji="0" lang="en-US" sz="1650" b="1" i="1" u="none" strike="noStrike" kern="0" cap="none" spc="0" normalizeH="0" baseline="0" noProof="0" dirty="0" err="1">
                <a:ln>
                  <a:noFill/>
                </a:ln>
                <a:solidFill>
                  <a:srgbClr val="FF0000"/>
                </a:solidFill>
                <a:effectLst/>
                <a:uLnTx/>
                <a:uFillTx/>
                <a:latin typeface="Arial"/>
                <a:cs typeface="Arial"/>
                <a:sym typeface="Arial"/>
              </a:rPr>
              <a:t>MsgQ’s</a:t>
            </a:r>
            <a:r>
              <a:rPr kumimoji="0" lang="en-US" sz="1650" b="1" i="1" u="none" strike="noStrike" kern="0" cap="none" spc="0" normalizeH="0" baseline="0" noProof="0" dirty="0">
                <a:ln>
                  <a:noFill/>
                </a:ln>
                <a:solidFill>
                  <a:srgbClr val="FF0000"/>
                </a:solidFill>
                <a:effectLst/>
                <a:uLnTx/>
                <a:uFillTx/>
                <a:latin typeface="Arial"/>
                <a:cs typeface="Arial"/>
                <a:sym typeface="Arial"/>
              </a:rPr>
              <a:t> enable a 512-core KNL architecture with 4TB/s of HBM (8x higher performance) with a 4x better performance than OMP.</a:t>
            </a:r>
          </a:p>
        </p:txBody>
      </p:sp>
      <p:sp>
        <p:nvSpPr>
          <p:cNvPr id="27" name="Oval 26">
            <a:extLst>
              <a:ext uri="{FF2B5EF4-FFF2-40B4-BE49-F238E27FC236}">
                <a16:creationId xmlns:a16="http://schemas.microsoft.com/office/drawing/2014/main" id="{E704D6E5-EB3D-E045-A34D-F8E0D8B5C426}"/>
              </a:ext>
            </a:extLst>
          </p:cNvPr>
          <p:cNvSpPr/>
          <p:nvPr/>
        </p:nvSpPr>
        <p:spPr>
          <a:xfrm>
            <a:off x="5885974" y="1865019"/>
            <a:ext cx="140661" cy="146177"/>
          </a:xfrm>
          <a:prstGeom prst="ellipse">
            <a:avLst/>
          </a:prstGeom>
          <a:solidFill>
            <a:schemeClr val="accent5">
              <a:lumMod val="5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29" name="TextBox 28">
            <a:extLst>
              <a:ext uri="{FF2B5EF4-FFF2-40B4-BE49-F238E27FC236}">
                <a16:creationId xmlns:a16="http://schemas.microsoft.com/office/drawing/2014/main" id="{B87405BF-465E-4248-8D6F-A39A0580FCBF}"/>
              </a:ext>
            </a:extLst>
          </p:cNvPr>
          <p:cNvSpPr txBox="1"/>
          <p:nvPr/>
        </p:nvSpPr>
        <p:spPr>
          <a:xfrm>
            <a:off x="5552178" y="1557890"/>
            <a:ext cx="23198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C00000"/>
                </a:solidFill>
                <a:effectLst/>
                <a:uLnTx/>
                <a:uFillTx/>
                <a:latin typeface="Arial"/>
                <a:cs typeface="Arial"/>
                <a:sym typeface="Arial"/>
              </a:rPr>
              <a:t>Speedup 2x</a:t>
            </a:r>
          </a:p>
        </p:txBody>
      </p:sp>
      <p:sp>
        <p:nvSpPr>
          <p:cNvPr id="32" name="TextBox 31">
            <a:extLst>
              <a:ext uri="{FF2B5EF4-FFF2-40B4-BE49-F238E27FC236}">
                <a16:creationId xmlns:a16="http://schemas.microsoft.com/office/drawing/2014/main" id="{461C0452-E138-144F-A93A-8BE8F615D8E4}"/>
              </a:ext>
            </a:extLst>
          </p:cNvPr>
          <p:cNvSpPr txBox="1"/>
          <p:nvPr/>
        </p:nvSpPr>
        <p:spPr>
          <a:xfrm>
            <a:off x="6828065" y="2276969"/>
            <a:ext cx="22689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C00000"/>
                </a:solidFill>
                <a:effectLst/>
                <a:uLnTx/>
                <a:uFillTx/>
                <a:latin typeface="Arial"/>
                <a:cs typeface="Arial"/>
                <a:sym typeface="Arial"/>
              </a:rPr>
              <a:t>Speedup </a:t>
            </a:r>
            <a:r>
              <a:rPr kumimoji="0" lang="en-US" altLang="zh-CN" sz="1800" b="1" i="0" u="none" strike="noStrike" kern="0" cap="none" spc="0" normalizeH="0" baseline="0" noProof="0" dirty="0">
                <a:ln>
                  <a:noFill/>
                </a:ln>
                <a:solidFill>
                  <a:srgbClr val="C00000"/>
                </a:solidFill>
                <a:effectLst/>
                <a:uLnTx/>
                <a:uFillTx/>
                <a:latin typeface="Arial"/>
                <a:cs typeface="Arial"/>
                <a:sym typeface="Arial"/>
              </a:rPr>
              <a:t>4</a:t>
            </a:r>
            <a:r>
              <a:rPr kumimoji="0" lang="en-US" sz="1800" b="1" i="0" u="none" strike="noStrike" kern="0" cap="none" spc="0" normalizeH="0" baseline="0" noProof="0" dirty="0">
                <a:ln>
                  <a:noFill/>
                </a:ln>
                <a:solidFill>
                  <a:srgbClr val="C00000"/>
                </a:solidFill>
                <a:effectLst/>
                <a:uLnTx/>
                <a:uFillTx/>
                <a:latin typeface="Arial"/>
                <a:cs typeface="Arial"/>
                <a:sym typeface="Arial"/>
              </a:rPr>
              <a:t>x</a:t>
            </a:r>
          </a:p>
        </p:txBody>
      </p:sp>
      <p:sp>
        <p:nvSpPr>
          <p:cNvPr id="42" name="Arc 41">
            <a:extLst>
              <a:ext uri="{FF2B5EF4-FFF2-40B4-BE49-F238E27FC236}">
                <a16:creationId xmlns:a16="http://schemas.microsoft.com/office/drawing/2014/main" id="{AC3232E3-5293-A24D-A836-C27DD2C42A1F}"/>
              </a:ext>
            </a:extLst>
          </p:cNvPr>
          <p:cNvSpPr/>
          <p:nvPr/>
        </p:nvSpPr>
        <p:spPr>
          <a:xfrm rot="1519927">
            <a:off x="6019730" y="2027093"/>
            <a:ext cx="801118" cy="768837"/>
          </a:xfrm>
          <a:prstGeom prst="arc">
            <a:avLst>
              <a:gd name="adj1" fmla="val 17955058"/>
              <a:gd name="adj2" fmla="val 921430"/>
            </a:avLst>
          </a:prstGeom>
          <a:ln w="19050">
            <a:solidFill>
              <a:srgbClr val="C00000"/>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000000"/>
              </a:solidFill>
              <a:effectLst/>
              <a:uLnTx/>
              <a:uFillTx/>
              <a:latin typeface="Calibri" panose="020F0502020204030204"/>
              <a:ea typeface="+mn-ea"/>
              <a:cs typeface="+mn-cs"/>
              <a:sym typeface="Arial"/>
            </a:endParaRPr>
          </a:p>
        </p:txBody>
      </p:sp>
      <p:sp>
        <p:nvSpPr>
          <p:cNvPr id="43" name="Arc 42">
            <a:extLst>
              <a:ext uri="{FF2B5EF4-FFF2-40B4-BE49-F238E27FC236}">
                <a16:creationId xmlns:a16="http://schemas.microsoft.com/office/drawing/2014/main" id="{8E86296E-02E7-4C40-87C0-F084799C5C03}"/>
              </a:ext>
            </a:extLst>
          </p:cNvPr>
          <p:cNvSpPr/>
          <p:nvPr/>
        </p:nvSpPr>
        <p:spPr>
          <a:xfrm rot="2754506">
            <a:off x="5769116" y="1951875"/>
            <a:ext cx="282954" cy="337834"/>
          </a:xfrm>
          <a:prstGeom prst="arc">
            <a:avLst>
              <a:gd name="adj1" fmla="val 16200000"/>
              <a:gd name="adj2" fmla="val 246481"/>
            </a:avLst>
          </a:prstGeom>
          <a:ln w="19050">
            <a:solidFill>
              <a:srgbClr val="C00000"/>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000000"/>
              </a:solidFill>
              <a:effectLst/>
              <a:uLnTx/>
              <a:uFillTx/>
              <a:latin typeface="Calibri" panose="020F0502020204030204"/>
              <a:ea typeface="+mn-ea"/>
              <a:cs typeface="+mn-cs"/>
              <a:sym typeface="Arial"/>
            </a:endParaRPr>
          </a:p>
        </p:txBody>
      </p:sp>
      <p:sp>
        <p:nvSpPr>
          <p:cNvPr id="47" name="Arc 46">
            <a:extLst>
              <a:ext uri="{FF2B5EF4-FFF2-40B4-BE49-F238E27FC236}">
                <a16:creationId xmlns:a16="http://schemas.microsoft.com/office/drawing/2014/main" id="{5329B2D3-A2F3-EB4E-BFDA-0223E607B494}"/>
              </a:ext>
            </a:extLst>
          </p:cNvPr>
          <p:cNvSpPr/>
          <p:nvPr/>
        </p:nvSpPr>
        <p:spPr>
          <a:xfrm rot="12465297" flipH="1">
            <a:off x="6041154" y="-868228"/>
            <a:ext cx="2386352" cy="3849420"/>
          </a:xfrm>
          <a:prstGeom prst="arc">
            <a:avLst>
              <a:gd name="adj1" fmla="val 15246106"/>
              <a:gd name="adj2" fmla="val 16673069"/>
            </a:avLst>
          </a:prstGeom>
          <a:ln w="1905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000000"/>
              </a:solidFill>
              <a:effectLst/>
              <a:uLnTx/>
              <a:uFillTx/>
              <a:latin typeface="Calibri" panose="020F0502020204030204"/>
              <a:ea typeface="+mn-ea"/>
              <a:cs typeface="+mn-cs"/>
              <a:sym typeface="Arial"/>
            </a:endParaRPr>
          </a:p>
        </p:txBody>
      </p:sp>
      <p:sp>
        <p:nvSpPr>
          <p:cNvPr id="49" name="Oval 48">
            <a:extLst>
              <a:ext uri="{FF2B5EF4-FFF2-40B4-BE49-F238E27FC236}">
                <a16:creationId xmlns:a16="http://schemas.microsoft.com/office/drawing/2014/main" id="{360CF8AB-5AC9-3A41-845D-4EAEEA33CFF2}"/>
              </a:ext>
            </a:extLst>
          </p:cNvPr>
          <p:cNvSpPr/>
          <p:nvPr/>
        </p:nvSpPr>
        <p:spPr>
          <a:xfrm>
            <a:off x="6592235" y="2031449"/>
            <a:ext cx="140661" cy="146177"/>
          </a:xfrm>
          <a:prstGeom prst="ellipse">
            <a:avLst/>
          </a:prstGeom>
          <a:solidFill>
            <a:schemeClr val="accent5">
              <a:lumMod val="5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3" name="Rounded Rectangle 2">
            <a:extLst>
              <a:ext uri="{FF2B5EF4-FFF2-40B4-BE49-F238E27FC236}">
                <a16:creationId xmlns:a16="http://schemas.microsoft.com/office/drawing/2014/main" id="{BEFA54B6-57AD-CB43-A689-A622A0849942}"/>
              </a:ext>
            </a:extLst>
          </p:cNvPr>
          <p:cNvSpPr/>
          <p:nvPr/>
        </p:nvSpPr>
        <p:spPr>
          <a:xfrm>
            <a:off x="4484370" y="2742035"/>
            <a:ext cx="4341217" cy="1716774"/>
          </a:xfrm>
          <a:prstGeom prst="round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0" i="0" u="none" strike="noStrike" kern="0" cap="none" spc="0" normalizeH="0" baseline="0" noProof="0" dirty="0">
                <a:ln>
                  <a:noFill/>
                </a:ln>
                <a:solidFill>
                  <a:srgbClr val="FFFFFF"/>
                </a:solidFill>
                <a:effectLst/>
                <a:uLnTx/>
                <a:uFillTx/>
                <a:latin typeface="Calibri" panose="020F0502020204030204"/>
                <a:ea typeface="+mn-ea"/>
                <a:cs typeface="+mn-cs"/>
                <a:sym typeface="Arial"/>
              </a:rPr>
              <a:t>Increases memory bandwidth headroom (now need more BW)</a:t>
            </a:r>
          </a:p>
        </p:txBody>
      </p:sp>
    </p:spTree>
    <p:extLst>
      <p:ext uri="{BB962C8B-B14F-4D97-AF65-F5344CB8AC3E}">
        <p14:creationId xmlns:p14="http://schemas.microsoft.com/office/powerpoint/2010/main" val="4151891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F13044-526F-1946-A91C-E86E15425CDD}"/>
              </a:ext>
            </a:extLst>
          </p:cNvPr>
          <p:cNvSpPr>
            <a:spLocks noGrp="1"/>
          </p:cNvSpPr>
          <p:nvPr>
            <p:ph type="title"/>
          </p:nvPr>
        </p:nvSpPr>
        <p:spPr>
          <a:xfrm>
            <a:off x="365760" y="273844"/>
            <a:ext cx="8149590" cy="513590"/>
          </a:xfrm>
        </p:spPr>
        <p:txBody>
          <a:bodyPr>
            <a:normAutofit fontScale="90000"/>
          </a:bodyPr>
          <a:lstStyle/>
          <a:p>
            <a:r>
              <a:rPr lang="en-US" b="1" dirty="0"/>
              <a:t>Example From </a:t>
            </a:r>
            <a:r>
              <a:rPr lang="en-US" b="1" dirty="0" err="1"/>
              <a:t>SuperLU</a:t>
            </a:r>
            <a:r>
              <a:rPr lang="en-US" b="1" dirty="0"/>
              <a:t> </a:t>
            </a:r>
            <a:r>
              <a:rPr lang="en-US" dirty="0"/>
              <a:t>– Dependency tracking</a:t>
            </a:r>
            <a:br>
              <a:rPr lang="en-US" dirty="0"/>
            </a:br>
            <a:r>
              <a:rPr lang="en-US" sz="2325" i="1" dirty="0"/>
              <a:t>Conversion performed by Yang Liu and Nan Ding</a:t>
            </a:r>
            <a:endParaRPr lang="en-US" i="1" dirty="0"/>
          </a:p>
        </p:txBody>
      </p:sp>
      <p:pic>
        <p:nvPicPr>
          <p:cNvPr id="9" name="Picture 8">
            <a:extLst>
              <a:ext uri="{FF2B5EF4-FFF2-40B4-BE49-F238E27FC236}">
                <a16:creationId xmlns:a16="http://schemas.microsoft.com/office/drawing/2014/main" id="{EC7EA9C5-DE19-094F-91CF-E78FB395A23F}"/>
              </a:ext>
            </a:extLst>
          </p:cNvPr>
          <p:cNvPicPr>
            <a:picLocks noChangeAspect="1"/>
          </p:cNvPicPr>
          <p:nvPr/>
        </p:nvPicPr>
        <p:blipFill>
          <a:blip r:embed="rId2"/>
          <a:stretch>
            <a:fillRect/>
          </a:stretch>
        </p:blipFill>
        <p:spPr>
          <a:xfrm>
            <a:off x="0" y="1372519"/>
            <a:ext cx="4478234" cy="3062321"/>
          </a:xfrm>
          <a:prstGeom prst="rect">
            <a:avLst/>
          </a:prstGeom>
        </p:spPr>
      </p:pic>
      <p:pic>
        <p:nvPicPr>
          <p:cNvPr id="10" name="Picture 9">
            <a:extLst>
              <a:ext uri="{FF2B5EF4-FFF2-40B4-BE49-F238E27FC236}">
                <a16:creationId xmlns:a16="http://schemas.microsoft.com/office/drawing/2014/main" id="{EF577261-6AF6-C445-82B1-328325BC52D0}"/>
              </a:ext>
            </a:extLst>
          </p:cNvPr>
          <p:cNvPicPr>
            <a:picLocks noChangeAspect="1"/>
          </p:cNvPicPr>
          <p:nvPr/>
        </p:nvPicPr>
        <p:blipFill>
          <a:blip r:embed="rId3"/>
          <a:stretch>
            <a:fillRect/>
          </a:stretch>
        </p:blipFill>
        <p:spPr>
          <a:xfrm>
            <a:off x="4724943" y="1450896"/>
            <a:ext cx="4183675" cy="2983945"/>
          </a:xfrm>
          <a:prstGeom prst="rect">
            <a:avLst/>
          </a:prstGeom>
        </p:spPr>
      </p:pic>
      <p:sp>
        <p:nvSpPr>
          <p:cNvPr id="11" name="Rounded Rectangle 10">
            <a:extLst>
              <a:ext uri="{FF2B5EF4-FFF2-40B4-BE49-F238E27FC236}">
                <a16:creationId xmlns:a16="http://schemas.microsoft.com/office/drawing/2014/main" id="{C0CCEC0A-DC21-6848-8E1B-DD0D2DA914DF}"/>
              </a:ext>
            </a:extLst>
          </p:cNvPr>
          <p:cNvSpPr>
            <a:spLocks/>
          </p:cNvSpPr>
          <p:nvPr/>
        </p:nvSpPr>
        <p:spPr>
          <a:xfrm>
            <a:off x="365760" y="3486150"/>
            <a:ext cx="3806190" cy="331470"/>
          </a:xfrm>
          <a:prstGeom prst="roundRect">
            <a:avLst/>
          </a:prstGeom>
          <a:solidFill>
            <a:srgbClr val="FF000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2" name="Rounded Rectangle 11">
            <a:extLst>
              <a:ext uri="{FF2B5EF4-FFF2-40B4-BE49-F238E27FC236}">
                <a16:creationId xmlns:a16="http://schemas.microsoft.com/office/drawing/2014/main" id="{80B74261-D9DC-1B41-9313-630ACEEE3186}"/>
              </a:ext>
            </a:extLst>
          </p:cNvPr>
          <p:cNvSpPr>
            <a:spLocks/>
          </p:cNvSpPr>
          <p:nvPr/>
        </p:nvSpPr>
        <p:spPr>
          <a:xfrm>
            <a:off x="4902166" y="1853100"/>
            <a:ext cx="3806190" cy="615780"/>
          </a:xfrm>
          <a:prstGeom prst="roundRect">
            <a:avLst/>
          </a:prstGeom>
          <a:solidFill>
            <a:srgbClr val="0070C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3" name="Rounded Rectangle 12">
            <a:extLst>
              <a:ext uri="{FF2B5EF4-FFF2-40B4-BE49-F238E27FC236}">
                <a16:creationId xmlns:a16="http://schemas.microsoft.com/office/drawing/2014/main" id="{FDCE0999-8CAC-A54E-8BD7-EC0566F40761}"/>
              </a:ext>
            </a:extLst>
          </p:cNvPr>
          <p:cNvSpPr>
            <a:spLocks/>
          </p:cNvSpPr>
          <p:nvPr/>
        </p:nvSpPr>
        <p:spPr>
          <a:xfrm>
            <a:off x="336022" y="2550934"/>
            <a:ext cx="3806190" cy="268604"/>
          </a:xfrm>
          <a:prstGeom prst="roundRect">
            <a:avLst/>
          </a:prstGeom>
          <a:solidFill>
            <a:srgbClr val="92D05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4" name="Rounded Rectangle 13">
            <a:extLst>
              <a:ext uri="{FF2B5EF4-FFF2-40B4-BE49-F238E27FC236}">
                <a16:creationId xmlns:a16="http://schemas.microsoft.com/office/drawing/2014/main" id="{AB2EE0FB-E840-C14E-8172-8BE3405E2D79}"/>
              </a:ext>
            </a:extLst>
          </p:cNvPr>
          <p:cNvSpPr>
            <a:spLocks/>
          </p:cNvSpPr>
          <p:nvPr/>
        </p:nvSpPr>
        <p:spPr>
          <a:xfrm>
            <a:off x="4913685" y="2754630"/>
            <a:ext cx="3806190" cy="369986"/>
          </a:xfrm>
          <a:prstGeom prst="roundRect">
            <a:avLst/>
          </a:prstGeom>
          <a:solidFill>
            <a:srgbClr val="92D05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5" name="TextBox 14">
            <a:extLst>
              <a:ext uri="{FF2B5EF4-FFF2-40B4-BE49-F238E27FC236}">
                <a16:creationId xmlns:a16="http://schemas.microsoft.com/office/drawing/2014/main" id="{4E95D6E2-5DD7-FA44-9DEB-71D3F711D0D4}"/>
              </a:ext>
            </a:extLst>
          </p:cNvPr>
          <p:cNvSpPr txBox="1"/>
          <p:nvPr/>
        </p:nvSpPr>
        <p:spPr>
          <a:xfrm>
            <a:off x="1314450" y="1161127"/>
            <a:ext cx="1407758" cy="253916"/>
          </a:xfrm>
          <a:prstGeom prst="rect">
            <a:avLst/>
          </a:prstGeom>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0" u="sng" strike="noStrike" kern="0" cap="none" spc="0" normalizeH="0" baseline="0" noProof="0" dirty="0">
                <a:ln>
                  <a:noFill/>
                </a:ln>
                <a:solidFill>
                  <a:srgbClr val="000000"/>
                </a:solidFill>
                <a:effectLst/>
                <a:uLnTx/>
                <a:uFillTx/>
                <a:latin typeface="Arial"/>
                <a:cs typeface="Arial"/>
                <a:sym typeface="Arial"/>
              </a:rPr>
              <a:t>OMP Original Code</a:t>
            </a:r>
          </a:p>
        </p:txBody>
      </p:sp>
      <p:sp>
        <p:nvSpPr>
          <p:cNvPr id="16" name="TextBox 15">
            <a:extLst>
              <a:ext uri="{FF2B5EF4-FFF2-40B4-BE49-F238E27FC236}">
                <a16:creationId xmlns:a16="http://schemas.microsoft.com/office/drawing/2014/main" id="{768F57E4-793C-424C-9C1C-B816BD0C6D4C}"/>
              </a:ext>
            </a:extLst>
          </p:cNvPr>
          <p:cNvSpPr txBox="1"/>
          <p:nvPr/>
        </p:nvSpPr>
        <p:spPr>
          <a:xfrm>
            <a:off x="6064049" y="1181768"/>
            <a:ext cx="1463862" cy="253916"/>
          </a:xfrm>
          <a:prstGeom prst="rect">
            <a:avLst/>
          </a:prstGeom>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0" u="sng" strike="noStrike" kern="0" cap="none" spc="0" normalizeH="0" baseline="0" noProof="0" dirty="0">
                <a:ln>
                  <a:noFill/>
                </a:ln>
                <a:solidFill>
                  <a:srgbClr val="000000"/>
                </a:solidFill>
                <a:effectLst/>
                <a:uLnTx/>
                <a:uFillTx/>
                <a:latin typeface="Arial"/>
                <a:cs typeface="Arial"/>
                <a:sym typeface="Arial"/>
              </a:rPr>
              <a:t>Converted to </a:t>
            </a:r>
            <a:r>
              <a:rPr kumimoji="0" lang="en-US" sz="1050" b="1" i="0" u="sng" strike="noStrike" kern="0" cap="none" spc="0" normalizeH="0" baseline="0" noProof="0" dirty="0" err="1">
                <a:ln>
                  <a:noFill/>
                </a:ln>
                <a:solidFill>
                  <a:srgbClr val="000000"/>
                </a:solidFill>
                <a:effectLst/>
                <a:uLnTx/>
                <a:uFillTx/>
                <a:latin typeface="Arial"/>
                <a:cs typeface="Arial"/>
                <a:sym typeface="Arial"/>
              </a:rPr>
              <a:t>TaskQ</a:t>
            </a:r>
            <a:endParaRPr kumimoji="0" lang="en-US" sz="1050" b="1" i="0" u="sng" strike="noStrike" kern="0" cap="none" spc="0" normalizeH="0" baseline="0" noProof="0" dirty="0">
              <a:ln>
                <a:noFill/>
              </a:ln>
              <a:solidFill>
                <a:srgbClr val="000000"/>
              </a:solidFill>
              <a:effectLst/>
              <a:uLnTx/>
              <a:uFillTx/>
              <a:latin typeface="Arial"/>
              <a:cs typeface="Arial"/>
              <a:sym typeface="Arial"/>
            </a:endParaRPr>
          </a:p>
        </p:txBody>
      </p:sp>
      <p:sp>
        <p:nvSpPr>
          <p:cNvPr id="17" name="TextBox 16">
            <a:extLst>
              <a:ext uri="{FF2B5EF4-FFF2-40B4-BE49-F238E27FC236}">
                <a16:creationId xmlns:a16="http://schemas.microsoft.com/office/drawing/2014/main" id="{68C65139-3B06-9747-BB1E-3392621C5F7E}"/>
              </a:ext>
            </a:extLst>
          </p:cNvPr>
          <p:cNvSpPr txBox="1"/>
          <p:nvPr/>
        </p:nvSpPr>
        <p:spPr>
          <a:xfrm>
            <a:off x="122673" y="4515367"/>
            <a:ext cx="3998210" cy="415498"/>
          </a:xfrm>
          <a:prstGeom prst="rect">
            <a:avLst/>
          </a:prstGeom>
          <a:solidFill>
            <a:srgbClr val="FFFF00"/>
          </a:solidFill>
          <a:ln>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000000"/>
                </a:solidFill>
                <a:effectLst/>
                <a:uLnTx/>
                <a:uFillTx/>
                <a:latin typeface="Arial"/>
                <a:cs typeface="Arial"/>
                <a:sym typeface="Arial"/>
              </a:rPr>
              <a:t>OMP version takes 1 microsecond to perform atomic decrement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000000"/>
                </a:solidFill>
                <a:effectLst/>
                <a:uLnTx/>
                <a:uFillTx/>
                <a:latin typeface="Arial"/>
                <a:cs typeface="Arial"/>
                <a:sym typeface="Arial"/>
              </a:rPr>
              <a:t>Cannot “fire and forget” because next operation is dependent</a:t>
            </a:r>
          </a:p>
        </p:txBody>
      </p:sp>
      <p:sp>
        <p:nvSpPr>
          <p:cNvPr id="18" name="TextBox 17">
            <a:extLst>
              <a:ext uri="{FF2B5EF4-FFF2-40B4-BE49-F238E27FC236}">
                <a16:creationId xmlns:a16="http://schemas.microsoft.com/office/drawing/2014/main" id="{D29E2CE8-4EE3-7D4E-AE13-1394E3EDB66F}"/>
              </a:ext>
            </a:extLst>
          </p:cNvPr>
          <p:cNvSpPr txBox="1"/>
          <p:nvPr/>
        </p:nvSpPr>
        <p:spPr>
          <a:xfrm>
            <a:off x="4980872" y="4428351"/>
            <a:ext cx="3927746" cy="577081"/>
          </a:xfrm>
          <a:prstGeom prst="rect">
            <a:avLst/>
          </a:prstGeom>
          <a:solidFill>
            <a:schemeClr val="accent6">
              <a:lumMod val="20000"/>
              <a:lumOff val="80000"/>
            </a:schemeClr>
          </a:solid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err="1">
                <a:ln>
                  <a:noFill/>
                </a:ln>
                <a:solidFill>
                  <a:srgbClr val="000000"/>
                </a:solidFill>
                <a:effectLst/>
                <a:uLnTx/>
                <a:uFillTx/>
                <a:latin typeface="Arial"/>
                <a:cs typeface="Arial"/>
                <a:sym typeface="Arial"/>
              </a:rPr>
              <a:t>putQ</a:t>
            </a:r>
            <a:r>
              <a:rPr kumimoji="0" lang="en-US" sz="1050" b="0" i="1" u="none" strike="noStrike" kern="0" cap="none" spc="0" normalizeH="0" baseline="0" noProof="0" dirty="0">
                <a:ln>
                  <a:noFill/>
                </a:ln>
                <a:solidFill>
                  <a:srgbClr val="000000"/>
                </a:solidFill>
                <a:effectLst/>
                <a:uLnTx/>
                <a:uFillTx/>
                <a:latin typeface="Arial"/>
                <a:cs typeface="Arial"/>
                <a:sym typeface="Arial"/>
              </a:rPr>
              <a:t>() operation incurs 5 cycle latency to submit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000000"/>
                </a:solidFill>
                <a:effectLst/>
                <a:uLnTx/>
                <a:uFillTx/>
                <a:latin typeface="Arial"/>
                <a:cs typeface="Arial"/>
                <a:sym typeface="Arial"/>
              </a:rPr>
              <a:t>Requires 5-100 nanoseconds to traverse </a:t>
            </a:r>
            <a:r>
              <a:rPr kumimoji="0" lang="en-US" sz="1050" b="0" i="1" u="none" strike="noStrike" kern="0" cap="none" spc="0" normalizeH="0" baseline="0" noProof="0" dirty="0" err="1">
                <a:ln>
                  <a:noFill/>
                </a:ln>
                <a:solidFill>
                  <a:srgbClr val="000000"/>
                </a:solidFill>
                <a:effectLst/>
                <a:uLnTx/>
                <a:uFillTx/>
                <a:latin typeface="Arial"/>
                <a:cs typeface="Arial"/>
                <a:sym typeface="Arial"/>
              </a:rPr>
              <a:t>NoC</a:t>
            </a:r>
            <a:r>
              <a:rPr kumimoji="0" lang="en-US" sz="1050" b="0" i="1" u="none" strike="noStrike" kern="0" cap="none" spc="0" normalizeH="0" baseline="0" noProof="0" dirty="0">
                <a:ln>
                  <a:noFill/>
                </a:ln>
                <a:solidFill>
                  <a:srgbClr val="000000"/>
                </a:solidFill>
                <a:effectLst/>
                <a:uLnTx/>
                <a:uFillTx/>
                <a:latin typeface="Arial"/>
                <a:cs typeface="Arial"/>
                <a:sym typeface="Arial"/>
              </a:rPr>
              <a: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000000"/>
                </a:solidFill>
                <a:effectLst/>
                <a:uLnTx/>
                <a:uFillTx/>
                <a:latin typeface="Arial"/>
                <a:cs typeface="Arial"/>
                <a:sym typeface="Arial"/>
              </a:rPr>
              <a:t>And doesn’t require “find” to scan for work.</a:t>
            </a:r>
          </a:p>
        </p:txBody>
      </p:sp>
      <p:sp>
        <p:nvSpPr>
          <p:cNvPr id="19" name="Rounded Rectangle 18">
            <a:extLst>
              <a:ext uri="{FF2B5EF4-FFF2-40B4-BE49-F238E27FC236}">
                <a16:creationId xmlns:a16="http://schemas.microsoft.com/office/drawing/2014/main" id="{18A9A712-53D3-3743-9A77-57FB8696430D}"/>
              </a:ext>
            </a:extLst>
          </p:cNvPr>
          <p:cNvSpPr>
            <a:spLocks/>
          </p:cNvSpPr>
          <p:nvPr/>
        </p:nvSpPr>
        <p:spPr>
          <a:xfrm>
            <a:off x="4929074" y="3715927"/>
            <a:ext cx="3806190" cy="151892"/>
          </a:xfrm>
          <a:prstGeom prst="roundRect">
            <a:avLst/>
          </a:prstGeom>
          <a:solidFill>
            <a:srgbClr val="FF000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20" name="Rounded Rectangle 19">
            <a:extLst>
              <a:ext uri="{FF2B5EF4-FFF2-40B4-BE49-F238E27FC236}">
                <a16:creationId xmlns:a16="http://schemas.microsoft.com/office/drawing/2014/main" id="{DC0B65CA-147A-0048-BFCA-15E2AA23EAB6}"/>
              </a:ext>
            </a:extLst>
          </p:cNvPr>
          <p:cNvSpPr>
            <a:spLocks/>
          </p:cNvSpPr>
          <p:nvPr/>
        </p:nvSpPr>
        <p:spPr>
          <a:xfrm>
            <a:off x="365760" y="1853100"/>
            <a:ext cx="3806190" cy="170111"/>
          </a:xfrm>
          <a:prstGeom prst="roundRect">
            <a:avLst/>
          </a:prstGeom>
          <a:solidFill>
            <a:srgbClr val="0070C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21" name="Rectangular Callout 20">
            <a:extLst>
              <a:ext uri="{FF2B5EF4-FFF2-40B4-BE49-F238E27FC236}">
                <a16:creationId xmlns:a16="http://schemas.microsoft.com/office/drawing/2014/main" id="{0ADF6CAD-E31E-4E4B-B0C1-BEDC8EF5C0FF}"/>
              </a:ext>
            </a:extLst>
          </p:cNvPr>
          <p:cNvSpPr/>
          <p:nvPr/>
        </p:nvSpPr>
        <p:spPr>
          <a:xfrm>
            <a:off x="2914651" y="867962"/>
            <a:ext cx="1987515" cy="720809"/>
          </a:xfrm>
          <a:prstGeom prst="wedgeRectCallout">
            <a:avLst>
              <a:gd name="adj1" fmla="val -42812"/>
              <a:gd name="adj2" fmla="val 96518"/>
            </a:avLst>
          </a:prstGeom>
        </p:spPr>
        <p:style>
          <a:lnRef idx="1">
            <a:schemeClr val="accen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Calibri" panose="020F0502020204030204"/>
                <a:ea typeface="+mn-ea"/>
                <a:cs typeface="+mn-cs"/>
                <a:sym typeface="Arial"/>
              </a:rPr>
              <a:t>Walk list of nodes to search for ”ready” node.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FFC000">
                    <a:lumMod val="20000"/>
                    <a:lumOff val="80000"/>
                  </a:srgbClr>
                </a:solidFill>
                <a:effectLst/>
                <a:uLnTx/>
                <a:uFillTx/>
                <a:latin typeface="Calibri" panose="020F0502020204030204"/>
                <a:ea typeface="+mn-ea"/>
                <a:cs typeface="+mn-cs"/>
                <a:sym typeface="Arial"/>
              </a:rPr>
              <a:t>O(N) operation</a:t>
            </a:r>
          </a:p>
        </p:txBody>
      </p:sp>
      <p:sp>
        <p:nvSpPr>
          <p:cNvPr id="22" name="Rectangular Callout 21">
            <a:extLst>
              <a:ext uri="{FF2B5EF4-FFF2-40B4-BE49-F238E27FC236}">
                <a16:creationId xmlns:a16="http://schemas.microsoft.com/office/drawing/2014/main" id="{2D4B26BB-B297-314E-A134-A4EDD0D82A66}"/>
              </a:ext>
            </a:extLst>
          </p:cNvPr>
          <p:cNvSpPr/>
          <p:nvPr/>
        </p:nvSpPr>
        <p:spPr>
          <a:xfrm>
            <a:off x="7276454" y="590458"/>
            <a:ext cx="1819838" cy="860438"/>
          </a:xfrm>
          <a:prstGeom prst="wedgeRectCallout">
            <a:avLst>
              <a:gd name="adj1" fmla="val -53845"/>
              <a:gd name="adj2" fmla="val 134576"/>
            </a:avLst>
          </a:prstGeom>
        </p:spPr>
        <p:style>
          <a:lnRef idx="1">
            <a:schemeClr val="accen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Calibri" panose="020F0502020204030204"/>
                <a:ea typeface="+mn-ea"/>
                <a:cs typeface="+mn-cs"/>
                <a:sym typeface="Arial"/>
              </a:rPr>
              <a:t>Poll to immediately return the next available node.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dirty="0">
                <a:ln>
                  <a:noFill/>
                </a:ln>
                <a:solidFill>
                  <a:srgbClr val="FFC000">
                    <a:lumMod val="20000"/>
                    <a:lumOff val="80000"/>
                  </a:srgbClr>
                </a:solidFill>
                <a:effectLst/>
                <a:uLnTx/>
                <a:uFillTx/>
                <a:latin typeface="Calibri" panose="020F0502020204030204"/>
                <a:ea typeface="+mn-ea"/>
                <a:cs typeface="+mn-cs"/>
                <a:sym typeface="Arial"/>
              </a:rPr>
              <a:t>O(k) operation</a:t>
            </a:r>
          </a:p>
        </p:txBody>
      </p:sp>
    </p:spTree>
    <p:extLst>
      <p:ext uri="{BB962C8B-B14F-4D97-AF65-F5344CB8AC3E}">
        <p14:creationId xmlns:p14="http://schemas.microsoft.com/office/powerpoint/2010/main" val="295590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dissolv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dissolv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dissolve">
                                      <p:cBhvr>
                                        <p:cTn id="25" dur="500"/>
                                        <p:tgtEl>
                                          <p:spTgt spid="2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dissolve">
                                      <p:cBhvr>
                                        <p:cTn id="28" dur="500"/>
                                        <p:tgtEl>
                                          <p:spTgt spid="2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childTnLst>
                          </p:cTn>
                        </p:par>
                        <p:par>
                          <p:cTn id="32" fill="hold">
                            <p:stCondLst>
                              <p:cond delay="500"/>
                            </p:stCondLst>
                            <p:childTnLst>
                              <p:par>
                                <p:cTn id="33" presetID="9"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500"/>
                                        <p:tgtEl>
                                          <p:spTgt spid="17"/>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dissolve">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7" grpId="0" animBg="1"/>
      <p:bldP spid="18" grpId="0" animBg="1"/>
      <p:bldP spid="19" grpId="0" animBg="1"/>
      <p:bldP spid="20" grpId="0" animBg="1"/>
      <p:bldP spid="21" grpId="0" animBg="1"/>
      <p:bldP spid="22"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uFillTx/>
              </a:rPr>
              <a:t>Message Queue Programming Interface</a:t>
            </a:r>
          </a:p>
        </p:txBody>
      </p:sp>
      <p:sp>
        <p:nvSpPr>
          <p:cNvPr id="5" name="Text Placeholder 4"/>
          <p:cNvSpPr>
            <a:spLocks noGrp="1"/>
          </p:cNvSpPr>
          <p:nvPr>
            <p:ph type="body" idx="1"/>
          </p:nvPr>
        </p:nvSpPr>
        <p:spPr>
          <a:xfrm>
            <a:off x="629841" y="1125935"/>
            <a:ext cx="3868340" cy="271595"/>
          </a:xfrm>
        </p:spPr>
        <p:txBody>
          <a:bodyPr>
            <a:normAutofit fontScale="85000" lnSpcReduction="20000"/>
          </a:bodyPr>
          <a:lstStyle/>
          <a:p>
            <a:pPr algn="ctr"/>
            <a:r>
              <a:rPr lang="en-US" u="sng" dirty="0">
                <a:uFillTx/>
              </a:rPr>
              <a:t>API</a:t>
            </a:r>
          </a:p>
        </p:txBody>
      </p:sp>
      <p:sp>
        <p:nvSpPr>
          <p:cNvPr id="3" name="Content Placeholder 2"/>
          <p:cNvSpPr>
            <a:spLocks noGrp="1"/>
          </p:cNvSpPr>
          <p:nvPr>
            <p:ph sz="half" idx="2"/>
          </p:nvPr>
        </p:nvSpPr>
        <p:spPr>
          <a:xfrm>
            <a:off x="186267" y="1397530"/>
            <a:ext cx="4597400" cy="3428471"/>
          </a:xfrm>
        </p:spPr>
        <p:txBody>
          <a:bodyPr>
            <a:normAutofit fontScale="62500" lnSpcReduction="20000"/>
          </a:bodyPr>
          <a:lstStyle/>
          <a:p>
            <a:pPr marL="0" indent="0">
              <a:buNone/>
            </a:pPr>
            <a:r>
              <a:rPr lang="en-US" b="1" dirty="0" err="1">
                <a:uFillTx/>
              </a:rPr>
              <a:t>int</a:t>
            </a:r>
            <a:r>
              <a:rPr lang="en-US" b="1" dirty="0">
                <a:uFillTx/>
              </a:rPr>
              <a:t> </a:t>
            </a:r>
            <a:r>
              <a:rPr lang="en-US" b="1" dirty="0" err="1">
                <a:uFillTx/>
              </a:rPr>
              <a:t>putQ</a:t>
            </a:r>
            <a:r>
              <a:rPr lang="en-US" b="1" dirty="0">
                <a:uFillTx/>
              </a:rPr>
              <a:t>(uint64_t </a:t>
            </a:r>
            <a:r>
              <a:rPr lang="en-US" b="1" dirty="0" err="1">
                <a:uFillTx/>
              </a:rPr>
              <a:t>qid</a:t>
            </a:r>
            <a:r>
              <a:rPr lang="en-US" b="1" dirty="0">
                <a:uFillTx/>
              </a:rPr>
              <a:t>, uint32_t </a:t>
            </a:r>
            <a:r>
              <a:rPr lang="en-US" b="1" dirty="0" err="1">
                <a:uFillTx/>
              </a:rPr>
              <a:t>vfunc</a:t>
            </a:r>
            <a:r>
              <a:rPr lang="en-US" b="1" dirty="0">
                <a:uFillTx/>
              </a:rPr>
              <a:t>, uint64_t word);</a:t>
            </a:r>
          </a:p>
          <a:p>
            <a:pPr marL="0" indent="0">
              <a:buNone/>
            </a:pPr>
            <a:r>
              <a:rPr lang="en-US" b="1" dirty="0" err="1"/>
              <a:t>int</a:t>
            </a:r>
            <a:r>
              <a:rPr lang="en-US" b="1" dirty="0"/>
              <a:t> </a:t>
            </a:r>
            <a:r>
              <a:rPr lang="en-US" b="1" dirty="0" err="1"/>
              <a:t>putQv</a:t>
            </a:r>
            <a:r>
              <a:rPr lang="en-US" b="1" dirty="0"/>
              <a:t>(uint64_t </a:t>
            </a:r>
            <a:r>
              <a:rPr lang="en-US" b="1" dirty="0" err="1"/>
              <a:t>qid</a:t>
            </a:r>
            <a:r>
              <a:rPr lang="en-US" b="1" dirty="0"/>
              <a:t>, uint32_t </a:t>
            </a:r>
            <a:r>
              <a:rPr lang="en-US" b="1" dirty="0" err="1"/>
              <a:t>vfunc</a:t>
            </a:r>
            <a:r>
              <a:rPr lang="en-US" b="1" dirty="0"/>
              <a:t>, char *v, </a:t>
            </a:r>
            <a:r>
              <a:rPr lang="en-US" b="1" dirty="0" err="1"/>
              <a:t>int</a:t>
            </a:r>
            <a:r>
              <a:rPr lang="en-US" b="1" dirty="0"/>
              <a:t> </a:t>
            </a:r>
            <a:r>
              <a:rPr lang="en-US" b="1" dirty="0" err="1"/>
              <a:t>len</a:t>
            </a:r>
            <a:r>
              <a:rPr lang="en-US" b="1" dirty="0"/>
              <a:t>);</a:t>
            </a:r>
            <a:r>
              <a:rPr lang="en-US" b="1" dirty="0">
                <a:uFillTx/>
              </a:rPr>
              <a:t> </a:t>
            </a:r>
            <a:endParaRPr lang="en-US" dirty="0">
              <a:uFillTx/>
            </a:endParaRPr>
          </a:p>
          <a:p>
            <a:pPr lvl="1"/>
            <a:r>
              <a:rPr lang="en-US" i="1" dirty="0">
                <a:solidFill>
                  <a:srgbClr val="0070C0"/>
                </a:solidFill>
                <a:uFillTx/>
              </a:rPr>
              <a:t>Non-blocking insert word into remote queue for target processor/</a:t>
            </a:r>
            <a:r>
              <a:rPr lang="en-US" i="1" dirty="0" err="1">
                <a:solidFill>
                  <a:srgbClr val="0070C0"/>
                </a:solidFill>
                <a:uFillTx/>
              </a:rPr>
              <a:t>threadID</a:t>
            </a:r>
            <a:r>
              <a:rPr lang="en-US" i="1" dirty="0">
                <a:solidFill>
                  <a:srgbClr val="0070C0"/>
                </a:solidFill>
                <a:uFillTx/>
              </a:rPr>
              <a:t>.</a:t>
            </a:r>
          </a:p>
          <a:p>
            <a:pPr lvl="1"/>
            <a:r>
              <a:rPr lang="en-US" i="1" dirty="0">
                <a:solidFill>
                  <a:srgbClr val="0070C0"/>
                </a:solidFill>
                <a:uFillTx/>
              </a:rPr>
              <a:t>Return 1 for success, 0 would block (back-pressure), -1 failure</a:t>
            </a:r>
            <a:endParaRPr lang="en-US" dirty="0">
              <a:uFillTx/>
            </a:endParaRPr>
          </a:p>
          <a:p>
            <a:pPr marL="0" indent="0">
              <a:buNone/>
            </a:pPr>
            <a:endParaRPr lang="en-US" b="1" dirty="0">
              <a:uFillTx/>
            </a:endParaRPr>
          </a:p>
          <a:p>
            <a:pPr marL="0" indent="0">
              <a:buNone/>
            </a:pPr>
            <a:r>
              <a:rPr lang="en-US" b="1" dirty="0"/>
              <a:t>uint64_t</a:t>
            </a:r>
            <a:r>
              <a:rPr lang="en-US" b="1" dirty="0">
                <a:uFillTx/>
              </a:rPr>
              <a:t> </a:t>
            </a:r>
            <a:r>
              <a:rPr lang="en-US" b="1" dirty="0" err="1">
                <a:uFillTx/>
              </a:rPr>
              <a:t>waitQ</a:t>
            </a:r>
            <a:r>
              <a:rPr lang="en-US" b="1" dirty="0">
                <a:uFillTx/>
              </a:rPr>
              <a:t>()</a:t>
            </a:r>
          </a:p>
          <a:p>
            <a:pPr lvl="1"/>
            <a:r>
              <a:rPr lang="en-US" i="1" dirty="0">
                <a:solidFill>
                  <a:srgbClr val="0070C0"/>
                </a:solidFill>
                <a:uFillTx/>
              </a:rPr>
              <a:t>Block for queue activity</a:t>
            </a:r>
          </a:p>
          <a:p>
            <a:pPr lvl="1"/>
            <a:r>
              <a:rPr lang="en-US" i="1" dirty="0">
                <a:solidFill>
                  <a:srgbClr val="0070C0"/>
                </a:solidFill>
                <a:uFillTx/>
              </a:rPr>
              <a:t>Return </a:t>
            </a:r>
            <a:r>
              <a:rPr lang="en-US" i="1" dirty="0" err="1">
                <a:solidFill>
                  <a:srgbClr val="0070C0"/>
                </a:solidFill>
                <a:uFillTx/>
              </a:rPr>
              <a:t>qid</a:t>
            </a:r>
            <a:r>
              <a:rPr lang="en-US" i="1" dirty="0">
                <a:solidFill>
                  <a:srgbClr val="0070C0"/>
                </a:solidFill>
                <a:uFillTx/>
              </a:rPr>
              <a:t> if item arrived, 0 if timeout or interrupted</a:t>
            </a:r>
            <a:endParaRPr lang="en-US" b="1" dirty="0">
              <a:uFillTx/>
            </a:endParaRPr>
          </a:p>
          <a:p>
            <a:pPr marL="0" indent="0">
              <a:buNone/>
            </a:pPr>
            <a:endParaRPr lang="en-US" b="1" dirty="0">
              <a:uFillTx/>
            </a:endParaRPr>
          </a:p>
          <a:p>
            <a:pPr marL="0" indent="0">
              <a:buNone/>
            </a:pPr>
            <a:r>
              <a:rPr lang="en-US" b="1" dirty="0"/>
              <a:t>u</a:t>
            </a:r>
            <a:r>
              <a:rPr lang="en-US" b="1" dirty="0">
                <a:uFillTx/>
              </a:rPr>
              <a:t>int64_t </a:t>
            </a:r>
            <a:r>
              <a:rPr lang="en-US" b="1" dirty="0" err="1">
                <a:uFillTx/>
              </a:rPr>
              <a:t>pollQ</a:t>
            </a:r>
            <a:r>
              <a:rPr lang="en-US" b="1" dirty="0">
                <a:uFillTx/>
              </a:rPr>
              <a:t>()</a:t>
            </a:r>
            <a:endParaRPr lang="en-US" dirty="0">
              <a:uFillTx/>
            </a:endParaRPr>
          </a:p>
          <a:p>
            <a:pPr lvl="1"/>
            <a:r>
              <a:rPr lang="en-US" i="1" dirty="0">
                <a:solidFill>
                  <a:srgbClr val="0070C0"/>
                </a:solidFill>
                <a:uFillTx/>
              </a:rPr>
              <a:t>Interrogate how many items are in local queue</a:t>
            </a:r>
          </a:p>
          <a:p>
            <a:pPr lvl="1"/>
            <a:r>
              <a:rPr lang="en-US" i="1" dirty="0">
                <a:solidFill>
                  <a:srgbClr val="0070C0"/>
                </a:solidFill>
                <a:uFillTx/>
              </a:rPr>
              <a:t>Return number of items in queue</a:t>
            </a:r>
            <a:endParaRPr lang="en-US" dirty="0">
              <a:uFillTx/>
            </a:endParaRPr>
          </a:p>
          <a:p>
            <a:pPr marL="0" indent="0">
              <a:buNone/>
            </a:pPr>
            <a:endParaRPr lang="en-US" b="1" dirty="0">
              <a:uFillTx/>
            </a:endParaRPr>
          </a:p>
          <a:p>
            <a:pPr marL="0" indent="0">
              <a:buNone/>
            </a:pPr>
            <a:r>
              <a:rPr lang="en-US" b="1" dirty="0" err="1">
                <a:uFillTx/>
              </a:rPr>
              <a:t>int</a:t>
            </a:r>
            <a:r>
              <a:rPr lang="en-US" b="1" dirty="0">
                <a:uFillTx/>
              </a:rPr>
              <a:t> </a:t>
            </a:r>
            <a:r>
              <a:rPr lang="en-US" b="1" dirty="0" err="1">
                <a:uFillTx/>
              </a:rPr>
              <a:t>getQ</a:t>
            </a:r>
            <a:r>
              <a:rPr lang="en-US" b="1" dirty="0">
                <a:uFillTx/>
              </a:rPr>
              <a:t>(uint32_t *</a:t>
            </a:r>
            <a:r>
              <a:rPr lang="en-US" b="1" dirty="0" err="1">
                <a:uFillTx/>
              </a:rPr>
              <a:t>vfunc</a:t>
            </a:r>
            <a:r>
              <a:rPr lang="en-US" b="1" dirty="0">
                <a:uFillTx/>
              </a:rPr>
              <a:t>, uint64_t &amp;word)</a:t>
            </a:r>
            <a:r>
              <a:rPr lang="en-US" dirty="0">
                <a:uFillTx/>
              </a:rPr>
              <a:t> </a:t>
            </a:r>
          </a:p>
          <a:p>
            <a:pPr lvl="1"/>
            <a:r>
              <a:rPr lang="en-US" i="1" dirty="0">
                <a:solidFill>
                  <a:srgbClr val="0070C0"/>
                </a:solidFill>
                <a:uFillTx/>
              </a:rPr>
              <a:t>Pull an item off of the local queue for processing (blocking)</a:t>
            </a:r>
          </a:p>
          <a:p>
            <a:pPr lvl="1"/>
            <a:r>
              <a:rPr lang="en-US" i="1" dirty="0">
                <a:solidFill>
                  <a:srgbClr val="0070C0"/>
                </a:solidFill>
                <a:uFillTx/>
              </a:rPr>
              <a:t>Return 1 for success, 0 for empty</a:t>
            </a:r>
          </a:p>
        </p:txBody>
      </p:sp>
      <p:sp>
        <p:nvSpPr>
          <p:cNvPr id="6" name="Text Placeholder 5"/>
          <p:cNvSpPr>
            <a:spLocks noGrp="1"/>
          </p:cNvSpPr>
          <p:nvPr>
            <p:ph type="body" sz="quarter" idx="3"/>
          </p:nvPr>
        </p:nvSpPr>
        <p:spPr>
          <a:xfrm>
            <a:off x="4629150" y="1049735"/>
            <a:ext cx="3887391" cy="347795"/>
          </a:xfrm>
        </p:spPr>
        <p:txBody>
          <a:bodyPr>
            <a:normAutofit fontScale="85000" lnSpcReduction="20000"/>
          </a:bodyPr>
          <a:lstStyle/>
          <a:p>
            <a:pPr algn="ctr"/>
            <a:r>
              <a:rPr lang="en-US" u="sng" dirty="0">
                <a:uFillTx/>
              </a:rPr>
              <a:t>Example Pseudo Code</a:t>
            </a:r>
          </a:p>
        </p:txBody>
      </p:sp>
      <p:sp>
        <p:nvSpPr>
          <p:cNvPr id="7" name="Content Placeholder 6"/>
          <p:cNvSpPr>
            <a:spLocks noGrp="1"/>
          </p:cNvSpPr>
          <p:nvPr>
            <p:ph sz="quarter" idx="4"/>
          </p:nvPr>
        </p:nvSpPr>
        <p:spPr>
          <a:xfrm>
            <a:off x="4629150" y="1397530"/>
            <a:ext cx="3887391" cy="3244718"/>
          </a:xfrm>
        </p:spPr>
        <p:txBody>
          <a:bodyPr>
            <a:normAutofit fontScale="62500" lnSpcReduction="20000"/>
          </a:bodyPr>
          <a:lstStyle/>
          <a:p>
            <a:pPr marL="0" indent="0">
              <a:buNone/>
            </a:pPr>
            <a:r>
              <a:rPr lang="en-US" b="1" dirty="0">
                <a:solidFill>
                  <a:schemeClr val="tx1">
                    <a:lumMod val="50000"/>
                    <a:lumOff val="50000"/>
                  </a:schemeClr>
                </a:solidFill>
                <a:uFillTx/>
              </a:rPr>
              <a:t>Algorithm</a:t>
            </a:r>
            <a:r>
              <a:rPr lang="en-US" dirty="0">
                <a:solidFill>
                  <a:schemeClr val="tx1">
                    <a:lumMod val="50000"/>
                    <a:lumOff val="50000"/>
                  </a:schemeClr>
                </a:solidFill>
                <a:uFillTx/>
              </a:rPr>
              <a:t>: </a:t>
            </a:r>
            <a:r>
              <a:rPr lang="en-US" dirty="0" err="1">
                <a:solidFill>
                  <a:schemeClr val="tx1">
                    <a:lumMod val="50000"/>
                    <a:lumOff val="50000"/>
                  </a:schemeClr>
                </a:solidFill>
                <a:uFillTx/>
              </a:rPr>
              <a:t>triangularSolve</a:t>
            </a:r>
            <a:r>
              <a:rPr lang="en-US" dirty="0">
                <a:solidFill>
                  <a:schemeClr val="tx1">
                    <a:lumMod val="50000"/>
                    <a:lumOff val="50000"/>
                  </a:schemeClr>
                </a:solidFill>
                <a:uFillTx/>
              </a:rPr>
              <a:t> (Kale/Charm++)</a:t>
            </a:r>
          </a:p>
          <a:p>
            <a:pPr marL="0" indent="0">
              <a:buNone/>
            </a:pPr>
            <a:r>
              <a:rPr lang="en-US" b="1" dirty="0">
                <a:solidFill>
                  <a:schemeClr val="tx1">
                    <a:lumMod val="50000"/>
                    <a:lumOff val="50000"/>
                  </a:schemeClr>
                </a:solidFill>
                <a:uFillTx/>
              </a:rPr>
              <a:t>Input</a:t>
            </a:r>
            <a:r>
              <a:rPr lang="en-US" dirty="0">
                <a:solidFill>
                  <a:schemeClr val="tx1">
                    <a:lumMod val="50000"/>
                    <a:lumOff val="50000"/>
                  </a:schemeClr>
                </a:solidFill>
                <a:uFillTx/>
              </a:rPr>
              <a:t>: Row </a:t>
            </a:r>
            <a:r>
              <a:rPr lang="en-US" i="1" dirty="0" err="1">
                <a:solidFill>
                  <a:schemeClr val="tx1">
                    <a:lumMod val="50000"/>
                    <a:lumOff val="50000"/>
                  </a:schemeClr>
                </a:solidFill>
                <a:uFillTx/>
              </a:rPr>
              <a:t>myRows</a:t>
            </a:r>
            <a:r>
              <a:rPr lang="en-US" dirty="0">
                <a:solidFill>
                  <a:schemeClr val="tx1">
                    <a:lumMod val="50000"/>
                    <a:lumOff val="50000"/>
                  </a:schemeClr>
                </a:solidFill>
                <a:uFillTx/>
              </a:rPr>
              <a:t>[]</a:t>
            </a:r>
            <a:br>
              <a:rPr lang="en-US" dirty="0">
                <a:solidFill>
                  <a:schemeClr val="tx1">
                    <a:lumMod val="50000"/>
                    <a:lumOff val="50000"/>
                  </a:schemeClr>
                </a:solidFill>
                <a:uFillTx/>
              </a:rPr>
            </a:br>
            <a:r>
              <a:rPr lang="en-US" b="1" dirty="0">
                <a:solidFill>
                  <a:schemeClr val="tx1">
                    <a:lumMod val="50000"/>
                    <a:lumOff val="50000"/>
                  </a:schemeClr>
                </a:solidFill>
                <a:uFillTx/>
              </a:rPr>
              <a:t>Output</a:t>
            </a:r>
            <a:r>
              <a:rPr lang="en-US" dirty="0">
                <a:solidFill>
                  <a:schemeClr val="tx1">
                    <a:lumMod val="50000"/>
                    <a:lumOff val="50000"/>
                  </a:schemeClr>
                </a:solidFill>
                <a:uFillTx/>
              </a:rPr>
              <a:t>: Values </a:t>
            </a:r>
            <a:r>
              <a:rPr lang="en-US" i="1" dirty="0">
                <a:solidFill>
                  <a:schemeClr val="tx1">
                    <a:lumMod val="50000"/>
                    <a:lumOff val="50000"/>
                  </a:schemeClr>
                </a:solidFill>
                <a:uFillTx/>
              </a:rPr>
              <a:t>x</a:t>
            </a:r>
            <a:r>
              <a:rPr lang="en-US" dirty="0">
                <a:solidFill>
                  <a:schemeClr val="tx1">
                    <a:lumMod val="50000"/>
                    <a:lumOff val="50000"/>
                  </a:schemeClr>
                </a:solidFill>
                <a:uFillTx/>
              </a:rPr>
              <a:t>[]</a:t>
            </a:r>
            <a:br>
              <a:rPr lang="en-US" dirty="0">
                <a:uFillTx/>
              </a:rPr>
            </a:br>
            <a:endParaRPr lang="en-US" dirty="0">
              <a:uFillTx/>
            </a:endParaRPr>
          </a:p>
          <a:p>
            <a:pPr marL="0" indent="0">
              <a:buNone/>
            </a:pPr>
            <a:r>
              <a:rPr lang="en-US" b="1" dirty="0">
                <a:uFillTx/>
              </a:rPr>
              <a:t>if</a:t>
            </a:r>
            <a:r>
              <a:rPr lang="en-US" dirty="0">
                <a:uFillTx/>
              </a:rPr>
              <a:t> </a:t>
            </a:r>
            <a:r>
              <a:rPr lang="en-US" dirty="0">
                <a:solidFill>
                  <a:srgbClr val="FF0000"/>
                </a:solidFill>
                <a:uFillTx/>
              </a:rPr>
              <a:t>(</a:t>
            </a:r>
            <a:r>
              <a:rPr lang="en-US" i="1" dirty="0" err="1">
                <a:solidFill>
                  <a:srgbClr val="FF0000"/>
                </a:solidFill>
                <a:uFillTx/>
              </a:rPr>
              <a:t>pollQ</a:t>
            </a:r>
            <a:r>
              <a:rPr lang="en-US" i="1" dirty="0">
                <a:solidFill>
                  <a:srgbClr val="FF0000"/>
                </a:solidFill>
                <a:uFillTx/>
              </a:rPr>
              <a:t>() &gt; 0) </a:t>
            </a:r>
            <a:r>
              <a:rPr lang="en-US" b="1" dirty="0">
                <a:uFillTx/>
              </a:rPr>
              <a:t>then</a:t>
            </a:r>
            <a:r>
              <a:rPr lang="en-US" dirty="0">
                <a:uFillTx/>
              </a:rPr>
              <a:t> </a:t>
            </a:r>
          </a:p>
          <a:p>
            <a:pPr marL="0" indent="0">
              <a:buNone/>
            </a:pPr>
            <a:r>
              <a:rPr lang="en-US" dirty="0">
                <a:uFillTx/>
              </a:rPr>
              <a:t>	</a:t>
            </a:r>
            <a:r>
              <a:rPr lang="en-US" dirty="0" err="1">
                <a:solidFill>
                  <a:srgbClr val="FF0000"/>
                </a:solidFill>
                <a:uFillTx/>
              </a:rPr>
              <a:t>getQ</a:t>
            </a:r>
            <a:r>
              <a:rPr lang="en-US" dirty="0">
                <a:solidFill>
                  <a:srgbClr val="FF0000"/>
                </a:solidFill>
                <a:uFillTx/>
              </a:rPr>
              <a:t>(&amp;</a:t>
            </a:r>
            <a:r>
              <a:rPr lang="en-US" dirty="0" err="1">
                <a:solidFill>
                  <a:srgbClr val="FF0000"/>
                </a:solidFill>
                <a:uFillTx/>
              </a:rPr>
              <a:t>vfunc</a:t>
            </a:r>
            <a:r>
              <a:rPr lang="en-US" dirty="0">
                <a:solidFill>
                  <a:srgbClr val="FF0000"/>
                </a:solidFill>
                <a:uFillTx/>
              </a:rPr>
              <a:t>,&amp;</a:t>
            </a:r>
            <a:r>
              <a:rPr lang="en-US" i="1" dirty="0" err="1">
                <a:solidFill>
                  <a:srgbClr val="FF0000"/>
                </a:solidFill>
                <a:uFillTx/>
              </a:rPr>
              <a:t>msg</a:t>
            </a:r>
            <a:r>
              <a:rPr lang="en-US" dirty="0">
                <a:solidFill>
                  <a:srgbClr val="FF0000"/>
                </a:solidFill>
                <a:uFillTx/>
              </a:rPr>
              <a:t>) </a:t>
            </a:r>
          </a:p>
          <a:p>
            <a:pPr marL="0" indent="0">
              <a:buNone/>
            </a:pPr>
            <a:r>
              <a:rPr lang="en-US" b="1" dirty="0">
                <a:uFillTx/>
              </a:rPr>
              <a:t>end</a:t>
            </a:r>
            <a:r>
              <a:rPr lang="en-US" dirty="0">
                <a:uFillTx/>
              </a:rPr>
              <a:t> </a:t>
            </a:r>
          </a:p>
          <a:p>
            <a:pPr marL="0" indent="0">
              <a:buNone/>
            </a:pPr>
            <a:r>
              <a:rPr lang="en-US" b="1" dirty="0">
                <a:uFillTx/>
              </a:rPr>
              <a:t>for</a:t>
            </a:r>
            <a:r>
              <a:rPr lang="en-US" dirty="0">
                <a:uFillTx/>
              </a:rPr>
              <a:t> </a:t>
            </a:r>
            <a:r>
              <a:rPr lang="en-US" i="1" dirty="0">
                <a:uFillTx/>
              </a:rPr>
              <a:t>each Row r in independent rows </a:t>
            </a:r>
            <a:r>
              <a:rPr lang="en-US" b="1" dirty="0">
                <a:uFillTx/>
              </a:rPr>
              <a:t>do</a:t>
            </a:r>
            <a:r>
              <a:rPr lang="en-US" dirty="0">
                <a:uFillTx/>
              </a:rPr>
              <a:t> 	</a:t>
            </a:r>
            <a:r>
              <a:rPr lang="en-US" dirty="0" err="1">
                <a:uFillTx/>
              </a:rPr>
              <a:t>computeRow</a:t>
            </a:r>
            <a:r>
              <a:rPr lang="en-US" dirty="0">
                <a:uFillTx/>
              </a:rPr>
              <a:t>(</a:t>
            </a:r>
            <a:r>
              <a:rPr lang="en-US" i="1" dirty="0">
                <a:uFillTx/>
              </a:rPr>
              <a:t>r</a:t>
            </a:r>
            <a:r>
              <a:rPr lang="en-US" dirty="0">
                <a:uFillTx/>
              </a:rPr>
              <a:t>,0) </a:t>
            </a:r>
          </a:p>
          <a:p>
            <a:pPr marL="0" indent="0">
              <a:buNone/>
            </a:pPr>
            <a:r>
              <a:rPr lang="en-US" b="1" dirty="0">
                <a:uFillTx/>
              </a:rPr>
              <a:t>end</a:t>
            </a:r>
            <a:br>
              <a:rPr lang="en-US" dirty="0">
                <a:uFillTx/>
              </a:rPr>
            </a:br>
            <a:r>
              <a:rPr lang="en-US" b="1" dirty="0">
                <a:uFillTx/>
              </a:rPr>
              <a:t>while</a:t>
            </a:r>
            <a:r>
              <a:rPr lang="en-US" dirty="0">
                <a:uFillTx/>
              </a:rPr>
              <a:t> </a:t>
            </a:r>
            <a:r>
              <a:rPr lang="en-US" i="1" dirty="0">
                <a:uFillTx/>
              </a:rPr>
              <a:t>there are pending rows </a:t>
            </a:r>
            <a:r>
              <a:rPr lang="en-US" b="1" dirty="0">
                <a:uFillTx/>
              </a:rPr>
              <a:t>do</a:t>
            </a:r>
            <a:r>
              <a:rPr lang="en-US" dirty="0">
                <a:uFillTx/>
              </a:rPr>
              <a:t> </a:t>
            </a:r>
          </a:p>
          <a:p>
            <a:pPr marL="0" indent="0">
              <a:buNone/>
            </a:pPr>
            <a:r>
              <a:rPr lang="en-US" dirty="0">
                <a:uFillTx/>
              </a:rPr>
              <a:t>	</a:t>
            </a:r>
            <a:r>
              <a:rPr lang="en-US" dirty="0" err="1">
                <a:solidFill>
                  <a:srgbClr val="FF0000"/>
                </a:solidFill>
                <a:uFillTx/>
              </a:rPr>
              <a:t>waitQ</a:t>
            </a:r>
            <a:r>
              <a:rPr lang="en-US" dirty="0">
                <a:solidFill>
                  <a:srgbClr val="FF0000"/>
                </a:solidFill>
                <a:uFillTx/>
              </a:rPr>
              <a:t>()</a:t>
            </a:r>
            <a:r>
              <a:rPr lang="en-US" i="1" dirty="0">
                <a:solidFill>
                  <a:srgbClr val="FF0000"/>
                </a:solidFill>
                <a:uFillTx/>
              </a:rPr>
              <a:t> </a:t>
            </a:r>
            <a:r>
              <a:rPr lang="en-US" i="1" dirty="0">
                <a:uFillTx/>
              </a:rPr>
              <a:t>// wait for any queue</a:t>
            </a:r>
            <a:endParaRPr lang="en-US" dirty="0">
              <a:uFillTx/>
            </a:endParaRPr>
          </a:p>
          <a:p>
            <a:pPr marL="0" indent="0">
              <a:buNone/>
            </a:pPr>
            <a:r>
              <a:rPr lang="en-US" dirty="0">
                <a:uFillTx/>
              </a:rPr>
              <a:t>	</a:t>
            </a:r>
            <a:r>
              <a:rPr lang="en-US" dirty="0" err="1">
                <a:solidFill>
                  <a:srgbClr val="FF0000"/>
                </a:solidFill>
                <a:uFillTx/>
              </a:rPr>
              <a:t>getQ</a:t>
            </a:r>
            <a:r>
              <a:rPr lang="en-US" dirty="0">
                <a:solidFill>
                  <a:srgbClr val="FF0000"/>
                </a:solidFill>
                <a:uFillTx/>
              </a:rPr>
              <a:t>(&amp;</a:t>
            </a:r>
            <a:r>
              <a:rPr lang="en-US" dirty="0" err="1">
                <a:solidFill>
                  <a:srgbClr val="FF0000"/>
                </a:solidFill>
                <a:uFillTx/>
              </a:rPr>
              <a:t>vfunc</a:t>
            </a:r>
            <a:r>
              <a:rPr lang="en-US" dirty="0">
                <a:solidFill>
                  <a:srgbClr val="FF0000"/>
                </a:solidFill>
                <a:uFillTx/>
              </a:rPr>
              <a:t>, &amp;</a:t>
            </a:r>
            <a:r>
              <a:rPr lang="en-US" i="1" dirty="0" err="1">
                <a:solidFill>
                  <a:srgbClr val="FF0000"/>
                </a:solidFill>
                <a:uFillTx/>
              </a:rPr>
              <a:t>msg</a:t>
            </a:r>
            <a:r>
              <a:rPr lang="en-US" dirty="0">
                <a:solidFill>
                  <a:srgbClr val="FF0000"/>
                </a:solidFill>
                <a:uFillTx/>
              </a:rPr>
              <a:t>) </a:t>
            </a:r>
          </a:p>
          <a:p>
            <a:pPr marL="0" indent="0">
              <a:buNone/>
            </a:pPr>
            <a:r>
              <a:rPr lang="en-US" b="1" dirty="0">
                <a:uFillTx/>
              </a:rPr>
              <a:t>end</a:t>
            </a:r>
            <a:r>
              <a:rPr lang="en-US" dirty="0">
                <a:uFillTx/>
              </a:rPr>
              <a:t> </a:t>
            </a:r>
          </a:p>
          <a:p>
            <a:pPr marL="0" indent="0" algn="ctr">
              <a:buNone/>
            </a:pPr>
            <a:r>
              <a:rPr lang="en-US" b="1" dirty="0">
                <a:solidFill>
                  <a:schemeClr val="tx1">
                    <a:lumMod val="50000"/>
                    <a:lumOff val="50000"/>
                  </a:schemeClr>
                </a:solidFill>
                <a:uFillTx/>
              </a:rPr>
              <a:t>Algorithm 4: </a:t>
            </a:r>
            <a:r>
              <a:rPr lang="en-US" dirty="0">
                <a:solidFill>
                  <a:schemeClr val="tx1">
                    <a:lumMod val="50000"/>
                    <a:lumOff val="50000"/>
                  </a:schemeClr>
                </a:solidFill>
                <a:uFillTx/>
              </a:rPr>
              <a:t>Local Triangular Solve </a:t>
            </a:r>
          </a:p>
          <a:p>
            <a:endParaRPr lang="en-US" dirty="0">
              <a:uFillTx/>
            </a:endParaRPr>
          </a:p>
        </p:txBody>
      </p:sp>
      <p:cxnSp>
        <p:nvCxnSpPr>
          <p:cNvPr id="9" name="Straight Connector 8"/>
          <p:cNvCxnSpPr/>
          <p:nvPr/>
        </p:nvCxnSpPr>
        <p:spPr>
          <a:xfrm>
            <a:off x="4783667" y="23622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783667" y="3026834"/>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787900" y="3606801"/>
            <a:ext cx="0" cy="508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57554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7E1672-F24F-CC48-9193-CE99BD26A275}"/>
              </a:ext>
            </a:extLst>
          </p:cNvPr>
          <p:cNvSpPr>
            <a:spLocks noGrp="1"/>
          </p:cNvSpPr>
          <p:nvPr>
            <p:ph type="title"/>
          </p:nvPr>
        </p:nvSpPr>
        <p:spPr/>
        <p:txBody>
          <a:bodyPr/>
          <a:lstStyle/>
          <a:p>
            <a:r>
              <a:rPr lang="en-US" dirty="0"/>
              <a:t>Multiscale Modeling of </a:t>
            </a:r>
            <a:br>
              <a:rPr lang="en-US" dirty="0"/>
            </a:br>
            <a:r>
              <a:rPr lang="en-US" dirty="0"/>
              <a:t>Post-CMOS Devices and Systems</a:t>
            </a:r>
          </a:p>
        </p:txBody>
      </p:sp>
      <p:sp>
        <p:nvSpPr>
          <p:cNvPr id="4" name="Slide Number Placeholder 3">
            <a:extLst>
              <a:ext uri="{FF2B5EF4-FFF2-40B4-BE49-F238E27FC236}">
                <a16:creationId xmlns:a16="http://schemas.microsoft.com/office/drawing/2014/main" id="{44F9BE00-3D33-F14B-90FC-54478D5D69B0}"/>
              </a:ext>
            </a:extLst>
          </p:cNvPr>
          <p:cNvSpPr>
            <a:spLocks noGrp="1"/>
          </p:cNvSpPr>
          <p:nvPr>
            <p:ph type="sldNum" sz="quarter" idx="12"/>
          </p:nvPr>
        </p:nvSpPr>
        <p:spPr>
          <a:xfrm>
            <a:off x="8599715" y="4811786"/>
            <a:ext cx="396952" cy="207749"/>
          </a:xfrm>
        </p:spPr>
        <p:txBody>
          <a:bodyPr/>
          <a:lstStyle/>
          <a:p>
            <a:fld id="{86CB4B4D-7CA3-9044-876B-883B54F8677D}" type="slidenum">
              <a:rPr lang="uk-UA" smtClean="0">
                <a:latin typeface="Calibri"/>
                <a:ea typeface="Calibri"/>
                <a:cs typeface="Calibri"/>
              </a:rPr>
              <a:pPr/>
              <a:t>48</a:t>
            </a:fld>
            <a:endParaRPr lang="uk-UA" dirty="0">
              <a:latin typeface="Calibri"/>
              <a:ea typeface="Calibri"/>
              <a:cs typeface="Calibri"/>
            </a:endParaRPr>
          </a:p>
        </p:txBody>
      </p:sp>
      <p:sp>
        <p:nvSpPr>
          <p:cNvPr id="2" name="Subtitle 1">
            <a:extLst>
              <a:ext uri="{FF2B5EF4-FFF2-40B4-BE49-F238E27FC236}">
                <a16:creationId xmlns:a16="http://schemas.microsoft.com/office/drawing/2014/main" id="{0BD76C4D-9C64-D448-8642-47CCB73E1567}"/>
              </a:ext>
            </a:extLst>
          </p:cNvPr>
          <p:cNvSpPr>
            <a:spLocks noGrp="1"/>
          </p:cNvSpPr>
          <p:nvPr>
            <p:ph type="subTitle" idx="1"/>
          </p:nvPr>
        </p:nvSpPr>
        <p:spPr/>
        <p:txBody>
          <a:bodyPr/>
          <a:lstStyle/>
          <a:p>
            <a:r>
              <a:rPr lang="en-US" dirty="0"/>
              <a:t>Accelerate the discovery of new electronic materials and post-CMOS devices</a:t>
            </a:r>
          </a:p>
        </p:txBody>
      </p:sp>
    </p:spTree>
    <p:extLst>
      <p:ext uri="{BB962C8B-B14F-4D97-AF65-F5344CB8AC3E}">
        <p14:creationId xmlns:p14="http://schemas.microsoft.com/office/powerpoint/2010/main" val="28973128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a:extLst>
              <a:ext uri="{FF2B5EF4-FFF2-40B4-BE49-F238E27FC236}">
                <a16:creationId xmlns:a16="http://schemas.microsoft.com/office/drawing/2014/main" id="{72E7E837-78FF-7B4E-837D-2D6C8B1A9054}"/>
              </a:ext>
            </a:extLst>
          </p:cNvPr>
          <p:cNvSpPr/>
          <p:nvPr/>
        </p:nvSpPr>
        <p:spPr>
          <a:xfrm>
            <a:off x="0" y="3245711"/>
            <a:ext cx="9144000" cy="1426770"/>
          </a:xfrm>
          <a:prstGeom prst="roundRect">
            <a:avLst>
              <a:gd name="adj" fmla="val 6521"/>
            </a:avLst>
          </a:prstGeom>
          <a:solidFill>
            <a:schemeClr val="accent5">
              <a:lumMod val="20000"/>
              <a:lumOff val="80000"/>
            </a:schemeClr>
          </a:solidFill>
          <a:ln w="3175"/>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ounded Rectangle 17">
            <a:extLst>
              <a:ext uri="{FF2B5EF4-FFF2-40B4-BE49-F238E27FC236}">
                <a16:creationId xmlns:a16="http://schemas.microsoft.com/office/drawing/2014/main" id="{3962484E-8A17-964F-8A22-1FA4DDE3DAD1}"/>
              </a:ext>
            </a:extLst>
          </p:cNvPr>
          <p:cNvSpPr/>
          <p:nvPr/>
        </p:nvSpPr>
        <p:spPr>
          <a:xfrm>
            <a:off x="0" y="707408"/>
            <a:ext cx="9144000" cy="2508594"/>
          </a:xfrm>
          <a:prstGeom prst="roundRect">
            <a:avLst>
              <a:gd name="adj" fmla="val 6521"/>
            </a:avLst>
          </a:prstGeom>
          <a:solidFill>
            <a:schemeClr val="accent6">
              <a:lumMod val="20000"/>
              <a:lumOff val="80000"/>
            </a:schemeClr>
          </a:solidFill>
          <a:ln w="3175"/>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3D5E7F5-219C-FE46-B3A1-BEB6F7D3D2B9}"/>
              </a:ext>
            </a:extLst>
          </p:cNvPr>
          <p:cNvSpPr>
            <a:spLocks noGrp="1"/>
          </p:cNvSpPr>
          <p:nvPr>
            <p:ph type="title"/>
          </p:nvPr>
        </p:nvSpPr>
        <p:spPr/>
        <p:txBody>
          <a:bodyPr/>
          <a:lstStyle/>
          <a:p>
            <a:r>
              <a:rPr lang="en-US" sz="3300" dirty="0"/>
              <a:t>Introduction</a:t>
            </a:r>
          </a:p>
        </p:txBody>
      </p:sp>
      <p:sp>
        <p:nvSpPr>
          <p:cNvPr id="3" name="Content Placeholder 2">
            <a:extLst>
              <a:ext uri="{FF2B5EF4-FFF2-40B4-BE49-F238E27FC236}">
                <a16:creationId xmlns:a16="http://schemas.microsoft.com/office/drawing/2014/main" id="{47E32680-C14F-A240-8A5B-34C61C9A2A84}"/>
              </a:ext>
            </a:extLst>
          </p:cNvPr>
          <p:cNvSpPr>
            <a:spLocks noGrp="1"/>
          </p:cNvSpPr>
          <p:nvPr>
            <p:ph idx="1"/>
          </p:nvPr>
        </p:nvSpPr>
        <p:spPr>
          <a:xfrm>
            <a:off x="142875" y="707409"/>
            <a:ext cx="9001125" cy="3879106"/>
          </a:xfrm>
        </p:spPr>
        <p:txBody>
          <a:bodyPr>
            <a:normAutofit/>
          </a:bodyPr>
          <a:lstStyle/>
          <a:p>
            <a:pPr>
              <a:buFont typeface="Arial" panose="020B0604020202020204" pitchFamily="34" charset="0"/>
              <a:buChar char="•"/>
            </a:pPr>
            <a:r>
              <a:rPr lang="en-US" sz="2400" dirty="0"/>
              <a:t>Multiple devices, memories, and other “post Moore” technologies in development</a:t>
            </a:r>
          </a:p>
          <a:p>
            <a:pPr>
              <a:buFont typeface="Arial" panose="020B0604020202020204" pitchFamily="34" charset="0"/>
              <a:buChar char="•"/>
            </a:pPr>
            <a:r>
              <a:rPr lang="en-US" sz="2400" dirty="0"/>
              <a:t>Evaluating each option in isolation misses the big picture</a:t>
            </a:r>
          </a:p>
          <a:p>
            <a:pPr lvl="2"/>
            <a:r>
              <a:rPr lang="en-US" dirty="0"/>
              <a:t>Devices can be better designed with high-level metrics</a:t>
            </a:r>
          </a:p>
          <a:p>
            <a:pPr lvl="2"/>
            <a:r>
              <a:rPr lang="en-US" dirty="0"/>
              <a:t>Architects can figure out how to best use new technologies</a:t>
            </a:r>
            <a:endParaRPr lang="en-US" sz="2400" b="1" dirty="0"/>
          </a:p>
          <a:p>
            <a:r>
              <a:rPr lang="en-US" sz="2000" b="1" i="1" dirty="0">
                <a:solidFill>
                  <a:srgbClr val="0070C0"/>
                </a:solidFill>
              </a:rPr>
              <a:t>But we lack the tools to do so systematically and rapidly for many technologies</a:t>
            </a:r>
          </a:p>
          <a:p>
            <a:endParaRPr lang="en-US" sz="2000" dirty="0"/>
          </a:p>
          <a:p>
            <a:endParaRPr lang="en-US" sz="2000" dirty="0"/>
          </a:p>
        </p:txBody>
      </p:sp>
      <p:grpSp>
        <p:nvGrpSpPr>
          <p:cNvPr id="4" name="Group 203">
            <a:extLst>
              <a:ext uri="{FF2B5EF4-FFF2-40B4-BE49-F238E27FC236}">
                <a16:creationId xmlns:a16="http://schemas.microsoft.com/office/drawing/2014/main" id="{FBD04A98-D2E2-744A-AEF2-87AEEE961127}"/>
              </a:ext>
            </a:extLst>
          </p:cNvPr>
          <p:cNvGrpSpPr/>
          <p:nvPr/>
        </p:nvGrpSpPr>
        <p:grpSpPr>
          <a:xfrm>
            <a:off x="1331284" y="3273687"/>
            <a:ext cx="6416292" cy="1148239"/>
            <a:chOff x="-241604" y="0"/>
            <a:chExt cx="8555054" cy="1530983"/>
          </a:xfrm>
        </p:grpSpPr>
        <p:sp>
          <p:nvSpPr>
            <p:cNvPr id="5" name="Shape 188">
              <a:extLst>
                <a:ext uri="{FF2B5EF4-FFF2-40B4-BE49-F238E27FC236}">
                  <a16:creationId xmlns:a16="http://schemas.microsoft.com/office/drawing/2014/main" id="{1A5FC129-E7B5-BB4F-8E4A-7270483DD96D}"/>
                </a:ext>
              </a:extLst>
            </p:cNvPr>
            <p:cNvSpPr/>
            <p:nvPr/>
          </p:nvSpPr>
          <p:spPr>
            <a:xfrm>
              <a:off x="5193433" y="658142"/>
              <a:ext cx="940646" cy="643031"/>
            </a:xfrm>
            <a:prstGeom prst="rightArrow">
              <a:avLst>
                <a:gd name="adj1" fmla="val 32000"/>
                <a:gd name="adj2" fmla="val 72785"/>
              </a:avLst>
            </a:prstGeom>
            <a:solidFill>
              <a:srgbClr val="FFFFFF"/>
            </a:solidFill>
            <a:ln w="25400" cap="flat">
              <a:solidFill>
                <a:schemeClr val="accent1"/>
              </a:solidFill>
              <a:prstDash val="solid"/>
              <a:round/>
            </a:ln>
            <a:effectLst/>
          </p:spPr>
          <p:txBody>
            <a:bodyPr wrap="square" lIns="34289" tIns="34289" rIns="34289" bIns="34289" numCol="1" anchor="t">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2400"/>
              </a:pPr>
              <a:endParaRPr kumimoji="0" sz="1800" b="0" i="0" u="none" strike="noStrike" kern="0" cap="none" spc="0" normalizeH="0" baseline="0" noProof="0">
                <a:ln>
                  <a:noFill/>
                </a:ln>
                <a:solidFill>
                  <a:srgbClr val="000000"/>
                </a:solidFill>
                <a:effectLst/>
                <a:uLnTx/>
                <a:uFillTx/>
                <a:latin typeface="Arial"/>
                <a:cs typeface="Arial"/>
                <a:sym typeface="Arial"/>
              </a:endParaRPr>
            </a:p>
          </p:txBody>
        </p:sp>
        <p:grpSp>
          <p:nvGrpSpPr>
            <p:cNvPr id="6" name="Group 202">
              <a:extLst>
                <a:ext uri="{FF2B5EF4-FFF2-40B4-BE49-F238E27FC236}">
                  <a16:creationId xmlns:a16="http://schemas.microsoft.com/office/drawing/2014/main" id="{939F4D9D-DC5C-3647-A4D9-EF2E0DE6882C}"/>
                </a:ext>
              </a:extLst>
            </p:cNvPr>
            <p:cNvGrpSpPr/>
            <p:nvPr/>
          </p:nvGrpSpPr>
          <p:grpSpPr>
            <a:xfrm>
              <a:off x="-241604" y="0"/>
              <a:ext cx="8555054" cy="1530983"/>
              <a:chOff x="-241603" y="0"/>
              <a:chExt cx="8555052" cy="1530982"/>
            </a:xfrm>
          </p:grpSpPr>
          <p:pic>
            <p:nvPicPr>
              <p:cNvPr id="7" name="image12.png">
                <a:extLst>
                  <a:ext uri="{FF2B5EF4-FFF2-40B4-BE49-F238E27FC236}">
                    <a16:creationId xmlns:a16="http://schemas.microsoft.com/office/drawing/2014/main" id="{098DB712-1541-5247-BA0C-A9D67AE5F381}"/>
                  </a:ext>
                </a:extLst>
              </p:cNvPr>
              <p:cNvPicPr>
                <a:picLocks noChangeAspect="1"/>
              </p:cNvPicPr>
              <p:nvPr/>
            </p:nvPicPr>
            <p:blipFill>
              <a:blip r:embed="rId3">
                <a:clrChange>
                  <a:clrFrom>
                    <a:srgbClr val="FFFFFF"/>
                  </a:clrFrom>
                  <a:clrTo>
                    <a:srgbClr val="FFFFFF">
                      <a:alpha val="0"/>
                    </a:srgbClr>
                  </a:clrTo>
                </a:clrChange>
                <a:extLst/>
              </a:blip>
              <a:stretch>
                <a:fillRect/>
              </a:stretch>
            </p:blipFill>
            <p:spPr>
              <a:xfrm>
                <a:off x="6180406" y="280649"/>
                <a:ext cx="2133043" cy="1250333"/>
              </a:xfrm>
              <a:prstGeom prst="rect">
                <a:avLst/>
              </a:prstGeom>
              <a:ln w="12700" cap="flat">
                <a:noFill/>
                <a:miter lim="400000"/>
              </a:ln>
              <a:effectLst/>
            </p:spPr>
          </p:pic>
          <p:grpSp>
            <p:nvGrpSpPr>
              <p:cNvPr id="8" name="Group 194">
                <a:extLst>
                  <a:ext uri="{FF2B5EF4-FFF2-40B4-BE49-F238E27FC236}">
                    <a16:creationId xmlns:a16="http://schemas.microsoft.com/office/drawing/2014/main" id="{CD53DEC0-A406-9549-96F8-AF94D0F6E06B}"/>
                  </a:ext>
                </a:extLst>
              </p:cNvPr>
              <p:cNvGrpSpPr/>
              <p:nvPr/>
            </p:nvGrpSpPr>
            <p:grpSpPr>
              <a:xfrm>
                <a:off x="-130567" y="417943"/>
                <a:ext cx="1915386" cy="1102644"/>
                <a:chOff x="-168816" y="0"/>
                <a:chExt cx="1915385" cy="1102643"/>
              </a:xfrm>
            </p:grpSpPr>
            <p:sp>
              <p:nvSpPr>
                <p:cNvPr id="16" name="Shape 192">
                  <a:extLst>
                    <a:ext uri="{FF2B5EF4-FFF2-40B4-BE49-F238E27FC236}">
                      <a16:creationId xmlns:a16="http://schemas.microsoft.com/office/drawing/2014/main" id="{3519C980-54AC-F242-AC98-7B21A457003D}"/>
                    </a:ext>
                  </a:extLst>
                </p:cNvPr>
                <p:cNvSpPr/>
                <p:nvPr/>
              </p:nvSpPr>
              <p:spPr>
                <a:xfrm>
                  <a:off x="0" y="0"/>
                  <a:ext cx="1746569" cy="1102643"/>
                </a:xfrm>
                <a:prstGeom prst="rect">
                  <a:avLst/>
                </a:prstGeom>
                <a:solidFill>
                  <a:srgbClr val="000000">
                    <a:alpha val="0"/>
                  </a:srgbClr>
                </a:solidFill>
                <a:ln w="12700" cap="flat">
                  <a:noFill/>
                  <a:miter lim="400000"/>
                </a:ln>
                <a:effectLst/>
              </p:spPr>
              <p:txBody>
                <a:bodyPr wrap="square" lIns="34289" tIns="34289" rIns="34289" bIns="34289" numCol="1" anchor="t">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0000"/>
                    </a:solidFill>
                    <a:effectLst/>
                    <a:uLnTx/>
                    <a:uFillTx/>
                    <a:latin typeface="Arial"/>
                    <a:cs typeface="Arial"/>
                    <a:sym typeface="Arial"/>
                  </a:endParaRPr>
                </a:p>
              </p:txBody>
            </p:sp>
            <p:pic>
              <p:nvPicPr>
                <p:cNvPr id="17" name="image13.png">
                  <a:extLst>
                    <a:ext uri="{FF2B5EF4-FFF2-40B4-BE49-F238E27FC236}">
                      <a16:creationId xmlns:a16="http://schemas.microsoft.com/office/drawing/2014/main" id="{995DC75E-6DAF-2149-8A1B-60E0D21E5F50}"/>
                    </a:ext>
                  </a:extLst>
                </p:cNvPr>
                <p:cNvPicPr>
                  <a:picLocks noChangeAspect="1"/>
                </p:cNvPicPr>
                <p:nvPr/>
              </p:nvPicPr>
              <p:blipFill>
                <a:blip r:embed="rId4">
                  <a:clrChange>
                    <a:clrFrom>
                      <a:srgbClr val="FFFFFF"/>
                    </a:clrFrom>
                    <a:clrTo>
                      <a:srgbClr val="FFFFFF">
                        <a:alpha val="0"/>
                      </a:srgbClr>
                    </a:clrTo>
                  </a:clrChange>
                  <a:extLst/>
                </a:blip>
                <a:stretch>
                  <a:fillRect/>
                </a:stretch>
              </p:blipFill>
              <p:spPr>
                <a:xfrm>
                  <a:off x="-168816" y="0"/>
                  <a:ext cx="1746569" cy="1102643"/>
                </a:xfrm>
                <a:prstGeom prst="rect">
                  <a:avLst/>
                </a:prstGeom>
                <a:ln w="12700" cap="flat">
                  <a:noFill/>
                  <a:miter lim="400000"/>
                </a:ln>
                <a:effectLst/>
              </p:spPr>
            </p:pic>
          </p:grpSp>
          <p:sp>
            <p:nvSpPr>
              <p:cNvPr id="9" name="Shape 195">
                <a:extLst>
                  <a:ext uri="{FF2B5EF4-FFF2-40B4-BE49-F238E27FC236}">
                    <a16:creationId xmlns:a16="http://schemas.microsoft.com/office/drawing/2014/main" id="{CCBB77A4-B08B-5642-B962-92CF56D4FBF6}"/>
                  </a:ext>
                </a:extLst>
              </p:cNvPr>
              <p:cNvSpPr/>
              <p:nvPr/>
            </p:nvSpPr>
            <p:spPr>
              <a:xfrm>
                <a:off x="1743178" y="658143"/>
                <a:ext cx="940649" cy="643032"/>
              </a:xfrm>
              <a:prstGeom prst="rightArrow">
                <a:avLst>
                  <a:gd name="adj1" fmla="val 32000"/>
                  <a:gd name="adj2" fmla="val 72785"/>
                </a:avLst>
              </a:prstGeom>
              <a:solidFill>
                <a:srgbClr val="FFFFFF"/>
              </a:solidFill>
              <a:ln w="25400" cap="flat">
                <a:solidFill>
                  <a:schemeClr val="accent1"/>
                </a:solidFill>
                <a:prstDash val="solid"/>
                <a:round/>
              </a:ln>
              <a:effectLst/>
            </p:spPr>
            <p:txBody>
              <a:bodyPr wrap="square" lIns="34289" tIns="34289" rIns="34289" bIns="34289" numCol="1" anchor="t">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2400"/>
                </a:pPr>
                <a:endParaRPr kumimoji="0" sz="1800" b="0" i="0" u="none" strike="noStrike" kern="0" cap="none" spc="0" normalizeH="0" baseline="0" noProof="0">
                  <a:ln>
                    <a:noFill/>
                  </a:ln>
                  <a:solidFill>
                    <a:srgbClr val="000000"/>
                  </a:solidFill>
                  <a:effectLst/>
                  <a:uLnTx/>
                  <a:uFillTx/>
                  <a:latin typeface="Arial"/>
                  <a:cs typeface="Arial"/>
                  <a:sym typeface="Arial"/>
                </a:endParaRPr>
              </a:p>
            </p:txBody>
          </p:sp>
          <p:grpSp>
            <p:nvGrpSpPr>
              <p:cNvPr id="10" name="Group 198">
                <a:extLst>
                  <a:ext uri="{FF2B5EF4-FFF2-40B4-BE49-F238E27FC236}">
                    <a16:creationId xmlns:a16="http://schemas.microsoft.com/office/drawing/2014/main" id="{D261DCE2-D75D-0946-9517-B3F05E9B6E61}"/>
                  </a:ext>
                </a:extLst>
              </p:cNvPr>
              <p:cNvGrpSpPr/>
              <p:nvPr/>
            </p:nvGrpSpPr>
            <p:grpSpPr>
              <a:xfrm>
                <a:off x="2622054" y="288180"/>
                <a:ext cx="2468302" cy="1235272"/>
                <a:chOff x="0" y="0"/>
                <a:chExt cx="2468301" cy="1235271"/>
              </a:xfrm>
            </p:grpSpPr>
            <p:sp>
              <p:nvSpPr>
                <p:cNvPr id="14" name="Shape 196">
                  <a:extLst>
                    <a:ext uri="{FF2B5EF4-FFF2-40B4-BE49-F238E27FC236}">
                      <a16:creationId xmlns:a16="http://schemas.microsoft.com/office/drawing/2014/main" id="{0C0B4128-AC9F-874C-AE93-7115A375A90A}"/>
                    </a:ext>
                  </a:extLst>
                </p:cNvPr>
                <p:cNvSpPr/>
                <p:nvPr/>
              </p:nvSpPr>
              <p:spPr>
                <a:xfrm>
                  <a:off x="0" y="0"/>
                  <a:ext cx="2341689" cy="1235271"/>
                </a:xfrm>
                <a:prstGeom prst="rect">
                  <a:avLst/>
                </a:prstGeom>
                <a:solidFill>
                  <a:srgbClr val="000000">
                    <a:alpha val="0"/>
                  </a:srgbClr>
                </a:solidFill>
                <a:ln w="12700" cap="flat">
                  <a:noFill/>
                  <a:miter lim="400000"/>
                </a:ln>
                <a:effectLst/>
              </p:spPr>
              <p:txBody>
                <a:bodyPr wrap="square" lIns="34289" tIns="34289" rIns="34289" bIns="34289" numCol="1" anchor="t">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0000"/>
                    </a:solidFill>
                    <a:effectLst/>
                    <a:uLnTx/>
                    <a:uFillTx/>
                    <a:latin typeface="Arial"/>
                    <a:cs typeface="Arial"/>
                    <a:sym typeface="Arial"/>
                  </a:endParaRPr>
                </a:p>
              </p:txBody>
            </p:sp>
            <p:pic>
              <p:nvPicPr>
                <p:cNvPr id="15" name="image14.png">
                  <a:extLst>
                    <a:ext uri="{FF2B5EF4-FFF2-40B4-BE49-F238E27FC236}">
                      <a16:creationId xmlns:a16="http://schemas.microsoft.com/office/drawing/2014/main" id="{A088DA7E-C3FD-2043-BA4C-9C717A4124DB}"/>
                    </a:ext>
                  </a:extLst>
                </p:cNvPr>
                <p:cNvPicPr>
                  <a:picLocks noChangeAspect="1"/>
                </p:cNvPicPr>
                <p:nvPr/>
              </p:nvPicPr>
              <p:blipFill>
                <a:blip r:embed="rId5">
                  <a:clrChange>
                    <a:clrFrom>
                      <a:srgbClr val="FFFFFF"/>
                    </a:clrFrom>
                    <a:clrTo>
                      <a:srgbClr val="FFFFFF">
                        <a:alpha val="0"/>
                      </a:srgbClr>
                    </a:clrTo>
                  </a:clrChange>
                  <a:extLst/>
                </a:blip>
                <a:stretch>
                  <a:fillRect/>
                </a:stretch>
              </p:blipFill>
              <p:spPr>
                <a:xfrm>
                  <a:off x="126612" y="0"/>
                  <a:ext cx="2341689" cy="1235271"/>
                </a:xfrm>
                <a:prstGeom prst="rect">
                  <a:avLst/>
                </a:prstGeom>
                <a:ln w="12700" cap="flat">
                  <a:noFill/>
                  <a:miter lim="400000"/>
                </a:ln>
                <a:effectLst/>
              </p:spPr>
            </p:pic>
          </p:grpSp>
          <p:sp>
            <p:nvSpPr>
              <p:cNvPr id="11" name="Shape 199">
                <a:extLst>
                  <a:ext uri="{FF2B5EF4-FFF2-40B4-BE49-F238E27FC236}">
                    <a16:creationId xmlns:a16="http://schemas.microsoft.com/office/drawing/2014/main" id="{BCB73A75-1FC8-B541-ADAC-969230F037A5}"/>
                  </a:ext>
                </a:extLst>
              </p:cNvPr>
              <p:cNvSpPr/>
              <p:nvPr/>
            </p:nvSpPr>
            <p:spPr>
              <a:xfrm>
                <a:off x="-241603" y="12509"/>
                <a:ext cx="1924028" cy="33855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34289" tIns="34289" rIns="34289" bIns="34289" numCol="1" anchor="t">
                <a:spAutoFit/>
              </a:bodyPr>
              <a:lstStyle>
                <a:lvl1pPr>
                  <a:defRPr sz="1600">
                    <a:latin typeface="+mn-lt"/>
                    <a:ea typeface="+mn-ea"/>
                    <a:cs typeface="+mn-cs"/>
                    <a:sym typeface="Helvetica"/>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dirty="0">
                    <a:ln>
                      <a:noFill/>
                    </a:ln>
                    <a:solidFill>
                      <a:srgbClr val="000000"/>
                    </a:solidFill>
                    <a:effectLst/>
                    <a:uLnTx/>
                    <a:uFillTx/>
                    <a:latin typeface="Arial"/>
                    <a:ea typeface="ＭＳ Ｐゴシック"/>
                    <a:sym typeface="Helvetica"/>
                  </a:rPr>
                  <a:t>Transistor/Devices</a:t>
                </a:r>
              </a:p>
            </p:txBody>
          </p:sp>
          <p:sp>
            <p:nvSpPr>
              <p:cNvPr id="12" name="Shape 200">
                <a:extLst>
                  <a:ext uri="{FF2B5EF4-FFF2-40B4-BE49-F238E27FC236}">
                    <a16:creationId xmlns:a16="http://schemas.microsoft.com/office/drawing/2014/main" id="{50918AD4-D931-F64B-B962-0E54B28D9015}"/>
                  </a:ext>
                </a:extLst>
              </p:cNvPr>
              <p:cNvSpPr/>
              <p:nvPr/>
            </p:nvSpPr>
            <p:spPr>
              <a:xfrm>
                <a:off x="6381667" y="0"/>
                <a:ext cx="819025" cy="33855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34289" tIns="34289" rIns="34289" bIns="34289" numCol="1" anchor="t">
                <a:spAutoFit/>
              </a:bodyPr>
              <a:lstStyle>
                <a:lvl1pPr>
                  <a:defRPr sz="1600">
                    <a:latin typeface="+mn-lt"/>
                    <a:ea typeface="+mn-ea"/>
                    <a:cs typeface="+mn-cs"/>
                    <a:sym typeface="Helvetica"/>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dirty="0">
                    <a:ln>
                      <a:noFill/>
                    </a:ln>
                    <a:solidFill>
                      <a:srgbClr val="000000"/>
                    </a:solidFill>
                    <a:effectLst/>
                    <a:uLnTx/>
                    <a:uFillTx/>
                    <a:latin typeface="Arial"/>
                    <a:ea typeface="ＭＳ Ｐゴシック"/>
                    <a:sym typeface="Helvetica"/>
                  </a:rPr>
                  <a:t>System</a:t>
                </a:r>
              </a:p>
            </p:txBody>
          </p:sp>
          <p:sp>
            <p:nvSpPr>
              <p:cNvPr id="13" name="Shape 201">
                <a:extLst>
                  <a:ext uri="{FF2B5EF4-FFF2-40B4-BE49-F238E27FC236}">
                    <a16:creationId xmlns:a16="http://schemas.microsoft.com/office/drawing/2014/main" id="{B1E82901-0F09-344C-AF7C-F91998CA4EC8}"/>
                  </a:ext>
                </a:extLst>
              </p:cNvPr>
              <p:cNvSpPr/>
              <p:nvPr/>
            </p:nvSpPr>
            <p:spPr>
              <a:xfrm>
                <a:off x="3204622" y="2107"/>
                <a:ext cx="1297787" cy="33855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34289" tIns="34289" rIns="34289" bIns="34289" numCol="1" anchor="t">
                <a:spAutoFit/>
              </a:bodyPr>
              <a:lstStyle>
                <a:lvl1pPr>
                  <a:defRPr sz="1600">
                    <a:latin typeface="+mn-lt"/>
                    <a:ea typeface="+mn-ea"/>
                    <a:cs typeface="+mn-cs"/>
                    <a:sym typeface="Helvetica"/>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dirty="0">
                    <a:ln>
                      <a:noFill/>
                    </a:ln>
                    <a:solidFill>
                      <a:srgbClr val="000000"/>
                    </a:solidFill>
                    <a:effectLst/>
                    <a:uLnTx/>
                    <a:uFillTx/>
                    <a:latin typeface="Arial"/>
                    <a:ea typeface="ＭＳ Ｐゴシック"/>
                    <a:sym typeface="Helvetica"/>
                  </a:rPr>
                  <a:t>Architecture</a:t>
                </a:r>
              </a:p>
            </p:txBody>
          </p:sp>
        </p:grpSp>
      </p:grpSp>
    </p:spTree>
    <p:extLst>
      <p:ext uri="{BB962C8B-B14F-4D97-AF65-F5344CB8AC3E}">
        <p14:creationId xmlns:p14="http://schemas.microsoft.com/office/powerpoint/2010/main" val="873560742"/>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48AD-878F-384A-AA62-F256C90930CB}"/>
              </a:ext>
            </a:extLst>
          </p:cNvPr>
          <p:cNvSpPr>
            <a:spLocks noGrp="1"/>
          </p:cNvSpPr>
          <p:nvPr>
            <p:ph type="title"/>
          </p:nvPr>
        </p:nvSpPr>
        <p:spPr/>
        <p:txBody>
          <a:bodyPr/>
          <a:lstStyle/>
          <a:p>
            <a:r>
              <a:rPr lang="en-US" dirty="0"/>
              <a:t>Joint BES, ASCR, HEP Microelectronics BRN</a:t>
            </a:r>
          </a:p>
        </p:txBody>
      </p:sp>
      <p:sp>
        <p:nvSpPr>
          <p:cNvPr id="3" name="Slide Number Placeholder 2">
            <a:extLst>
              <a:ext uri="{FF2B5EF4-FFF2-40B4-BE49-F238E27FC236}">
                <a16:creationId xmlns:a16="http://schemas.microsoft.com/office/drawing/2014/main" id="{FFB5F625-D8E7-EF42-8E66-01351A64B7E0}"/>
              </a:ext>
            </a:extLst>
          </p:cNvPr>
          <p:cNvSpPr>
            <a:spLocks noGrp="1"/>
          </p:cNvSpPr>
          <p:nvPr>
            <p:ph type="sldNum" sz="quarter" idx="12"/>
          </p:nvPr>
        </p:nvSpPr>
        <p:spPr>
          <a:xfrm>
            <a:off x="8597069" y="4811786"/>
            <a:ext cx="399598" cy="207749"/>
          </a:xfrm>
        </p:spPr>
        <p:txBody>
          <a:bodyPr/>
          <a:lstStyle/>
          <a:p>
            <a:fld id="{D8BA31C0-C4EC-EC4F-8529-897935C3CE92}" type="slidenum">
              <a:rPr lang="en-US" smtClean="0">
                <a:latin typeface="Helvetica"/>
                <a:ea typeface="Helvetica"/>
                <a:cs typeface="Helvetica"/>
              </a:rPr>
              <a:pPr/>
              <a:t>50</a:t>
            </a:fld>
            <a:endParaRPr lang="en-US" dirty="0">
              <a:latin typeface="Helvetica"/>
              <a:ea typeface="Helvetica"/>
              <a:cs typeface="Helvetica"/>
            </a:endParaRPr>
          </a:p>
        </p:txBody>
      </p:sp>
      <p:pic>
        <p:nvPicPr>
          <p:cNvPr id="4" name="Picture 3">
            <a:extLst>
              <a:ext uri="{FF2B5EF4-FFF2-40B4-BE49-F238E27FC236}">
                <a16:creationId xmlns:a16="http://schemas.microsoft.com/office/drawing/2014/main" id="{59DC5043-9846-1A49-95A4-E84753B7B0E9}"/>
              </a:ext>
            </a:extLst>
          </p:cNvPr>
          <p:cNvPicPr>
            <a:picLocks noChangeAspect="1"/>
          </p:cNvPicPr>
          <p:nvPr/>
        </p:nvPicPr>
        <p:blipFill>
          <a:blip r:embed="rId2"/>
          <a:stretch>
            <a:fillRect/>
          </a:stretch>
        </p:blipFill>
        <p:spPr>
          <a:xfrm>
            <a:off x="63830" y="776748"/>
            <a:ext cx="3067099" cy="3888014"/>
          </a:xfrm>
          <a:prstGeom prst="rect">
            <a:avLst/>
          </a:prstGeom>
        </p:spPr>
      </p:pic>
      <p:pic>
        <p:nvPicPr>
          <p:cNvPr id="5" name="Picture 4">
            <a:extLst>
              <a:ext uri="{FF2B5EF4-FFF2-40B4-BE49-F238E27FC236}">
                <a16:creationId xmlns:a16="http://schemas.microsoft.com/office/drawing/2014/main" id="{FBC457FE-54BD-E244-8E4C-E9A36C99C122}"/>
              </a:ext>
            </a:extLst>
          </p:cNvPr>
          <p:cNvPicPr>
            <a:picLocks noChangeAspect="1"/>
          </p:cNvPicPr>
          <p:nvPr/>
        </p:nvPicPr>
        <p:blipFill>
          <a:blip r:embed="rId3"/>
          <a:stretch>
            <a:fillRect/>
          </a:stretch>
        </p:blipFill>
        <p:spPr>
          <a:xfrm>
            <a:off x="3130929" y="1032876"/>
            <a:ext cx="5881282" cy="3177789"/>
          </a:xfrm>
          <a:prstGeom prst="rect">
            <a:avLst/>
          </a:prstGeom>
        </p:spPr>
      </p:pic>
    </p:spTree>
    <p:extLst>
      <p:ext uri="{BB962C8B-B14F-4D97-AF65-F5344CB8AC3E}">
        <p14:creationId xmlns:p14="http://schemas.microsoft.com/office/powerpoint/2010/main" val="121604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F6BBC16-3262-614A-97F4-CB337091B59E}"/>
              </a:ext>
            </a:extLst>
          </p:cNvPr>
          <p:cNvGrpSpPr/>
          <p:nvPr/>
        </p:nvGrpSpPr>
        <p:grpSpPr>
          <a:xfrm>
            <a:off x="0" y="715617"/>
            <a:ext cx="4181060" cy="3995531"/>
            <a:chOff x="0" y="715617"/>
            <a:chExt cx="4181060" cy="3995531"/>
          </a:xfrm>
        </p:grpSpPr>
        <p:sp>
          <p:nvSpPr>
            <p:cNvPr id="3" name="Rectangle 2">
              <a:extLst>
                <a:ext uri="{FF2B5EF4-FFF2-40B4-BE49-F238E27FC236}">
                  <a16:creationId xmlns:a16="http://schemas.microsoft.com/office/drawing/2014/main" id="{28D9312B-5086-F74C-82AE-23BA42D49502}"/>
                </a:ext>
              </a:extLst>
            </p:cNvPr>
            <p:cNvSpPr/>
            <p:nvPr/>
          </p:nvSpPr>
          <p:spPr>
            <a:xfrm>
              <a:off x="0" y="715617"/>
              <a:ext cx="3763617" cy="3988905"/>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6393F4BD-C5E0-E74A-AA75-77AEC3B050B7}"/>
                </a:ext>
              </a:extLst>
            </p:cNvPr>
            <p:cNvSpPr/>
            <p:nvPr/>
          </p:nvSpPr>
          <p:spPr>
            <a:xfrm>
              <a:off x="3750365" y="722243"/>
              <a:ext cx="430695" cy="3988905"/>
            </a:xfrm>
            <a:prstGeom prst="rect">
              <a:avLst/>
            </a:prstGeom>
            <a:gradFill flip="none" rotWithShape="1">
              <a:gsLst>
                <a:gs pos="18000">
                  <a:schemeClr val="bg2">
                    <a:lumMod val="20000"/>
                    <a:lumOff val="8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5467B360-C8DB-EF46-B28B-9D88B4CE56BF}"/>
              </a:ext>
            </a:extLst>
          </p:cNvPr>
          <p:cNvPicPr>
            <a:picLocks noChangeAspect="1"/>
          </p:cNvPicPr>
          <p:nvPr/>
        </p:nvPicPr>
        <p:blipFill>
          <a:blip r:embed="rId3"/>
          <a:stretch>
            <a:fillRect/>
          </a:stretch>
        </p:blipFill>
        <p:spPr>
          <a:xfrm>
            <a:off x="-320340" y="2731117"/>
            <a:ext cx="9464340" cy="900586"/>
          </a:xfrm>
          <a:prstGeom prst="rect">
            <a:avLst/>
          </a:prstGeom>
        </p:spPr>
      </p:pic>
      <p:sp>
        <p:nvSpPr>
          <p:cNvPr id="4" name="Title 3">
            <a:extLst>
              <a:ext uri="{FF2B5EF4-FFF2-40B4-BE49-F238E27FC236}">
                <a16:creationId xmlns:a16="http://schemas.microsoft.com/office/drawing/2014/main" id="{57348043-7032-474B-9A93-7ABC3990B8EC}"/>
              </a:ext>
            </a:extLst>
          </p:cNvPr>
          <p:cNvSpPr>
            <a:spLocks noGrp="1"/>
          </p:cNvSpPr>
          <p:nvPr>
            <p:ph type="title"/>
          </p:nvPr>
        </p:nvSpPr>
        <p:spPr>
          <a:xfrm>
            <a:off x="291548" y="200837"/>
            <a:ext cx="8680174" cy="393998"/>
          </a:xfrm>
        </p:spPr>
        <p:txBody>
          <a:bodyPr/>
          <a:lstStyle/>
          <a:p>
            <a:pPr algn="ctr"/>
            <a:r>
              <a:rPr lang="en-US" sz="2700" dirty="0"/>
              <a:t>Lab-Wide Initiative in Microelectronics (Beyond Moore)</a:t>
            </a:r>
          </a:p>
        </p:txBody>
      </p:sp>
      <p:sp>
        <p:nvSpPr>
          <p:cNvPr id="14" name="TextBox 13">
            <a:extLst>
              <a:ext uri="{FF2B5EF4-FFF2-40B4-BE49-F238E27FC236}">
                <a16:creationId xmlns:a16="http://schemas.microsoft.com/office/drawing/2014/main" id="{3CCE4CC1-ACA6-734D-B96E-8871B8578445}"/>
              </a:ext>
            </a:extLst>
          </p:cNvPr>
          <p:cNvSpPr txBox="1"/>
          <p:nvPr/>
        </p:nvSpPr>
        <p:spPr>
          <a:xfrm>
            <a:off x="7528019" y="2793947"/>
            <a:ext cx="973406" cy="33483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Materials </a:t>
            </a:r>
          </a:p>
          <a:p>
            <a:pPr algn="ctr" defTabSz="685800">
              <a:buClrTx/>
              <a:defRPr/>
            </a:pPr>
            <a:r>
              <a:rPr lang="en-US" sz="788" b="1" kern="1200" dirty="0">
                <a:ea typeface="ＭＳ Ｐゴシック"/>
                <a:cs typeface="ＭＳ Ｐゴシック"/>
                <a:sym typeface="Calibri"/>
              </a:rPr>
              <a:t>Physics</a:t>
            </a:r>
          </a:p>
        </p:txBody>
      </p:sp>
      <p:sp>
        <p:nvSpPr>
          <p:cNvPr id="15" name="TextBox 14">
            <a:extLst>
              <a:ext uri="{FF2B5EF4-FFF2-40B4-BE49-F238E27FC236}">
                <a16:creationId xmlns:a16="http://schemas.microsoft.com/office/drawing/2014/main" id="{B45DF85F-90BB-2549-A216-0A3564C28638}"/>
              </a:ext>
            </a:extLst>
          </p:cNvPr>
          <p:cNvSpPr txBox="1"/>
          <p:nvPr/>
        </p:nvSpPr>
        <p:spPr>
          <a:xfrm>
            <a:off x="5898250" y="2874582"/>
            <a:ext cx="1046487"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Junction Physics</a:t>
            </a:r>
          </a:p>
        </p:txBody>
      </p:sp>
      <p:grpSp>
        <p:nvGrpSpPr>
          <p:cNvPr id="2" name="Group 1">
            <a:extLst>
              <a:ext uri="{FF2B5EF4-FFF2-40B4-BE49-F238E27FC236}">
                <a16:creationId xmlns:a16="http://schemas.microsoft.com/office/drawing/2014/main" id="{EF5E4B2B-E619-A047-85B4-186CEDA089C3}"/>
              </a:ext>
            </a:extLst>
          </p:cNvPr>
          <p:cNvGrpSpPr/>
          <p:nvPr/>
        </p:nvGrpSpPr>
        <p:grpSpPr>
          <a:xfrm>
            <a:off x="4299870" y="2521805"/>
            <a:ext cx="1800649" cy="557313"/>
            <a:chOff x="753179" y="3032927"/>
            <a:chExt cx="4013888" cy="1190518"/>
          </a:xfrm>
        </p:grpSpPr>
        <p:sp>
          <p:nvSpPr>
            <p:cNvPr id="16" name="TextBox 15">
              <a:extLst>
                <a:ext uri="{FF2B5EF4-FFF2-40B4-BE49-F238E27FC236}">
                  <a16:creationId xmlns:a16="http://schemas.microsoft.com/office/drawing/2014/main" id="{7A17FCD2-1316-744B-A20E-728E0BFF6EA7}"/>
                </a:ext>
              </a:extLst>
            </p:cNvPr>
            <p:cNvSpPr txBox="1"/>
            <p:nvPr/>
          </p:nvSpPr>
          <p:spPr>
            <a:xfrm>
              <a:off x="753179" y="3767190"/>
              <a:ext cx="2142314" cy="45625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Device Physics</a:t>
              </a:r>
            </a:p>
          </p:txBody>
        </p:sp>
        <p:sp>
          <p:nvSpPr>
            <p:cNvPr id="22" name="TextBox 21">
              <a:extLst>
                <a:ext uri="{FF2B5EF4-FFF2-40B4-BE49-F238E27FC236}">
                  <a16:creationId xmlns:a16="http://schemas.microsoft.com/office/drawing/2014/main" id="{753CAF92-86E6-2D43-A345-CF26CC48A5D9}"/>
                </a:ext>
              </a:extLst>
            </p:cNvPr>
            <p:cNvSpPr txBox="1"/>
            <p:nvPr/>
          </p:nvSpPr>
          <p:spPr>
            <a:xfrm>
              <a:off x="2691333" y="3032927"/>
              <a:ext cx="2075734" cy="493098"/>
            </a:xfrm>
            <a:prstGeom prst="rect">
              <a:avLst/>
            </a:prstGeom>
            <a:noFill/>
          </p:spPr>
          <p:txBody>
            <a:bodyPr wrap="square" rtlCol="0">
              <a:spAutoFit/>
            </a:bodyPr>
            <a:lstStyle/>
            <a:p>
              <a:pPr defTabSz="685800">
                <a:buClrTx/>
                <a:defRPr/>
              </a:pPr>
              <a:r>
                <a:rPr lang="en-US" sz="900" b="1" kern="1200" dirty="0">
                  <a:ea typeface="ＭＳ Ｐゴシック"/>
                  <a:cs typeface="ＭＳ Ｐゴシック"/>
                  <a:sym typeface="Calibri"/>
                </a:rPr>
                <a:t>Length Scale</a:t>
              </a:r>
            </a:p>
          </p:txBody>
        </p:sp>
      </p:grpSp>
      <p:pic>
        <p:nvPicPr>
          <p:cNvPr id="37" name="Picture 36">
            <a:extLst>
              <a:ext uri="{FF2B5EF4-FFF2-40B4-BE49-F238E27FC236}">
                <a16:creationId xmlns:a16="http://schemas.microsoft.com/office/drawing/2014/main" id="{DB7B3EFB-1C8A-2949-93EC-147F3FC622A2}"/>
              </a:ext>
            </a:extLst>
          </p:cNvPr>
          <p:cNvPicPr>
            <a:picLocks noChangeAspect="1"/>
          </p:cNvPicPr>
          <p:nvPr/>
        </p:nvPicPr>
        <p:blipFill>
          <a:blip r:embed="rId4"/>
          <a:stretch>
            <a:fillRect/>
          </a:stretch>
        </p:blipFill>
        <p:spPr>
          <a:xfrm>
            <a:off x="7707554" y="2212079"/>
            <a:ext cx="666581" cy="633164"/>
          </a:xfrm>
          <a:prstGeom prst="rect">
            <a:avLst/>
          </a:prstGeom>
        </p:spPr>
      </p:pic>
      <p:pic>
        <p:nvPicPr>
          <p:cNvPr id="39" name="Picture 38">
            <a:extLst>
              <a:ext uri="{FF2B5EF4-FFF2-40B4-BE49-F238E27FC236}">
                <a16:creationId xmlns:a16="http://schemas.microsoft.com/office/drawing/2014/main" id="{D930873F-9602-E444-9426-D530B22F1C9C}"/>
              </a:ext>
            </a:extLst>
          </p:cNvPr>
          <p:cNvPicPr>
            <a:picLocks noChangeAspect="1"/>
          </p:cNvPicPr>
          <p:nvPr/>
        </p:nvPicPr>
        <p:blipFill>
          <a:blip r:embed="rId5"/>
          <a:stretch>
            <a:fillRect/>
          </a:stretch>
        </p:blipFill>
        <p:spPr>
          <a:xfrm>
            <a:off x="6101193" y="2262155"/>
            <a:ext cx="666581" cy="633164"/>
          </a:xfrm>
          <a:prstGeom prst="rect">
            <a:avLst/>
          </a:prstGeom>
        </p:spPr>
      </p:pic>
      <p:pic>
        <p:nvPicPr>
          <p:cNvPr id="41" name="Picture 40">
            <a:extLst>
              <a:ext uri="{FF2B5EF4-FFF2-40B4-BE49-F238E27FC236}">
                <a16:creationId xmlns:a16="http://schemas.microsoft.com/office/drawing/2014/main" id="{18E46472-8A62-4F41-B7DF-F41EFAE81EE7}"/>
              </a:ext>
            </a:extLst>
          </p:cNvPr>
          <p:cNvPicPr>
            <a:picLocks noChangeAspect="1"/>
          </p:cNvPicPr>
          <p:nvPr/>
        </p:nvPicPr>
        <p:blipFill>
          <a:blip r:embed="rId6"/>
          <a:stretch>
            <a:fillRect/>
          </a:stretch>
        </p:blipFill>
        <p:spPr>
          <a:xfrm>
            <a:off x="7580266" y="3276063"/>
            <a:ext cx="921158" cy="833538"/>
          </a:xfrm>
          <a:prstGeom prst="rect">
            <a:avLst/>
          </a:prstGeom>
        </p:spPr>
      </p:pic>
      <p:pic>
        <p:nvPicPr>
          <p:cNvPr id="43" name="Picture 42">
            <a:extLst>
              <a:ext uri="{FF2B5EF4-FFF2-40B4-BE49-F238E27FC236}">
                <a16:creationId xmlns:a16="http://schemas.microsoft.com/office/drawing/2014/main" id="{078E566C-F7EA-084D-B6F0-9245E6C192CC}"/>
              </a:ext>
            </a:extLst>
          </p:cNvPr>
          <p:cNvPicPr>
            <a:picLocks noChangeAspect="1"/>
          </p:cNvPicPr>
          <p:nvPr/>
        </p:nvPicPr>
        <p:blipFill>
          <a:blip r:embed="rId7"/>
          <a:stretch>
            <a:fillRect/>
          </a:stretch>
        </p:blipFill>
        <p:spPr>
          <a:xfrm>
            <a:off x="5784074" y="2988453"/>
            <a:ext cx="1441638" cy="1366061"/>
          </a:xfrm>
          <a:prstGeom prst="rect">
            <a:avLst/>
          </a:prstGeom>
        </p:spPr>
      </p:pic>
      <p:sp>
        <p:nvSpPr>
          <p:cNvPr id="21" name="TextBox 20">
            <a:extLst>
              <a:ext uri="{FF2B5EF4-FFF2-40B4-BE49-F238E27FC236}">
                <a16:creationId xmlns:a16="http://schemas.microsoft.com/office/drawing/2014/main" id="{81F548A0-373E-5F41-B5E2-AE5FDDF0A12F}"/>
              </a:ext>
            </a:extLst>
          </p:cNvPr>
          <p:cNvSpPr txBox="1"/>
          <p:nvPr/>
        </p:nvSpPr>
        <p:spPr>
          <a:xfrm>
            <a:off x="4202690" y="3218627"/>
            <a:ext cx="1132364" cy="230832"/>
          </a:xfrm>
          <a:prstGeom prst="rect">
            <a:avLst/>
          </a:prstGeom>
          <a:noFill/>
        </p:spPr>
        <p:txBody>
          <a:bodyPr wrap="square" rtlCol="0">
            <a:spAutoFit/>
          </a:bodyPr>
          <a:lstStyle/>
          <a:p>
            <a:pPr defTabSz="342900" hangingPunct="0">
              <a:buClrTx/>
              <a:defRPr/>
            </a:pPr>
            <a:r>
              <a:rPr lang="en-US" sz="900" dirty="0">
                <a:ea typeface="ＭＳ Ｐゴシック"/>
                <a:cs typeface="ＭＳ Ｐゴシック"/>
                <a:sym typeface="Calibri"/>
              </a:rPr>
              <a:t>Compact Models</a:t>
            </a:r>
          </a:p>
        </p:txBody>
      </p:sp>
      <p:sp>
        <p:nvSpPr>
          <p:cNvPr id="38" name="TextBox 37">
            <a:extLst>
              <a:ext uri="{FF2B5EF4-FFF2-40B4-BE49-F238E27FC236}">
                <a16:creationId xmlns:a16="http://schemas.microsoft.com/office/drawing/2014/main" id="{FF8AF616-4165-BF48-8358-331094911D4F}"/>
              </a:ext>
            </a:extLst>
          </p:cNvPr>
          <p:cNvSpPr txBox="1"/>
          <p:nvPr/>
        </p:nvSpPr>
        <p:spPr>
          <a:xfrm>
            <a:off x="2538012" y="2695655"/>
            <a:ext cx="716611" cy="369332"/>
          </a:xfrm>
          <a:prstGeom prst="rect">
            <a:avLst/>
          </a:prstGeom>
          <a:noFill/>
        </p:spPr>
        <p:txBody>
          <a:bodyPr wrap="square" rtlCol="0">
            <a:spAutoFit/>
          </a:bodyPr>
          <a:lstStyle/>
          <a:p>
            <a:pPr algn="ctr" defTabSz="342900" hangingPunct="0">
              <a:buClrTx/>
              <a:defRPr/>
            </a:pPr>
            <a:r>
              <a:rPr lang="en-US" sz="900" dirty="0">
                <a:ea typeface="ＭＳ Ｐゴシック"/>
                <a:cs typeface="ＭＳ Ｐゴシック"/>
                <a:sym typeface="Calibri"/>
              </a:rPr>
              <a:t>Analog</a:t>
            </a:r>
          </a:p>
          <a:p>
            <a:pPr algn="ctr" defTabSz="342900" hangingPunct="0">
              <a:buClrTx/>
              <a:defRPr/>
            </a:pPr>
            <a:r>
              <a:rPr lang="en-US" sz="900" dirty="0">
                <a:ea typeface="ＭＳ Ｐゴシック"/>
                <a:cs typeface="ＭＳ Ｐゴシック"/>
                <a:sym typeface="Calibri"/>
              </a:rPr>
              <a:t>Simulation</a:t>
            </a:r>
          </a:p>
        </p:txBody>
      </p:sp>
      <p:pic>
        <p:nvPicPr>
          <p:cNvPr id="44" name="Picture 43">
            <a:extLst>
              <a:ext uri="{FF2B5EF4-FFF2-40B4-BE49-F238E27FC236}">
                <a16:creationId xmlns:a16="http://schemas.microsoft.com/office/drawing/2014/main" id="{1117CEFD-1638-4343-AF34-041B87B9BF59}"/>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72675" y="2053343"/>
            <a:ext cx="954189" cy="954189"/>
          </a:xfrm>
          <a:prstGeom prst="rect">
            <a:avLst/>
          </a:prstGeom>
        </p:spPr>
      </p:pic>
      <p:pic>
        <p:nvPicPr>
          <p:cNvPr id="5" name="Picture 4">
            <a:extLst>
              <a:ext uri="{FF2B5EF4-FFF2-40B4-BE49-F238E27FC236}">
                <a16:creationId xmlns:a16="http://schemas.microsoft.com/office/drawing/2014/main" id="{4CB8CC68-DAD8-C346-A915-E30CAEEB85A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335985" y="1983278"/>
            <a:ext cx="1200597" cy="859887"/>
          </a:xfrm>
          <a:prstGeom prst="rect">
            <a:avLst/>
          </a:prstGeom>
        </p:spPr>
      </p:pic>
      <p:pic>
        <p:nvPicPr>
          <p:cNvPr id="8" name="Picture 7">
            <a:extLst>
              <a:ext uri="{FF2B5EF4-FFF2-40B4-BE49-F238E27FC236}">
                <a16:creationId xmlns:a16="http://schemas.microsoft.com/office/drawing/2014/main" id="{2D85E671-4229-774B-B494-6480885A6A3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338071" y="3384680"/>
            <a:ext cx="861602" cy="787978"/>
          </a:xfrm>
          <a:prstGeom prst="rect">
            <a:avLst/>
          </a:prstGeom>
        </p:spPr>
      </p:pic>
      <p:pic>
        <p:nvPicPr>
          <p:cNvPr id="31" name="Picture 30">
            <a:extLst>
              <a:ext uri="{FF2B5EF4-FFF2-40B4-BE49-F238E27FC236}">
                <a16:creationId xmlns:a16="http://schemas.microsoft.com/office/drawing/2014/main" id="{799CA05F-1B64-2D4D-B387-52899AB66D92}"/>
              </a:ext>
            </a:extLst>
          </p:cNvPr>
          <p:cNvPicPr>
            <a:picLocks noChangeAspect="1"/>
          </p:cNvPicPr>
          <p:nvPr/>
        </p:nvPicPr>
        <p:blipFill>
          <a:blip r:embed="rId11"/>
          <a:stretch>
            <a:fillRect/>
          </a:stretch>
        </p:blipFill>
        <p:spPr>
          <a:xfrm>
            <a:off x="616932" y="3307227"/>
            <a:ext cx="905563" cy="800695"/>
          </a:xfrm>
          <a:prstGeom prst="rect">
            <a:avLst/>
          </a:prstGeom>
        </p:spPr>
      </p:pic>
      <p:pic>
        <p:nvPicPr>
          <p:cNvPr id="32" name="Picture 31">
            <a:extLst>
              <a:ext uri="{FF2B5EF4-FFF2-40B4-BE49-F238E27FC236}">
                <a16:creationId xmlns:a16="http://schemas.microsoft.com/office/drawing/2014/main" id="{29A71D2D-A545-9142-8ECA-F25F4FEF7F8C}"/>
              </a:ext>
            </a:extLst>
          </p:cNvPr>
          <p:cNvPicPr>
            <a:picLocks noChangeAspect="1"/>
          </p:cNvPicPr>
          <p:nvPr/>
        </p:nvPicPr>
        <p:blipFill>
          <a:blip r:embed="rId12"/>
          <a:stretch>
            <a:fillRect/>
          </a:stretch>
        </p:blipFill>
        <p:spPr>
          <a:xfrm>
            <a:off x="2296859" y="3292170"/>
            <a:ext cx="1205581" cy="815540"/>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A32DD703-C10C-2B4F-A256-8FB27B7D1449}"/>
              </a:ext>
            </a:extLst>
          </p:cNvPr>
          <p:cNvSpPr txBox="1"/>
          <p:nvPr/>
        </p:nvSpPr>
        <p:spPr>
          <a:xfrm>
            <a:off x="280729" y="659613"/>
            <a:ext cx="8403914" cy="646331"/>
          </a:xfrm>
          <a:prstGeom prst="rect">
            <a:avLst/>
          </a:prstGeom>
          <a:noFill/>
        </p:spPr>
        <p:txBody>
          <a:bodyPr wrap="square" rtlCol="0">
            <a:spAutoFit/>
          </a:bodyPr>
          <a:lstStyle/>
          <a:p>
            <a:pPr algn="ctr" defTabSz="685800" eaLnBrk="0" fontAlgn="base" hangingPunct="0">
              <a:spcBef>
                <a:spcPct val="0"/>
              </a:spcBef>
              <a:spcAft>
                <a:spcPct val="0"/>
              </a:spcAft>
              <a:buClrTx/>
            </a:pPr>
            <a:r>
              <a:rPr lang="en-US" sz="1800" kern="1200" dirty="0">
                <a:solidFill>
                  <a:schemeClr val="tx1"/>
                </a:solidFill>
                <a:latin typeface="Arial" charset="0"/>
                <a:ea typeface="ＭＳ Ｐゴシック" charset="0"/>
              </a:rPr>
              <a:t>Characterizing materials, analyzing devices, understanding impacts on circuits, architectures, systems and applications. </a:t>
            </a:r>
          </a:p>
        </p:txBody>
      </p:sp>
      <p:pic>
        <p:nvPicPr>
          <p:cNvPr id="33" name="Picture 2" descr="C:\Documents and Settings\lwwang\Desktop\My Documents\talk\CMOS_poster\CMOS.jpeg">
            <a:extLst>
              <a:ext uri="{FF2B5EF4-FFF2-40B4-BE49-F238E27FC236}">
                <a16:creationId xmlns:a16="http://schemas.microsoft.com/office/drawing/2014/main" id="{8C3CA06E-B5FF-C348-87DD-D0F6FF1BA972}"/>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4220617" y="2123547"/>
            <a:ext cx="914582" cy="70059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a:extLst>
              <a:ext uri="{FF2B5EF4-FFF2-40B4-BE49-F238E27FC236}">
                <a16:creationId xmlns:a16="http://schemas.microsoft.com/office/drawing/2014/main" id="{4A2810BB-FE9E-CE4E-8238-67A8E45EBCB5}"/>
              </a:ext>
            </a:extLst>
          </p:cNvPr>
          <p:cNvSpPr txBox="1"/>
          <p:nvPr/>
        </p:nvSpPr>
        <p:spPr>
          <a:xfrm>
            <a:off x="7526826" y="4166208"/>
            <a:ext cx="1233031"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solidFill>
                  <a:schemeClr val="tx1">
                    <a:lumMod val="65000"/>
                    <a:lumOff val="35000"/>
                  </a:schemeClr>
                </a:solidFill>
                <a:latin typeface="Arial" charset="0"/>
                <a:ea typeface="ＭＳ Ｐゴシック" charset="0"/>
              </a:rPr>
              <a:t>Bulk Material:</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~100 Atoms</a:t>
            </a:r>
          </a:p>
        </p:txBody>
      </p:sp>
      <p:sp>
        <p:nvSpPr>
          <p:cNvPr id="35" name="TextBox 34">
            <a:extLst>
              <a:ext uri="{FF2B5EF4-FFF2-40B4-BE49-F238E27FC236}">
                <a16:creationId xmlns:a16="http://schemas.microsoft.com/office/drawing/2014/main" id="{5025C911-582E-F64F-AC66-13941AAA66E8}"/>
              </a:ext>
            </a:extLst>
          </p:cNvPr>
          <p:cNvSpPr txBox="1"/>
          <p:nvPr/>
        </p:nvSpPr>
        <p:spPr>
          <a:xfrm>
            <a:off x="5898250" y="4130786"/>
            <a:ext cx="1300356"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solidFill>
                  <a:schemeClr val="tx1">
                    <a:lumMod val="65000"/>
                    <a:lumOff val="35000"/>
                  </a:schemeClr>
                </a:solidFill>
                <a:latin typeface="Arial" charset="0"/>
                <a:ea typeface="ＭＳ Ｐゴシック" charset="0"/>
              </a:rPr>
              <a:t>One Junction: </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~100k Atoms</a:t>
            </a:r>
          </a:p>
        </p:txBody>
      </p:sp>
      <p:sp>
        <p:nvSpPr>
          <p:cNvPr id="36" name="TextBox 35">
            <a:extLst>
              <a:ext uri="{FF2B5EF4-FFF2-40B4-BE49-F238E27FC236}">
                <a16:creationId xmlns:a16="http://schemas.microsoft.com/office/drawing/2014/main" id="{E8BD8F66-496C-294E-B90E-40E9B64CFC2F}"/>
              </a:ext>
            </a:extLst>
          </p:cNvPr>
          <p:cNvSpPr txBox="1"/>
          <p:nvPr/>
        </p:nvSpPr>
        <p:spPr>
          <a:xfrm>
            <a:off x="4193021" y="4121926"/>
            <a:ext cx="1136850"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solidFill>
                  <a:schemeClr val="tx1">
                    <a:lumMod val="65000"/>
                    <a:lumOff val="35000"/>
                  </a:schemeClr>
                </a:solidFill>
                <a:latin typeface="Arial" charset="0"/>
                <a:ea typeface="ＭＳ Ｐゴシック" charset="0"/>
              </a:rPr>
              <a:t>One Device:</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~1M Atoms</a:t>
            </a:r>
          </a:p>
        </p:txBody>
      </p:sp>
      <p:sp>
        <p:nvSpPr>
          <p:cNvPr id="42" name="TextBox 41">
            <a:extLst>
              <a:ext uri="{FF2B5EF4-FFF2-40B4-BE49-F238E27FC236}">
                <a16:creationId xmlns:a16="http://schemas.microsoft.com/office/drawing/2014/main" id="{0C22A14E-0EAD-924B-92B6-65E6FEBFCFBD}"/>
              </a:ext>
            </a:extLst>
          </p:cNvPr>
          <p:cNvSpPr txBox="1"/>
          <p:nvPr/>
        </p:nvSpPr>
        <p:spPr>
          <a:xfrm>
            <a:off x="2199252" y="4130787"/>
            <a:ext cx="1425390"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solidFill>
                  <a:schemeClr val="tx1">
                    <a:lumMod val="65000"/>
                    <a:lumOff val="35000"/>
                  </a:schemeClr>
                </a:solidFill>
                <a:latin typeface="Arial" charset="0"/>
                <a:ea typeface="ＭＳ Ｐゴシック" charset="0"/>
              </a:rPr>
              <a:t>Circuit/Std. Cell:</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10-100 Devices</a:t>
            </a:r>
          </a:p>
        </p:txBody>
      </p:sp>
      <p:sp>
        <p:nvSpPr>
          <p:cNvPr id="45" name="TextBox 44">
            <a:extLst>
              <a:ext uri="{FF2B5EF4-FFF2-40B4-BE49-F238E27FC236}">
                <a16:creationId xmlns:a16="http://schemas.microsoft.com/office/drawing/2014/main" id="{6D93C9FE-5527-714D-B3DB-49C173B02870}"/>
              </a:ext>
            </a:extLst>
          </p:cNvPr>
          <p:cNvSpPr txBox="1"/>
          <p:nvPr/>
        </p:nvSpPr>
        <p:spPr>
          <a:xfrm>
            <a:off x="355943" y="4113481"/>
            <a:ext cx="1636987" cy="71558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solidFill>
                  <a:schemeClr val="tx1">
                    <a:lumMod val="65000"/>
                    <a:lumOff val="35000"/>
                  </a:schemeClr>
                </a:solidFill>
                <a:latin typeface="Arial" charset="0"/>
                <a:ea typeface="ＭＳ Ｐゴシック" charset="0"/>
              </a:rPr>
              <a:t>Processor/System:</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~10k-1B Circuits</a:t>
            </a:r>
          </a:p>
          <a:p>
            <a:pPr algn="ctr" defTabSz="685800" eaLnBrk="0" fontAlgn="base" hangingPunct="0">
              <a:spcBef>
                <a:spcPct val="0"/>
              </a:spcBef>
              <a:spcAft>
                <a:spcPct val="0"/>
              </a:spcAft>
              <a:buClrTx/>
            </a:pPr>
            <a:endParaRPr lang="en-US" sz="1350" i="1" kern="1200" dirty="0">
              <a:solidFill>
                <a:schemeClr val="tx1">
                  <a:lumMod val="65000"/>
                  <a:lumOff val="35000"/>
                </a:schemeClr>
              </a:solidFill>
              <a:latin typeface="Arial" charset="0"/>
              <a:ea typeface="ＭＳ Ｐゴシック" charset="0"/>
            </a:endParaRPr>
          </a:p>
        </p:txBody>
      </p:sp>
      <p:sp>
        <p:nvSpPr>
          <p:cNvPr id="50" name="Circular Arrow 49">
            <a:extLst>
              <a:ext uri="{FF2B5EF4-FFF2-40B4-BE49-F238E27FC236}">
                <a16:creationId xmlns:a16="http://schemas.microsoft.com/office/drawing/2014/main" id="{9B2B8C50-EECF-7346-BCAA-1F82A59DD6A2}"/>
              </a:ext>
            </a:extLst>
          </p:cNvPr>
          <p:cNvSpPr/>
          <p:nvPr/>
        </p:nvSpPr>
        <p:spPr>
          <a:xfrm flipH="1">
            <a:off x="2725134" y="1676871"/>
            <a:ext cx="2016810" cy="1024228"/>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48" name="Circular Arrow 47">
            <a:extLst>
              <a:ext uri="{FF2B5EF4-FFF2-40B4-BE49-F238E27FC236}">
                <a16:creationId xmlns:a16="http://schemas.microsoft.com/office/drawing/2014/main" id="{2D200F60-5A59-D545-9FA9-B89EB17E3A01}"/>
              </a:ext>
            </a:extLst>
          </p:cNvPr>
          <p:cNvSpPr/>
          <p:nvPr/>
        </p:nvSpPr>
        <p:spPr>
          <a:xfrm flipH="1">
            <a:off x="952970" y="1656383"/>
            <a:ext cx="2237072" cy="1097191"/>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49" name="Circular Arrow 48">
            <a:extLst>
              <a:ext uri="{FF2B5EF4-FFF2-40B4-BE49-F238E27FC236}">
                <a16:creationId xmlns:a16="http://schemas.microsoft.com/office/drawing/2014/main" id="{25E89B2E-647B-EB4D-9E0E-139B9CC05041}"/>
              </a:ext>
            </a:extLst>
          </p:cNvPr>
          <p:cNvSpPr/>
          <p:nvPr/>
        </p:nvSpPr>
        <p:spPr>
          <a:xfrm flipH="1">
            <a:off x="4452530" y="1697750"/>
            <a:ext cx="2315243" cy="1024228"/>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55" name="Circular Arrow 54">
            <a:extLst>
              <a:ext uri="{FF2B5EF4-FFF2-40B4-BE49-F238E27FC236}">
                <a16:creationId xmlns:a16="http://schemas.microsoft.com/office/drawing/2014/main" id="{C9F3D565-11A3-1545-8456-BD9BE5CE5C63}"/>
              </a:ext>
            </a:extLst>
          </p:cNvPr>
          <p:cNvSpPr/>
          <p:nvPr/>
        </p:nvSpPr>
        <p:spPr>
          <a:xfrm flipH="1">
            <a:off x="6258179" y="1682701"/>
            <a:ext cx="2094636" cy="1024228"/>
          </a:xfrm>
          <a:prstGeom prst="circularArrow">
            <a:avLst>
              <a:gd name="adj1" fmla="val 3240"/>
              <a:gd name="adj2" fmla="val 328549"/>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34" name="TextBox 33">
            <a:extLst>
              <a:ext uri="{FF2B5EF4-FFF2-40B4-BE49-F238E27FC236}">
                <a16:creationId xmlns:a16="http://schemas.microsoft.com/office/drawing/2014/main" id="{D90307E2-D282-414C-9F0D-524EC6709BD9}"/>
              </a:ext>
            </a:extLst>
          </p:cNvPr>
          <p:cNvSpPr txBox="1"/>
          <p:nvPr/>
        </p:nvSpPr>
        <p:spPr>
          <a:xfrm>
            <a:off x="630500" y="3218824"/>
            <a:ext cx="628650"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Systems</a:t>
            </a:r>
          </a:p>
        </p:txBody>
      </p:sp>
      <p:sp>
        <p:nvSpPr>
          <p:cNvPr id="40" name="TextBox 39">
            <a:extLst>
              <a:ext uri="{FF2B5EF4-FFF2-40B4-BE49-F238E27FC236}">
                <a16:creationId xmlns:a16="http://schemas.microsoft.com/office/drawing/2014/main" id="{5C5DF0CA-8808-7B4A-A4B8-F77A9C3983B5}"/>
              </a:ext>
            </a:extLst>
          </p:cNvPr>
          <p:cNvSpPr txBox="1"/>
          <p:nvPr/>
        </p:nvSpPr>
        <p:spPr>
          <a:xfrm>
            <a:off x="593751" y="2733858"/>
            <a:ext cx="825868" cy="369332"/>
          </a:xfrm>
          <a:prstGeom prst="rect">
            <a:avLst/>
          </a:prstGeom>
          <a:noFill/>
        </p:spPr>
        <p:txBody>
          <a:bodyPr wrap="none" rtlCol="0">
            <a:spAutoFit/>
          </a:bodyPr>
          <a:lstStyle/>
          <a:p>
            <a:pPr algn="ctr" defTabSz="342900" hangingPunct="0">
              <a:buClrTx/>
              <a:defRPr/>
            </a:pPr>
            <a:r>
              <a:rPr lang="en-US" sz="900" dirty="0">
                <a:ea typeface="ＭＳ Ｐゴシック"/>
                <a:cs typeface="ＭＳ Ｐゴシック"/>
                <a:sym typeface="Calibri"/>
              </a:rPr>
              <a:t>Architectural</a:t>
            </a:r>
          </a:p>
          <a:p>
            <a:pPr algn="ctr" defTabSz="342900" hangingPunct="0">
              <a:buClrTx/>
              <a:defRPr/>
            </a:pPr>
            <a:r>
              <a:rPr lang="en-US" sz="900" dirty="0">
                <a:ea typeface="ＭＳ Ｐゴシック"/>
                <a:cs typeface="ＭＳ Ｐゴシック"/>
                <a:sym typeface="Calibri"/>
              </a:rPr>
              <a:t>Simulation</a:t>
            </a:r>
          </a:p>
        </p:txBody>
      </p:sp>
      <p:sp>
        <p:nvSpPr>
          <p:cNvPr id="27" name="TextBox 26">
            <a:extLst>
              <a:ext uri="{FF2B5EF4-FFF2-40B4-BE49-F238E27FC236}">
                <a16:creationId xmlns:a16="http://schemas.microsoft.com/office/drawing/2014/main" id="{04EE6E9E-1E51-5B46-AF0D-D01B76B009ED}"/>
              </a:ext>
            </a:extLst>
          </p:cNvPr>
          <p:cNvSpPr txBox="1"/>
          <p:nvPr/>
        </p:nvSpPr>
        <p:spPr>
          <a:xfrm>
            <a:off x="2474016" y="3218627"/>
            <a:ext cx="716357"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Circuits</a:t>
            </a:r>
          </a:p>
        </p:txBody>
      </p:sp>
      <p:sp>
        <p:nvSpPr>
          <p:cNvPr id="52" name="Rectangle 51">
            <a:extLst>
              <a:ext uri="{FF2B5EF4-FFF2-40B4-BE49-F238E27FC236}">
                <a16:creationId xmlns:a16="http://schemas.microsoft.com/office/drawing/2014/main" id="{650AAE88-456F-254B-820E-3DDB8D539E88}"/>
              </a:ext>
            </a:extLst>
          </p:cNvPr>
          <p:cNvSpPr/>
          <p:nvPr/>
        </p:nvSpPr>
        <p:spPr>
          <a:xfrm>
            <a:off x="26504" y="1338471"/>
            <a:ext cx="3763617" cy="3246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2"/>
                </a:solidFill>
              </a:rPr>
              <a:t>Computing Sciences Focus</a:t>
            </a:r>
          </a:p>
        </p:txBody>
      </p:sp>
      <p:sp>
        <p:nvSpPr>
          <p:cNvPr id="47" name="TextBox 46">
            <a:extLst>
              <a:ext uri="{FF2B5EF4-FFF2-40B4-BE49-F238E27FC236}">
                <a16:creationId xmlns:a16="http://schemas.microsoft.com/office/drawing/2014/main" id="{7296CBCB-E880-E544-B57B-9BE563A67C8E}"/>
              </a:ext>
            </a:extLst>
          </p:cNvPr>
          <p:cNvSpPr txBox="1"/>
          <p:nvPr/>
        </p:nvSpPr>
        <p:spPr>
          <a:xfrm>
            <a:off x="3106791" y="1808116"/>
            <a:ext cx="1392766" cy="507831"/>
          </a:xfrm>
          <a:prstGeom prst="rect">
            <a:avLst/>
          </a:prstGeom>
          <a:noFill/>
        </p:spPr>
        <p:txBody>
          <a:bodyPr wrap="square" rtlCol="0">
            <a:spAutoFit/>
          </a:bodyPr>
          <a:lstStyle/>
          <a:p>
            <a:pPr algn="ctr" defTabSz="685800" eaLnBrk="0" fontAlgn="base" hangingPunct="0">
              <a:spcBef>
                <a:spcPct val="0"/>
              </a:spcBef>
              <a:spcAft>
                <a:spcPct val="0"/>
              </a:spcAft>
              <a:buClrTx/>
              <a:defRPr/>
            </a:pPr>
            <a:r>
              <a:rPr lang="en-US" sz="900" b="1" dirty="0">
                <a:latin typeface="Arial" charset="0"/>
                <a:ea typeface="ＭＳ Ｐゴシック" charset="-128"/>
                <a:cs typeface="ＭＳ Ｐゴシック" charset="-128"/>
                <a:sym typeface="Calibri"/>
              </a:rPr>
              <a:t>Current Drive, switching energy, transients</a:t>
            </a:r>
          </a:p>
        </p:txBody>
      </p:sp>
      <p:sp>
        <p:nvSpPr>
          <p:cNvPr id="51" name="TextBox 50">
            <a:extLst>
              <a:ext uri="{FF2B5EF4-FFF2-40B4-BE49-F238E27FC236}">
                <a16:creationId xmlns:a16="http://schemas.microsoft.com/office/drawing/2014/main" id="{A1C90860-BEEB-9544-A3E1-212564A32847}"/>
              </a:ext>
            </a:extLst>
          </p:cNvPr>
          <p:cNvSpPr txBox="1"/>
          <p:nvPr/>
        </p:nvSpPr>
        <p:spPr>
          <a:xfrm>
            <a:off x="1440643" y="1872498"/>
            <a:ext cx="1097369" cy="369332"/>
          </a:xfrm>
          <a:prstGeom prst="rect">
            <a:avLst/>
          </a:prstGeom>
          <a:noFill/>
        </p:spPr>
        <p:txBody>
          <a:bodyPr wrap="square" rtlCol="0">
            <a:spAutoFit/>
          </a:bodyPr>
          <a:lstStyle/>
          <a:p>
            <a:pPr algn="ctr" defTabSz="685800">
              <a:buClrTx/>
            </a:pPr>
            <a:r>
              <a:rPr lang="en-US" sz="900" b="1" i="1" kern="1200" dirty="0">
                <a:ea typeface="ＭＳ Ｐゴシック"/>
                <a:cs typeface="ＭＳ Ｐゴシック"/>
                <a:sym typeface="Calibri"/>
              </a:rPr>
              <a:t>Clock-Rates, Power, Area</a:t>
            </a:r>
          </a:p>
        </p:txBody>
      </p:sp>
      <p:sp>
        <p:nvSpPr>
          <p:cNvPr id="53" name="TextBox 52">
            <a:extLst>
              <a:ext uri="{FF2B5EF4-FFF2-40B4-BE49-F238E27FC236}">
                <a16:creationId xmlns:a16="http://schemas.microsoft.com/office/drawing/2014/main" id="{CD7B545A-A30B-C04C-A254-D84A4DCF07E1}"/>
              </a:ext>
            </a:extLst>
          </p:cNvPr>
          <p:cNvSpPr txBox="1"/>
          <p:nvPr/>
        </p:nvSpPr>
        <p:spPr>
          <a:xfrm>
            <a:off x="4930553" y="1902688"/>
            <a:ext cx="1392766" cy="369332"/>
          </a:xfrm>
          <a:prstGeom prst="rect">
            <a:avLst/>
          </a:prstGeom>
          <a:noFill/>
        </p:spPr>
        <p:txBody>
          <a:bodyPr wrap="square" rtlCol="0">
            <a:spAutoFit/>
          </a:bodyPr>
          <a:lstStyle/>
          <a:p>
            <a:pPr algn="ctr" defTabSz="685800" eaLnBrk="0" fontAlgn="base" hangingPunct="0">
              <a:spcBef>
                <a:spcPct val="0"/>
              </a:spcBef>
              <a:spcAft>
                <a:spcPct val="0"/>
              </a:spcAft>
              <a:buClrTx/>
              <a:defRPr/>
            </a:pPr>
            <a:r>
              <a:rPr lang="en-US" sz="900" b="1" dirty="0">
                <a:latin typeface="Arial" charset="0"/>
                <a:ea typeface="ＭＳ Ｐゴシック" charset="-128"/>
                <a:cs typeface="ＭＳ Ｐゴシック" charset="-128"/>
                <a:sym typeface="Calibri"/>
              </a:rPr>
              <a:t>Junction Physics,</a:t>
            </a:r>
          </a:p>
          <a:p>
            <a:pPr algn="ctr" defTabSz="685800" eaLnBrk="0" fontAlgn="base" hangingPunct="0">
              <a:spcBef>
                <a:spcPct val="0"/>
              </a:spcBef>
              <a:spcAft>
                <a:spcPct val="0"/>
              </a:spcAft>
              <a:buClrTx/>
              <a:defRPr/>
            </a:pPr>
            <a:r>
              <a:rPr lang="en-US" sz="900" b="1" dirty="0">
                <a:latin typeface="Arial" charset="0"/>
                <a:ea typeface="ＭＳ Ｐゴシック" charset="-128"/>
                <a:cs typeface="ＭＳ Ｐゴシック" charset="-128"/>
                <a:sym typeface="Calibri"/>
              </a:rPr>
              <a:t>I-V curves </a:t>
            </a:r>
          </a:p>
        </p:txBody>
      </p:sp>
      <p:sp>
        <p:nvSpPr>
          <p:cNvPr id="54" name="TextBox 53">
            <a:extLst>
              <a:ext uri="{FF2B5EF4-FFF2-40B4-BE49-F238E27FC236}">
                <a16:creationId xmlns:a16="http://schemas.microsoft.com/office/drawing/2014/main" id="{53F27640-D520-5E4D-A972-E293496ADF79}"/>
              </a:ext>
            </a:extLst>
          </p:cNvPr>
          <p:cNvSpPr txBox="1"/>
          <p:nvPr/>
        </p:nvSpPr>
        <p:spPr>
          <a:xfrm>
            <a:off x="6687804" y="1893489"/>
            <a:ext cx="1392766" cy="507831"/>
          </a:xfrm>
          <a:prstGeom prst="rect">
            <a:avLst/>
          </a:prstGeom>
          <a:noFill/>
        </p:spPr>
        <p:txBody>
          <a:bodyPr wrap="square" rtlCol="0">
            <a:spAutoFit/>
          </a:bodyPr>
          <a:lstStyle/>
          <a:p>
            <a:pPr algn="ctr" defTabSz="685800" eaLnBrk="0" fontAlgn="base" hangingPunct="0">
              <a:spcBef>
                <a:spcPct val="0"/>
              </a:spcBef>
              <a:spcAft>
                <a:spcPct val="0"/>
              </a:spcAft>
              <a:buClrTx/>
              <a:defRPr/>
            </a:pPr>
            <a:r>
              <a:rPr lang="en-US" sz="900" b="1" dirty="0">
                <a:latin typeface="Arial" charset="0"/>
                <a:ea typeface="ＭＳ Ｐゴシック" charset="-128"/>
                <a:cs typeface="ＭＳ Ｐゴシック" charset="-128"/>
                <a:sym typeface="Calibri"/>
              </a:rPr>
              <a:t>Material Physics</a:t>
            </a:r>
          </a:p>
          <a:p>
            <a:pPr algn="ctr" defTabSz="685800" eaLnBrk="0" fontAlgn="base" hangingPunct="0">
              <a:spcBef>
                <a:spcPct val="0"/>
              </a:spcBef>
              <a:spcAft>
                <a:spcPct val="0"/>
              </a:spcAft>
              <a:buClrTx/>
              <a:defRPr/>
            </a:pPr>
            <a:r>
              <a:rPr lang="en-US" sz="900" b="1" dirty="0">
                <a:latin typeface="Arial" charset="0"/>
                <a:ea typeface="ＭＳ Ｐゴシック" charset="-128"/>
                <a:cs typeface="ＭＳ Ｐゴシック" charset="-128"/>
                <a:sym typeface="Calibri"/>
              </a:rPr>
              <a:t>Carrier Mobility</a:t>
            </a:r>
          </a:p>
          <a:p>
            <a:pPr algn="ctr" defTabSz="685800" eaLnBrk="0" fontAlgn="base" hangingPunct="0">
              <a:spcBef>
                <a:spcPct val="0"/>
              </a:spcBef>
              <a:spcAft>
                <a:spcPct val="0"/>
              </a:spcAft>
              <a:buClrTx/>
              <a:defRPr/>
            </a:pPr>
            <a:endParaRPr lang="en-US" sz="900" b="1" dirty="0">
              <a:latin typeface="Arial" charset="0"/>
              <a:ea typeface="ＭＳ Ｐゴシック" charset="-128"/>
              <a:cs typeface="ＭＳ Ｐゴシック" charset="-128"/>
              <a:sym typeface="Calibri"/>
            </a:endParaRPr>
          </a:p>
        </p:txBody>
      </p:sp>
      <p:sp>
        <p:nvSpPr>
          <p:cNvPr id="11" name="TextBox 10">
            <a:extLst>
              <a:ext uri="{FF2B5EF4-FFF2-40B4-BE49-F238E27FC236}">
                <a16:creationId xmlns:a16="http://schemas.microsoft.com/office/drawing/2014/main" id="{485C0AD3-52C8-D740-9473-515E99F9924C}"/>
              </a:ext>
            </a:extLst>
          </p:cNvPr>
          <p:cNvSpPr txBox="1"/>
          <p:nvPr/>
        </p:nvSpPr>
        <p:spPr>
          <a:xfrm>
            <a:off x="2084455" y="4785892"/>
            <a:ext cx="4272323" cy="307777"/>
          </a:xfrm>
          <a:prstGeom prst="rect">
            <a:avLst/>
          </a:prstGeom>
          <a:noFill/>
        </p:spPr>
        <p:txBody>
          <a:bodyPr wrap="none" rtlCol="0">
            <a:spAutoFit/>
          </a:bodyPr>
          <a:lstStyle/>
          <a:p>
            <a:r>
              <a:rPr lang="en-US" dirty="0">
                <a:solidFill>
                  <a:schemeClr val="bg1"/>
                </a:solidFill>
              </a:rPr>
              <a:t>A holistic end-to-end modeling approach is required</a:t>
            </a:r>
          </a:p>
        </p:txBody>
      </p:sp>
    </p:spTree>
    <p:extLst>
      <p:ext uri="{BB962C8B-B14F-4D97-AF65-F5344CB8AC3E}">
        <p14:creationId xmlns:p14="http://schemas.microsoft.com/office/powerpoint/2010/main" val="407661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dissolve">
                                      <p:cBhvr>
                                        <p:cTn id="10" dur="500"/>
                                        <p:tgtEl>
                                          <p:spTgt spid="5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dissolve">
                                      <p:cBhvr>
                                        <p:cTn id="13" dur="500"/>
                                        <p:tgtEl>
                                          <p:spTgt spid="4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dissolve">
                                      <p:cBhvr>
                                        <p:cTn id="16" dur="500"/>
                                        <p:tgtEl>
                                          <p:spTgt spid="53"/>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dissolve">
                                      <p:cBhvr>
                                        <p:cTn id="19" dur="500"/>
                                        <p:tgtEl>
                                          <p:spTgt spid="5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dissolve">
                                      <p:cBhvr>
                                        <p:cTn id="22" dur="500"/>
                                        <p:tgtEl>
                                          <p:spTgt spid="4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dissolve">
                                      <p:cBhvr>
                                        <p:cTn id="25" dur="500"/>
                                        <p:tgtEl>
                                          <p:spTgt spid="5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dissolve">
                                      <p:cBhvr>
                                        <p:cTn id="28" dur="500"/>
                                        <p:tgtEl>
                                          <p:spTgt spid="51"/>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dissolve">
                                      <p:cBhvr>
                                        <p:cTn id="33" dur="500"/>
                                        <p:tgtEl>
                                          <p:spTgt spid="10"/>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8" grpId="0" animBg="1"/>
      <p:bldP spid="49" grpId="0" animBg="1"/>
      <p:bldP spid="55" grpId="0" animBg="1"/>
      <p:bldP spid="52" grpId="0"/>
      <p:bldP spid="47" grpId="0"/>
      <p:bldP spid="51" grpId="0"/>
      <p:bldP spid="53" grpId="0"/>
      <p:bldP spid="5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870D9-BA5B-8F4D-ABD9-D33C4F9157D5}"/>
              </a:ext>
            </a:extLst>
          </p:cNvPr>
          <p:cNvPicPr>
            <a:picLocks noChangeAspect="1"/>
          </p:cNvPicPr>
          <p:nvPr/>
        </p:nvPicPr>
        <p:blipFill>
          <a:blip r:embed="rId3"/>
          <a:stretch>
            <a:fillRect/>
          </a:stretch>
        </p:blipFill>
        <p:spPr>
          <a:xfrm>
            <a:off x="-2347" y="710989"/>
            <a:ext cx="4178300" cy="4000500"/>
          </a:xfrm>
          <a:prstGeom prst="rect">
            <a:avLst/>
          </a:prstGeom>
        </p:spPr>
      </p:pic>
      <p:pic>
        <p:nvPicPr>
          <p:cNvPr id="7" name="Picture 6">
            <a:extLst>
              <a:ext uri="{FF2B5EF4-FFF2-40B4-BE49-F238E27FC236}">
                <a16:creationId xmlns:a16="http://schemas.microsoft.com/office/drawing/2014/main" id="{5467B360-C8DB-EF46-B28B-9D88B4CE56BF}"/>
              </a:ext>
            </a:extLst>
          </p:cNvPr>
          <p:cNvPicPr>
            <a:picLocks noChangeAspect="1"/>
          </p:cNvPicPr>
          <p:nvPr/>
        </p:nvPicPr>
        <p:blipFill>
          <a:blip r:embed="rId4"/>
          <a:stretch>
            <a:fillRect/>
          </a:stretch>
        </p:blipFill>
        <p:spPr>
          <a:xfrm>
            <a:off x="-320340" y="2837133"/>
            <a:ext cx="9464340" cy="900586"/>
          </a:xfrm>
          <a:prstGeom prst="rect">
            <a:avLst/>
          </a:prstGeom>
        </p:spPr>
      </p:pic>
      <p:sp>
        <p:nvSpPr>
          <p:cNvPr id="4" name="Title 3">
            <a:extLst>
              <a:ext uri="{FF2B5EF4-FFF2-40B4-BE49-F238E27FC236}">
                <a16:creationId xmlns:a16="http://schemas.microsoft.com/office/drawing/2014/main" id="{57348043-7032-474B-9A93-7ABC3990B8EC}"/>
              </a:ext>
            </a:extLst>
          </p:cNvPr>
          <p:cNvSpPr>
            <a:spLocks noGrp="1"/>
          </p:cNvSpPr>
          <p:nvPr>
            <p:ph type="title"/>
          </p:nvPr>
        </p:nvSpPr>
        <p:spPr>
          <a:xfrm>
            <a:off x="814552" y="158090"/>
            <a:ext cx="7200170" cy="393998"/>
          </a:xfrm>
        </p:spPr>
        <p:txBody>
          <a:bodyPr/>
          <a:lstStyle/>
          <a:p>
            <a:pPr algn="ctr"/>
            <a:r>
              <a:rPr lang="en-US" dirty="0"/>
              <a:t>Gap: Connecting and Scaling</a:t>
            </a:r>
          </a:p>
        </p:txBody>
      </p:sp>
      <p:sp>
        <p:nvSpPr>
          <p:cNvPr id="14" name="TextBox 13">
            <a:extLst>
              <a:ext uri="{FF2B5EF4-FFF2-40B4-BE49-F238E27FC236}">
                <a16:creationId xmlns:a16="http://schemas.microsoft.com/office/drawing/2014/main" id="{3CCE4CC1-ACA6-734D-B96E-8871B8578445}"/>
              </a:ext>
            </a:extLst>
          </p:cNvPr>
          <p:cNvSpPr txBox="1"/>
          <p:nvPr/>
        </p:nvSpPr>
        <p:spPr>
          <a:xfrm>
            <a:off x="7528019" y="2913215"/>
            <a:ext cx="973406" cy="33483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Materials </a:t>
            </a:r>
          </a:p>
          <a:p>
            <a:pPr algn="ctr" defTabSz="685800">
              <a:buClrTx/>
              <a:defRPr/>
            </a:pPr>
            <a:r>
              <a:rPr lang="en-US" sz="788" b="1" kern="1200" dirty="0">
                <a:ea typeface="ＭＳ Ｐゴシック"/>
                <a:cs typeface="ＭＳ Ｐゴシック"/>
                <a:sym typeface="Calibri"/>
              </a:rPr>
              <a:t>Physics</a:t>
            </a:r>
          </a:p>
        </p:txBody>
      </p:sp>
      <p:sp>
        <p:nvSpPr>
          <p:cNvPr id="15" name="TextBox 14">
            <a:extLst>
              <a:ext uri="{FF2B5EF4-FFF2-40B4-BE49-F238E27FC236}">
                <a16:creationId xmlns:a16="http://schemas.microsoft.com/office/drawing/2014/main" id="{B45DF85F-90BB-2549-A216-0A3564C28638}"/>
              </a:ext>
            </a:extLst>
          </p:cNvPr>
          <p:cNvSpPr txBox="1"/>
          <p:nvPr/>
        </p:nvSpPr>
        <p:spPr>
          <a:xfrm>
            <a:off x="5898250" y="2993850"/>
            <a:ext cx="1046487"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Junction Physics</a:t>
            </a:r>
          </a:p>
        </p:txBody>
      </p:sp>
      <p:grpSp>
        <p:nvGrpSpPr>
          <p:cNvPr id="2" name="Group 1">
            <a:extLst>
              <a:ext uri="{FF2B5EF4-FFF2-40B4-BE49-F238E27FC236}">
                <a16:creationId xmlns:a16="http://schemas.microsoft.com/office/drawing/2014/main" id="{EF5E4B2B-E619-A047-85B4-186CEDA089C3}"/>
              </a:ext>
            </a:extLst>
          </p:cNvPr>
          <p:cNvGrpSpPr/>
          <p:nvPr/>
        </p:nvGrpSpPr>
        <p:grpSpPr>
          <a:xfrm>
            <a:off x="4299870" y="2641073"/>
            <a:ext cx="1800649" cy="557313"/>
            <a:chOff x="753179" y="3032927"/>
            <a:chExt cx="4013888" cy="1190518"/>
          </a:xfrm>
        </p:grpSpPr>
        <p:sp>
          <p:nvSpPr>
            <p:cNvPr id="16" name="TextBox 15">
              <a:extLst>
                <a:ext uri="{FF2B5EF4-FFF2-40B4-BE49-F238E27FC236}">
                  <a16:creationId xmlns:a16="http://schemas.microsoft.com/office/drawing/2014/main" id="{7A17FCD2-1316-744B-A20E-728E0BFF6EA7}"/>
                </a:ext>
              </a:extLst>
            </p:cNvPr>
            <p:cNvSpPr txBox="1"/>
            <p:nvPr/>
          </p:nvSpPr>
          <p:spPr>
            <a:xfrm>
              <a:off x="753179" y="3767190"/>
              <a:ext cx="2142314" cy="45625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Device Physics</a:t>
              </a:r>
            </a:p>
          </p:txBody>
        </p:sp>
        <p:sp>
          <p:nvSpPr>
            <p:cNvPr id="22" name="TextBox 21">
              <a:extLst>
                <a:ext uri="{FF2B5EF4-FFF2-40B4-BE49-F238E27FC236}">
                  <a16:creationId xmlns:a16="http://schemas.microsoft.com/office/drawing/2014/main" id="{753CAF92-86E6-2D43-A345-CF26CC48A5D9}"/>
                </a:ext>
              </a:extLst>
            </p:cNvPr>
            <p:cNvSpPr txBox="1"/>
            <p:nvPr/>
          </p:nvSpPr>
          <p:spPr>
            <a:xfrm>
              <a:off x="2691333" y="3032927"/>
              <a:ext cx="2075734" cy="493098"/>
            </a:xfrm>
            <a:prstGeom prst="rect">
              <a:avLst/>
            </a:prstGeom>
            <a:noFill/>
          </p:spPr>
          <p:txBody>
            <a:bodyPr wrap="square" rtlCol="0">
              <a:spAutoFit/>
            </a:bodyPr>
            <a:lstStyle/>
            <a:p>
              <a:pPr defTabSz="685800">
                <a:buClrTx/>
                <a:defRPr/>
              </a:pPr>
              <a:r>
                <a:rPr lang="en-US" sz="900" b="1" kern="1200" dirty="0">
                  <a:ea typeface="ＭＳ Ｐゴシック"/>
                  <a:cs typeface="ＭＳ Ｐゴシック"/>
                  <a:sym typeface="Calibri"/>
                </a:rPr>
                <a:t>Length Scale</a:t>
              </a:r>
            </a:p>
          </p:txBody>
        </p:sp>
      </p:grpSp>
      <p:pic>
        <p:nvPicPr>
          <p:cNvPr id="37" name="Picture 36">
            <a:extLst>
              <a:ext uri="{FF2B5EF4-FFF2-40B4-BE49-F238E27FC236}">
                <a16:creationId xmlns:a16="http://schemas.microsoft.com/office/drawing/2014/main" id="{DB7B3EFB-1C8A-2949-93EC-147F3FC622A2}"/>
              </a:ext>
            </a:extLst>
          </p:cNvPr>
          <p:cNvPicPr>
            <a:picLocks noChangeAspect="1"/>
          </p:cNvPicPr>
          <p:nvPr/>
        </p:nvPicPr>
        <p:blipFill>
          <a:blip r:embed="rId5"/>
          <a:stretch>
            <a:fillRect/>
          </a:stretch>
        </p:blipFill>
        <p:spPr>
          <a:xfrm>
            <a:off x="7707554" y="2331347"/>
            <a:ext cx="666581" cy="633164"/>
          </a:xfrm>
          <a:prstGeom prst="rect">
            <a:avLst/>
          </a:prstGeom>
        </p:spPr>
      </p:pic>
      <p:pic>
        <p:nvPicPr>
          <p:cNvPr id="39" name="Picture 38">
            <a:extLst>
              <a:ext uri="{FF2B5EF4-FFF2-40B4-BE49-F238E27FC236}">
                <a16:creationId xmlns:a16="http://schemas.microsoft.com/office/drawing/2014/main" id="{D930873F-9602-E444-9426-D530B22F1C9C}"/>
              </a:ext>
            </a:extLst>
          </p:cNvPr>
          <p:cNvPicPr>
            <a:picLocks noChangeAspect="1"/>
          </p:cNvPicPr>
          <p:nvPr/>
        </p:nvPicPr>
        <p:blipFill>
          <a:blip r:embed="rId6"/>
          <a:stretch>
            <a:fillRect/>
          </a:stretch>
        </p:blipFill>
        <p:spPr>
          <a:xfrm>
            <a:off x="6101193" y="2381423"/>
            <a:ext cx="666581" cy="633164"/>
          </a:xfrm>
          <a:prstGeom prst="rect">
            <a:avLst/>
          </a:prstGeom>
        </p:spPr>
      </p:pic>
      <p:pic>
        <p:nvPicPr>
          <p:cNvPr id="41" name="Picture 40">
            <a:extLst>
              <a:ext uri="{FF2B5EF4-FFF2-40B4-BE49-F238E27FC236}">
                <a16:creationId xmlns:a16="http://schemas.microsoft.com/office/drawing/2014/main" id="{18E46472-8A62-4F41-B7DF-F41EFAE81EE7}"/>
              </a:ext>
            </a:extLst>
          </p:cNvPr>
          <p:cNvPicPr>
            <a:picLocks noChangeAspect="1"/>
          </p:cNvPicPr>
          <p:nvPr/>
        </p:nvPicPr>
        <p:blipFill>
          <a:blip r:embed="rId7"/>
          <a:stretch>
            <a:fillRect/>
          </a:stretch>
        </p:blipFill>
        <p:spPr>
          <a:xfrm>
            <a:off x="7580266" y="3355575"/>
            <a:ext cx="921158" cy="833538"/>
          </a:xfrm>
          <a:prstGeom prst="rect">
            <a:avLst/>
          </a:prstGeom>
        </p:spPr>
      </p:pic>
      <p:pic>
        <p:nvPicPr>
          <p:cNvPr id="43" name="Picture 42">
            <a:extLst>
              <a:ext uri="{FF2B5EF4-FFF2-40B4-BE49-F238E27FC236}">
                <a16:creationId xmlns:a16="http://schemas.microsoft.com/office/drawing/2014/main" id="{078E566C-F7EA-084D-B6F0-9245E6C192CC}"/>
              </a:ext>
            </a:extLst>
          </p:cNvPr>
          <p:cNvPicPr>
            <a:picLocks noChangeAspect="1"/>
          </p:cNvPicPr>
          <p:nvPr/>
        </p:nvPicPr>
        <p:blipFill>
          <a:blip r:embed="rId8"/>
          <a:stretch>
            <a:fillRect/>
          </a:stretch>
        </p:blipFill>
        <p:spPr>
          <a:xfrm>
            <a:off x="5784074" y="3067965"/>
            <a:ext cx="1441638" cy="1366061"/>
          </a:xfrm>
          <a:prstGeom prst="rect">
            <a:avLst/>
          </a:prstGeom>
        </p:spPr>
      </p:pic>
      <p:sp>
        <p:nvSpPr>
          <p:cNvPr id="21" name="TextBox 20">
            <a:extLst>
              <a:ext uri="{FF2B5EF4-FFF2-40B4-BE49-F238E27FC236}">
                <a16:creationId xmlns:a16="http://schemas.microsoft.com/office/drawing/2014/main" id="{81F548A0-373E-5F41-B5E2-AE5FDDF0A12F}"/>
              </a:ext>
            </a:extLst>
          </p:cNvPr>
          <p:cNvSpPr txBox="1"/>
          <p:nvPr/>
        </p:nvSpPr>
        <p:spPr>
          <a:xfrm>
            <a:off x="4202690" y="3298139"/>
            <a:ext cx="1132364" cy="230832"/>
          </a:xfrm>
          <a:prstGeom prst="rect">
            <a:avLst/>
          </a:prstGeom>
          <a:noFill/>
        </p:spPr>
        <p:txBody>
          <a:bodyPr wrap="square" rtlCol="0">
            <a:spAutoFit/>
          </a:bodyPr>
          <a:lstStyle/>
          <a:p>
            <a:pPr defTabSz="342900" hangingPunct="0">
              <a:buClrTx/>
              <a:defRPr/>
            </a:pPr>
            <a:r>
              <a:rPr lang="en-US" sz="900" dirty="0">
                <a:ea typeface="ＭＳ Ｐゴシック"/>
                <a:cs typeface="ＭＳ Ｐゴシック"/>
                <a:sym typeface="Calibri"/>
              </a:rPr>
              <a:t>Compact Models</a:t>
            </a:r>
          </a:p>
        </p:txBody>
      </p:sp>
      <p:sp>
        <p:nvSpPr>
          <p:cNvPr id="38" name="TextBox 37">
            <a:extLst>
              <a:ext uri="{FF2B5EF4-FFF2-40B4-BE49-F238E27FC236}">
                <a16:creationId xmlns:a16="http://schemas.microsoft.com/office/drawing/2014/main" id="{FF8AF616-4165-BF48-8358-331094911D4F}"/>
              </a:ext>
            </a:extLst>
          </p:cNvPr>
          <p:cNvSpPr txBox="1"/>
          <p:nvPr/>
        </p:nvSpPr>
        <p:spPr>
          <a:xfrm>
            <a:off x="2538012" y="2814923"/>
            <a:ext cx="716611" cy="369332"/>
          </a:xfrm>
          <a:prstGeom prst="rect">
            <a:avLst/>
          </a:prstGeom>
          <a:noFill/>
        </p:spPr>
        <p:txBody>
          <a:bodyPr wrap="square" rtlCol="0">
            <a:spAutoFit/>
          </a:bodyPr>
          <a:lstStyle/>
          <a:p>
            <a:pPr algn="ctr" defTabSz="342900" hangingPunct="0">
              <a:buClrTx/>
              <a:defRPr/>
            </a:pPr>
            <a:r>
              <a:rPr lang="en-US" sz="900" dirty="0">
                <a:ea typeface="ＭＳ Ｐゴシック"/>
                <a:cs typeface="ＭＳ Ｐゴシック"/>
                <a:sym typeface="Calibri"/>
              </a:rPr>
              <a:t>Analog</a:t>
            </a:r>
          </a:p>
          <a:p>
            <a:pPr algn="ctr" defTabSz="342900" hangingPunct="0">
              <a:buClrTx/>
              <a:defRPr/>
            </a:pPr>
            <a:r>
              <a:rPr lang="en-US" sz="900" dirty="0">
                <a:ea typeface="ＭＳ Ｐゴシック"/>
                <a:cs typeface="ＭＳ Ｐゴシック"/>
                <a:sym typeface="Calibri"/>
              </a:rPr>
              <a:t>Simulation</a:t>
            </a:r>
          </a:p>
        </p:txBody>
      </p:sp>
      <p:pic>
        <p:nvPicPr>
          <p:cNvPr id="44" name="Picture 43">
            <a:extLst>
              <a:ext uri="{FF2B5EF4-FFF2-40B4-BE49-F238E27FC236}">
                <a16:creationId xmlns:a16="http://schemas.microsoft.com/office/drawing/2014/main" id="{1117CEFD-1638-4343-AF34-041B87B9BF59}"/>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675" y="2172611"/>
            <a:ext cx="954189" cy="954189"/>
          </a:xfrm>
          <a:prstGeom prst="rect">
            <a:avLst/>
          </a:prstGeom>
        </p:spPr>
      </p:pic>
      <p:pic>
        <p:nvPicPr>
          <p:cNvPr id="5" name="Picture 4">
            <a:extLst>
              <a:ext uri="{FF2B5EF4-FFF2-40B4-BE49-F238E27FC236}">
                <a16:creationId xmlns:a16="http://schemas.microsoft.com/office/drawing/2014/main" id="{4CB8CC68-DAD8-C346-A915-E30CAEEB85A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335985" y="2102546"/>
            <a:ext cx="1200597" cy="859887"/>
          </a:xfrm>
          <a:prstGeom prst="rect">
            <a:avLst/>
          </a:prstGeom>
        </p:spPr>
      </p:pic>
      <p:pic>
        <p:nvPicPr>
          <p:cNvPr id="8" name="Picture 7">
            <a:extLst>
              <a:ext uri="{FF2B5EF4-FFF2-40B4-BE49-F238E27FC236}">
                <a16:creationId xmlns:a16="http://schemas.microsoft.com/office/drawing/2014/main" id="{2D85E671-4229-774B-B494-6480885A6A3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338071" y="3464192"/>
            <a:ext cx="861602" cy="787978"/>
          </a:xfrm>
          <a:prstGeom prst="rect">
            <a:avLst/>
          </a:prstGeom>
        </p:spPr>
      </p:pic>
      <p:pic>
        <p:nvPicPr>
          <p:cNvPr id="31" name="Picture 30">
            <a:extLst>
              <a:ext uri="{FF2B5EF4-FFF2-40B4-BE49-F238E27FC236}">
                <a16:creationId xmlns:a16="http://schemas.microsoft.com/office/drawing/2014/main" id="{799CA05F-1B64-2D4D-B387-52899AB66D92}"/>
              </a:ext>
            </a:extLst>
          </p:cNvPr>
          <p:cNvPicPr>
            <a:picLocks noChangeAspect="1"/>
          </p:cNvPicPr>
          <p:nvPr/>
        </p:nvPicPr>
        <p:blipFill>
          <a:blip r:embed="rId12"/>
          <a:stretch>
            <a:fillRect/>
          </a:stretch>
        </p:blipFill>
        <p:spPr>
          <a:xfrm>
            <a:off x="616932" y="3386739"/>
            <a:ext cx="905563" cy="800695"/>
          </a:xfrm>
          <a:prstGeom prst="rect">
            <a:avLst/>
          </a:prstGeom>
        </p:spPr>
      </p:pic>
      <p:pic>
        <p:nvPicPr>
          <p:cNvPr id="32" name="Picture 31">
            <a:extLst>
              <a:ext uri="{FF2B5EF4-FFF2-40B4-BE49-F238E27FC236}">
                <a16:creationId xmlns:a16="http://schemas.microsoft.com/office/drawing/2014/main" id="{29A71D2D-A545-9142-8ECA-F25F4FEF7F8C}"/>
              </a:ext>
            </a:extLst>
          </p:cNvPr>
          <p:cNvPicPr>
            <a:picLocks noChangeAspect="1"/>
          </p:cNvPicPr>
          <p:nvPr/>
        </p:nvPicPr>
        <p:blipFill>
          <a:blip r:embed="rId13"/>
          <a:stretch>
            <a:fillRect/>
          </a:stretch>
        </p:blipFill>
        <p:spPr>
          <a:xfrm>
            <a:off x="2296859" y="3371682"/>
            <a:ext cx="1205581" cy="815540"/>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A32DD703-C10C-2B4F-A256-8FB27B7D1449}"/>
              </a:ext>
            </a:extLst>
          </p:cNvPr>
          <p:cNvSpPr txBox="1"/>
          <p:nvPr/>
        </p:nvSpPr>
        <p:spPr>
          <a:xfrm>
            <a:off x="280729" y="659613"/>
            <a:ext cx="8403914" cy="369332"/>
          </a:xfrm>
          <a:prstGeom prst="rect">
            <a:avLst/>
          </a:prstGeom>
          <a:noFill/>
        </p:spPr>
        <p:txBody>
          <a:bodyPr wrap="square" rtlCol="0">
            <a:spAutoFit/>
          </a:bodyPr>
          <a:lstStyle/>
          <a:p>
            <a:pPr algn="ctr" defTabSz="685800" eaLnBrk="0" fontAlgn="base" hangingPunct="0">
              <a:spcBef>
                <a:spcPct val="0"/>
              </a:spcBef>
              <a:spcAft>
                <a:spcPct val="0"/>
              </a:spcAft>
              <a:buClrTx/>
            </a:pPr>
            <a:r>
              <a:rPr lang="en-US" sz="1800" kern="1200" dirty="0">
                <a:solidFill>
                  <a:srgbClr val="0070C0"/>
                </a:solidFill>
                <a:latin typeface="Arial" charset="0"/>
                <a:ea typeface="ＭＳ Ｐゴシック" charset="0"/>
              </a:rPr>
              <a:t>Accelerated feedback path to focus device and material discovery process </a:t>
            </a:r>
          </a:p>
        </p:txBody>
      </p:sp>
      <p:pic>
        <p:nvPicPr>
          <p:cNvPr id="33" name="Picture 2" descr="C:\Documents and Settings\lwwang\Desktop\My Documents\talk\CMOS_poster\CMOS.jpeg">
            <a:extLst>
              <a:ext uri="{FF2B5EF4-FFF2-40B4-BE49-F238E27FC236}">
                <a16:creationId xmlns:a16="http://schemas.microsoft.com/office/drawing/2014/main" id="{8C3CA06E-B5FF-C348-87DD-D0F6FF1BA972}"/>
              </a:ext>
            </a:extLst>
          </p:cNvPr>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4220617" y="2242815"/>
            <a:ext cx="914582" cy="70059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a:extLst>
              <a:ext uri="{FF2B5EF4-FFF2-40B4-BE49-F238E27FC236}">
                <a16:creationId xmlns:a16="http://schemas.microsoft.com/office/drawing/2014/main" id="{4A2810BB-FE9E-CE4E-8238-67A8E45EBCB5}"/>
              </a:ext>
            </a:extLst>
          </p:cNvPr>
          <p:cNvSpPr txBox="1"/>
          <p:nvPr/>
        </p:nvSpPr>
        <p:spPr>
          <a:xfrm>
            <a:off x="7526826" y="4245720"/>
            <a:ext cx="1233031"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latin typeface="Arial" charset="0"/>
                <a:ea typeface="ＭＳ Ｐゴシック" charset="0"/>
              </a:rPr>
              <a:t>Bulk Material:</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~100 Atoms</a:t>
            </a:r>
          </a:p>
        </p:txBody>
      </p:sp>
      <p:sp>
        <p:nvSpPr>
          <p:cNvPr id="35" name="TextBox 34">
            <a:extLst>
              <a:ext uri="{FF2B5EF4-FFF2-40B4-BE49-F238E27FC236}">
                <a16:creationId xmlns:a16="http://schemas.microsoft.com/office/drawing/2014/main" id="{5025C911-582E-F64F-AC66-13941AAA66E8}"/>
              </a:ext>
            </a:extLst>
          </p:cNvPr>
          <p:cNvSpPr txBox="1"/>
          <p:nvPr/>
        </p:nvSpPr>
        <p:spPr>
          <a:xfrm>
            <a:off x="5898250" y="4210298"/>
            <a:ext cx="1300356"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latin typeface="Arial" charset="0"/>
                <a:ea typeface="ＭＳ Ｐゴシック" charset="0"/>
              </a:rPr>
              <a:t>One Junction: </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~100k Atoms</a:t>
            </a:r>
          </a:p>
        </p:txBody>
      </p:sp>
      <p:sp>
        <p:nvSpPr>
          <p:cNvPr id="36" name="TextBox 35">
            <a:extLst>
              <a:ext uri="{FF2B5EF4-FFF2-40B4-BE49-F238E27FC236}">
                <a16:creationId xmlns:a16="http://schemas.microsoft.com/office/drawing/2014/main" id="{E8BD8F66-496C-294E-B90E-40E9B64CFC2F}"/>
              </a:ext>
            </a:extLst>
          </p:cNvPr>
          <p:cNvSpPr txBox="1"/>
          <p:nvPr/>
        </p:nvSpPr>
        <p:spPr>
          <a:xfrm>
            <a:off x="4193021" y="4201438"/>
            <a:ext cx="1136850"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latin typeface="Arial" charset="0"/>
                <a:ea typeface="ＭＳ Ｐゴシック" charset="0"/>
              </a:rPr>
              <a:t>One Device:</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~1M Atoms</a:t>
            </a:r>
          </a:p>
        </p:txBody>
      </p:sp>
      <p:sp>
        <p:nvSpPr>
          <p:cNvPr id="42" name="TextBox 41">
            <a:extLst>
              <a:ext uri="{FF2B5EF4-FFF2-40B4-BE49-F238E27FC236}">
                <a16:creationId xmlns:a16="http://schemas.microsoft.com/office/drawing/2014/main" id="{0C22A14E-0EAD-924B-92B6-65E6FEBFCFBD}"/>
              </a:ext>
            </a:extLst>
          </p:cNvPr>
          <p:cNvSpPr txBox="1"/>
          <p:nvPr/>
        </p:nvSpPr>
        <p:spPr>
          <a:xfrm>
            <a:off x="2199252" y="4210299"/>
            <a:ext cx="1425390" cy="50783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latin typeface="Arial" charset="0"/>
                <a:ea typeface="ＭＳ Ｐゴシック" charset="0"/>
              </a:rPr>
              <a:t>Circuit/Std. Cell:</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10-100 Devices</a:t>
            </a:r>
          </a:p>
        </p:txBody>
      </p:sp>
      <p:sp>
        <p:nvSpPr>
          <p:cNvPr id="45" name="TextBox 44">
            <a:extLst>
              <a:ext uri="{FF2B5EF4-FFF2-40B4-BE49-F238E27FC236}">
                <a16:creationId xmlns:a16="http://schemas.microsoft.com/office/drawing/2014/main" id="{6D93C9FE-5527-714D-B3DB-49C173B02870}"/>
              </a:ext>
            </a:extLst>
          </p:cNvPr>
          <p:cNvSpPr txBox="1"/>
          <p:nvPr/>
        </p:nvSpPr>
        <p:spPr>
          <a:xfrm>
            <a:off x="355943" y="4192993"/>
            <a:ext cx="1636987" cy="715581"/>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kern="1200" dirty="0">
                <a:latin typeface="Arial" charset="0"/>
                <a:ea typeface="ＭＳ Ｐゴシック" charset="0"/>
              </a:rPr>
              <a:t>Processor/System:</a:t>
            </a:r>
          </a:p>
          <a:p>
            <a:pPr algn="ctr" defTabSz="685800" eaLnBrk="0" fontAlgn="base" hangingPunct="0">
              <a:spcBef>
                <a:spcPct val="0"/>
              </a:spcBef>
              <a:spcAft>
                <a:spcPct val="0"/>
              </a:spcAft>
              <a:buClrTx/>
            </a:pPr>
            <a:r>
              <a:rPr lang="en-US" sz="1350" kern="1200" dirty="0">
                <a:solidFill>
                  <a:srgbClr val="C00000"/>
                </a:solidFill>
                <a:latin typeface="Arial" charset="0"/>
                <a:ea typeface="ＭＳ Ｐゴシック" charset="0"/>
              </a:rPr>
              <a:t>~10k-1B Circuits</a:t>
            </a:r>
          </a:p>
          <a:p>
            <a:pPr algn="ctr" defTabSz="685800" eaLnBrk="0" fontAlgn="base" hangingPunct="0">
              <a:spcBef>
                <a:spcPct val="0"/>
              </a:spcBef>
              <a:spcAft>
                <a:spcPct val="0"/>
              </a:spcAft>
              <a:buClrTx/>
            </a:pPr>
            <a:endParaRPr lang="en-US" sz="1350" i="1" kern="1200" dirty="0">
              <a:solidFill>
                <a:srgbClr val="C00000"/>
              </a:solidFill>
              <a:latin typeface="Arial" charset="0"/>
              <a:ea typeface="ＭＳ Ｐゴシック" charset="0"/>
            </a:endParaRPr>
          </a:p>
        </p:txBody>
      </p:sp>
      <p:sp>
        <p:nvSpPr>
          <p:cNvPr id="47" name="TextBox 46">
            <a:extLst>
              <a:ext uri="{FF2B5EF4-FFF2-40B4-BE49-F238E27FC236}">
                <a16:creationId xmlns:a16="http://schemas.microsoft.com/office/drawing/2014/main" id="{CE9DC2B6-C892-C947-A478-9F924FEC7287}"/>
              </a:ext>
            </a:extLst>
          </p:cNvPr>
          <p:cNvSpPr txBox="1"/>
          <p:nvPr/>
        </p:nvSpPr>
        <p:spPr>
          <a:xfrm>
            <a:off x="3842126" y="4718129"/>
            <a:ext cx="1281121" cy="300082"/>
          </a:xfrm>
          <a:prstGeom prst="rect">
            <a:avLst/>
          </a:prstGeom>
          <a:noFill/>
        </p:spPr>
        <p:txBody>
          <a:bodyPr wrap="none" rtlCol="0">
            <a:spAutoFit/>
          </a:bodyPr>
          <a:lstStyle/>
          <a:p>
            <a:pPr algn="ctr" defTabSz="685800" eaLnBrk="0" fontAlgn="base" hangingPunct="0">
              <a:spcBef>
                <a:spcPct val="0"/>
              </a:spcBef>
              <a:spcAft>
                <a:spcPct val="0"/>
              </a:spcAft>
              <a:buClrTx/>
            </a:pPr>
            <a:r>
              <a:rPr lang="en-US" sz="1350" u="sng" kern="1200" dirty="0">
                <a:solidFill>
                  <a:schemeClr val="bg1">
                    <a:lumMod val="95000"/>
                  </a:schemeClr>
                </a:solidFill>
                <a:latin typeface="Arial" charset="0"/>
                <a:ea typeface="ＭＳ Ｐゴシック" charset="0"/>
              </a:rPr>
              <a:t>Length Scales</a:t>
            </a:r>
          </a:p>
        </p:txBody>
      </p:sp>
      <p:sp>
        <p:nvSpPr>
          <p:cNvPr id="34" name="TextBox 33">
            <a:extLst>
              <a:ext uri="{FF2B5EF4-FFF2-40B4-BE49-F238E27FC236}">
                <a16:creationId xmlns:a16="http://schemas.microsoft.com/office/drawing/2014/main" id="{D90307E2-D282-414C-9F0D-524EC6709BD9}"/>
              </a:ext>
            </a:extLst>
          </p:cNvPr>
          <p:cNvSpPr txBox="1"/>
          <p:nvPr/>
        </p:nvSpPr>
        <p:spPr>
          <a:xfrm>
            <a:off x="630500" y="3298336"/>
            <a:ext cx="628650"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Systems</a:t>
            </a:r>
          </a:p>
        </p:txBody>
      </p:sp>
      <p:sp>
        <p:nvSpPr>
          <p:cNvPr id="40" name="TextBox 39">
            <a:extLst>
              <a:ext uri="{FF2B5EF4-FFF2-40B4-BE49-F238E27FC236}">
                <a16:creationId xmlns:a16="http://schemas.microsoft.com/office/drawing/2014/main" id="{5C5DF0CA-8808-7B4A-A4B8-F77A9C3983B5}"/>
              </a:ext>
            </a:extLst>
          </p:cNvPr>
          <p:cNvSpPr txBox="1"/>
          <p:nvPr/>
        </p:nvSpPr>
        <p:spPr>
          <a:xfrm>
            <a:off x="593751" y="2853126"/>
            <a:ext cx="825868" cy="369332"/>
          </a:xfrm>
          <a:prstGeom prst="rect">
            <a:avLst/>
          </a:prstGeom>
          <a:noFill/>
        </p:spPr>
        <p:txBody>
          <a:bodyPr wrap="none" rtlCol="0">
            <a:spAutoFit/>
          </a:bodyPr>
          <a:lstStyle/>
          <a:p>
            <a:pPr algn="ctr" defTabSz="342900" hangingPunct="0">
              <a:buClrTx/>
              <a:defRPr/>
            </a:pPr>
            <a:r>
              <a:rPr lang="en-US" sz="900" dirty="0">
                <a:ea typeface="ＭＳ Ｐゴシック"/>
                <a:cs typeface="ＭＳ Ｐゴシック"/>
                <a:sym typeface="Calibri"/>
              </a:rPr>
              <a:t>Architectural</a:t>
            </a:r>
          </a:p>
          <a:p>
            <a:pPr algn="ctr" defTabSz="342900" hangingPunct="0">
              <a:buClrTx/>
              <a:defRPr/>
            </a:pPr>
            <a:r>
              <a:rPr lang="en-US" sz="900" dirty="0">
                <a:ea typeface="ＭＳ Ｐゴシック"/>
                <a:cs typeface="ＭＳ Ｐゴシック"/>
                <a:sym typeface="Calibri"/>
              </a:rPr>
              <a:t>Simulation</a:t>
            </a:r>
          </a:p>
        </p:txBody>
      </p:sp>
      <p:sp>
        <p:nvSpPr>
          <p:cNvPr id="27" name="TextBox 26">
            <a:extLst>
              <a:ext uri="{FF2B5EF4-FFF2-40B4-BE49-F238E27FC236}">
                <a16:creationId xmlns:a16="http://schemas.microsoft.com/office/drawing/2014/main" id="{04EE6E9E-1E51-5B46-AF0D-D01B76B009ED}"/>
              </a:ext>
            </a:extLst>
          </p:cNvPr>
          <p:cNvSpPr txBox="1"/>
          <p:nvPr/>
        </p:nvSpPr>
        <p:spPr>
          <a:xfrm>
            <a:off x="2474016" y="3298139"/>
            <a:ext cx="716357" cy="213585"/>
          </a:xfrm>
          <a:prstGeom prst="rect">
            <a:avLst/>
          </a:prstGeom>
          <a:noFill/>
        </p:spPr>
        <p:txBody>
          <a:bodyPr wrap="square" rtlCol="0">
            <a:spAutoFit/>
          </a:bodyPr>
          <a:lstStyle/>
          <a:p>
            <a:pPr algn="ctr" defTabSz="685800">
              <a:buClrTx/>
              <a:defRPr/>
            </a:pPr>
            <a:r>
              <a:rPr lang="en-US" sz="788" b="1" kern="1200" dirty="0">
                <a:ea typeface="ＭＳ Ｐゴシック"/>
                <a:cs typeface="ＭＳ Ｐゴシック"/>
                <a:sym typeface="Calibri"/>
              </a:rPr>
              <a:t>Circuits</a:t>
            </a:r>
          </a:p>
        </p:txBody>
      </p:sp>
      <p:sp>
        <p:nvSpPr>
          <p:cNvPr id="46" name="TextBox 45">
            <a:extLst>
              <a:ext uri="{FF2B5EF4-FFF2-40B4-BE49-F238E27FC236}">
                <a16:creationId xmlns:a16="http://schemas.microsoft.com/office/drawing/2014/main" id="{1AE69FD3-A7F5-2C4D-9573-BB55BF14DA34}"/>
              </a:ext>
            </a:extLst>
          </p:cNvPr>
          <p:cNvSpPr txBox="1"/>
          <p:nvPr/>
        </p:nvSpPr>
        <p:spPr>
          <a:xfrm>
            <a:off x="3019619" y="1418555"/>
            <a:ext cx="1429871" cy="507831"/>
          </a:xfrm>
          <a:prstGeom prst="rect">
            <a:avLst/>
          </a:prstGeom>
          <a:noFill/>
        </p:spPr>
        <p:txBody>
          <a:bodyPr wrap="square" rtlCol="0">
            <a:spAutoFit/>
          </a:bodyPr>
          <a:lstStyle/>
          <a:p>
            <a:pPr algn="ctr" defTabSz="685800">
              <a:buClrTx/>
            </a:pPr>
            <a:r>
              <a:rPr lang="en-US" sz="900" b="1" i="1" kern="1200" dirty="0">
                <a:ea typeface="ＭＳ Ｐゴシック"/>
                <a:cs typeface="ＭＳ Ｐゴシック"/>
                <a:sym typeface="Calibri"/>
              </a:rPr>
              <a:t>Switch Speed, Power, Area , Fan-out, Stability</a:t>
            </a:r>
          </a:p>
        </p:txBody>
      </p:sp>
      <p:sp>
        <p:nvSpPr>
          <p:cNvPr id="52" name="TextBox 51">
            <a:extLst>
              <a:ext uri="{FF2B5EF4-FFF2-40B4-BE49-F238E27FC236}">
                <a16:creationId xmlns:a16="http://schemas.microsoft.com/office/drawing/2014/main" id="{4F294752-B728-884D-B495-F5C55F0F387F}"/>
              </a:ext>
            </a:extLst>
          </p:cNvPr>
          <p:cNvSpPr txBox="1"/>
          <p:nvPr/>
        </p:nvSpPr>
        <p:spPr>
          <a:xfrm>
            <a:off x="958356" y="1415297"/>
            <a:ext cx="1515660" cy="507831"/>
          </a:xfrm>
          <a:prstGeom prst="rect">
            <a:avLst/>
          </a:prstGeom>
          <a:noFill/>
        </p:spPr>
        <p:txBody>
          <a:bodyPr wrap="square" rtlCol="0">
            <a:spAutoFit/>
          </a:bodyPr>
          <a:lstStyle/>
          <a:p>
            <a:pPr algn="ctr" defTabSz="685800">
              <a:buClrTx/>
            </a:pPr>
            <a:r>
              <a:rPr lang="en-US" sz="900" b="1" i="1" kern="1200" dirty="0">
                <a:ea typeface="ＭＳ Ｐゴシック"/>
                <a:cs typeface="ＭＳ Ｐゴシック"/>
                <a:sym typeface="Calibri"/>
              </a:rPr>
              <a:t>Application Performance</a:t>
            </a:r>
          </a:p>
          <a:p>
            <a:pPr algn="ctr" defTabSz="685800">
              <a:buClrTx/>
            </a:pPr>
            <a:r>
              <a:rPr lang="en-US" sz="900" b="1" i="1" kern="1200" dirty="0">
                <a:ea typeface="ＭＳ Ｐゴシック"/>
                <a:cs typeface="ＭＳ Ｐゴシック"/>
                <a:sym typeface="Calibri"/>
              </a:rPr>
              <a:t>System-Power</a:t>
            </a:r>
          </a:p>
        </p:txBody>
      </p:sp>
      <p:sp>
        <p:nvSpPr>
          <p:cNvPr id="57" name="TextBox 56">
            <a:extLst>
              <a:ext uri="{FF2B5EF4-FFF2-40B4-BE49-F238E27FC236}">
                <a16:creationId xmlns:a16="http://schemas.microsoft.com/office/drawing/2014/main" id="{C56C9A51-B997-124F-A5BF-C2AFA7ED1628}"/>
              </a:ext>
            </a:extLst>
          </p:cNvPr>
          <p:cNvSpPr txBox="1"/>
          <p:nvPr/>
        </p:nvSpPr>
        <p:spPr>
          <a:xfrm>
            <a:off x="4766643" y="1541222"/>
            <a:ext cx="1408323" cy="369332"/>
          </a:xfrm>
          <a:prstGeom prst="rect">
            <a:avLst/>
          </a:prstGeom>
          <a:noFill/>
        </p:spPr>
        <p:txBody>
          <a:bodyPr wrap="square" rtlCol="0">
            <a:spAutoFit/>
          </a:bodyPr>
          <a:lstStyle/>
          <a:p>
            <a:pPr algn="ctr" defTabSz="685800">
              <a:buClrTx/>
            </a:pPr>
            <a:r>
              <a:rPr lang="en-US" sz="900" b="1" i="1" kern="1200" dirty="0">
                <a:ea typeface="ＭＳ Ｐゴシック"/>
                <a:cs typeface="ＭＳ Ｐゴシック"/>
                <a:sym typeface="Calibri"/>
              </a:rPr>
              <a:t>Interface-level </a:t>
            </a:r>
          </a:p>
          <a:p>
            <a:pPr algn="ctr" defTabSz="685800">
              <a:buClrTx/>
            </a:pPr>
            <a:r>
              <a:rPr lang="en-US" sz="900" b="1" i="1" kern="1200" dirty="0">
                <a:ea typeface="ＭＳ Ｐゴシック"/>
                <a:cs typeface="ＭＳ Ｐゴシック"/>
                <a:sym typeface="Calibri"/>
              </a:rPr>
              <a:t>Losses/Performance</a:t>
            </a:r>
          </a:p>
        </p:txBody>
      </p:sp>
      <p:sp>
        <p:nvSpPr>
          <p:cNvPr id="58" name="TextBox 57">
            <a:extLst>
              <a:ext uri="{FF2B5EF4-FFF2-40B4-BE49-F238E27FC236}">
                <a16:creationId xmlns:a16="http://schemas.microsoft.com/office/drawing/2014/main" id="{1D65FB95-9599-8D45-AA13-AF48B2DAAA4C}"/>
              </a:ext>
            </a:extLst>
          </p:cNvPr>
          <p:cNvSpPr txBox="1"/>
          <p:nvPr/>
        </p:nvSpPr>
        <p:spPr>
          <a:xfrm>
            <a:off x="6694497" y="1627935"/>
            <a:ext cx="1210961" cy="230832"/>
          </a:xfrm>
          <a:prstGeom prst="rect">
            <a:avLst/>
          </a:prstGeom>
          <a:noFill/>
        </p:spPr>
        <p:txBody>
          <a:bodyPr wrap="square" rtlCol="0">
            <a:spAutoFit/>
          </a:bodyPr>
          <a:lstStyle/>
          <a:p>
            <a:pPr algn="ctr" defTabSz="685800">
              <a:buClrTx/>
            </a:pPr>
            <a:r>
              <a:rPr lang="en-US" sz="900" b="1" i="1" kern="1200" dirty="0">
                <a:ea typeface="ＭＳ Ｐゴシック"/>
                <a:cs typeface="ＭＳ Ｐゴシック"/>
                <a:sym typeface="Calibri"/>
              </a:rPr>
              <a:t>Materials Metrics</a:t>
            </a:r>
          </a:p>
        </p:txBody>
      </p:sp>
      <p:sp>
        <p:nvSpPr>
          <p:cNvPr id="59" name="Circular Arrow 58">
            <a:extLst>
              <a:ext uri="{FF2B5EF4-FFF2-40B4-BE49-F238E27FC236}">
                <a16:creationId xmlns:a16="http://schemas.microsoft.com/office/drawing/2014/main" id="{8DB21595-7408-3F49-8C3B-E11B93B60F47}"/>
              </a:ext>
            </a:extLst>
          </p:cNvPr>
          <p:cNvSpPr/>
          <p:nvPr/>
        </p:nvSpPr>
        <p:spPr>
          <a:xfrm>
            <a:off x="2657928" y="1803719"/>
            <a:ext cx="2182612" cy="919343"/>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60" name="Circular Arrow 59">
            <a:extLst>
              <a:ext uri="{FF2B5EF4-FFF2-40B4-BE49-F238E27FC236}">
                <a16:creationId xmlns:a16="http://schemas.microsoft.com/office/drawing/2014/main" id="{E204C32B-6F4F-074D-AB69-D2079B1D972E}"/>
              </a:ext>
            </a:extLst>
          </p:cNvPr>
          <p:cNvSpPr/>
          <p:nvPr/>
        </p:nvSpPr>
        <p:spPr>
          <a:xfrm>
            <a:off x="593751" y="1801866"/>
            <a:ext cx="2182612" cy="919343"/>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61" name="Circular Arrow 60">
            <a:extLst>
              <a:ext uri="{FF2B5EF4-FFF2-40B4-BE49-F238E27FC236}">
                <a16:creationId xmlns:a16="http://schemas.microsoft.com/office/drawing/2014/main" id="{1AC0BE6A-5F84-BA4D-8E57-017F161B4A84}"/>
              </a:ext>
            </a:extLst>
          </p:cNvPr>
          <p:cNvSpPr/>
          <p:nvPr/>
        </p:nvSpPr>
        <p:spPr>
          <a:xfrm>
            <a:off x="4285242" y="1832357"/>
            <a:ext cx="2182612" cy="919343"/>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
        <p:nvSpPr>
          <p:cNvPr id="62" name="Circular Arrow 61">
            <a:extLst>
              <a:ext uri="{FF2B5EF4-FFF2-40B4-BE49-F238E27FC236}">
                <a16:creationId xmlns:a16="http://schemas.microsoft.com/office/drawing/2014/main" id="{67DE5C2F-1C00-E049-99AB-4276E4223AEF}"/>
              </a:ext>
            </a:extLst>
          </p:cNvPr>
          <p:cNvSpPr/>
          <p:nvPr/>
        </p:nvSpPr>
        <p:spPr>
          <a:xfrm>
            <a:off x="6278144" y="1793317"/>
            <a:ext cx="1876740" cy="919343"/>
          </a:xfrm>
          <a:prstGeom prst="circularArrow">
            <a:avLst>
              <a:gd name="adj1" fmla="val 3240"/>
              <a:gd name="adj2" fmla="val 184838"/>
              <a:gd name="adj3" fmla="val 21143666"/>
              <a:gd name="adj4" fmla="val 10419370"/>
              <a:gd name="adj5" fmla="val 9620"/>
            </a:avLst>
          </a:prstGeom>
          <a:solidFill>
            <a:schemeClr val="accent5">
              <a:lumMod val="1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685800">
              <a:buClrTx/>
            </a:pPr>
            <a:endParaRPr lang="en-US" sz="1013" kern="1200">
              <a:solidFill>
                <a:srgbClr val="000000"/>
              </a:solidFill>
              <a:latin typeface="Arial"/>
              <a:ea typeface="ＭＳ Ｐゴシック"/>
              <a:cs typeface="ＭＳ Ｐゴシック"/>
              <a:sym typeface="Calibri"/>
            </a:endParaRPr>
          </a:p>
        </p:txBody>
      </p:sp>
    </p:spTree>
    <p:extLst>
      <p:ext uri="{BB962C8B-B14F-4D97-AF65-F5344CB8AC3E}">
        <p14:creationId xmlns:p14="http://schemas.microsoft.com/office/powerpoint/2010/main" val="22484049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3CF130B-4CD6-7A4C-BC0A-05C400B06246}"/>
              </a:ext>
            </a:extLst>
          </p:cNvPr>
          <p:cNvSpPr/>
          <p:nvPr/>
        </p:nvSpPr>
        <p:spPr>
          <a:xfrm>
            <a:off x="0" y="4633468"/>
            <a:ext cx="9144000" cy="542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8C7E98AC-D7E8-DB4F-9182-D0D29536517E}"/>
              </a:ext>
            </a:extLst>
          </p:cNvPr>
          <p:cNvSpPr/>
          <p:nvPr/>
        </p:nvSpPr>
        <p:spPr>
          <a:xfrm>
            <a:off x="65988" y="810705"/>
            <a:ext cx="2009951" cy="426531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1952B900-520A-7C42-B419-4792FD03048C}"/>
              </a:ext>
            </a:extLst>
          </p:cNvPr>
          <p:cNvSpPr/>
          <p:nvPr/>
        </p:nvSpPr>
        <p:spPr>
          <a:xfrm>
            <a:off x="2115647" y="810704"/>
            <a:ext cx="1919025" cy="4265313"/>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56698FD2-AADA-0C42-B5A6-B3FFF10985D8}"/>
              </a:ext>
            </a:extLst>
          </p:cNvPr>
          <p:cNvSpPr/>
          <p:nvPr/>
        </p:nvSpPr>
        <p:spPr>
          <a:xfrm>
            <a:off x="4074380" y="802618"/>
            <a:ext cx="2750626" cy="4265313"/>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33A6FCD5-4343-AC4C-9B9C-4329926750EB}"/>
              </a:ext>
            </a:extLst>
          </p:cNvPr>
          <p:cNvSpPr/>
          <p:nvPr/>
        </p:nvSpPr>
        <p:spPr>
          <a:xfrm>
            <a:off x="6864713" y="802618"/>
            <a:ext cx="2213297" cy="4265313"/>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E08F56D-C98B-B548-8E4E-94CA34048BA0}"/>
              </a:ext>
            </a:extLst>
          </p:cNvPr>
          <p:cNvPicPr>
            <a:picLocks noChangeAspect="1"/>
          </p:cNvPicPr>
          <p:nvPr/>
        </p:nvPicPr>
        <p:blipFill rotWithShape="1">
          <a:blip r:embed="rId2">
            <a:clrChange>
              <a:clrFrom>
                <a:srgbClr val="000000">
                  <a:alpha val="0"/>
                </a:srgbClr>
              </a:clrFrom>
              <a:clrTo>
                <a:srgbClr val="000000">
                  <a:alpha val="0"/>
                </a:srgbClr>
              </a:clrTo>
            </a:clrChange>
          </a:blip>
          <a:srcRect t="6240"/>
          <a:stretch/>
        </p:blipFill>
        <p:spPr>
          <a:xfrm>
            <a:off x="214334" y="1008668"/>
            <a:ext cx="8715331" cy="4067350"/>
          </a:xfrm>
          <a:prstGeom prst="rect">
            <a:avLst/>
          </a:prstGeom>
        </p:spPr>
      </p:pic>
      <p:sp>
        <p:nvSpPr>
          <p:cNvPr id="2" name="Title 1">
            <a:extLst>
              <a:ext uri="{FF2B5EF4-FFF2-40B4-BE49-F238E27FC236}">
                <a16:creationId xmlns:a16="http://schemas.microsoft.com/office/drawing/2014/main" id="{4F8E451A-DCA6-4E4D-865C-E2C5D6192DBE}"/>
              </a:ext>
            </a:extLst>
          </p:cNvPr>
          <p:cNvSpPr>
            <a:spLocks noGrp="1"/>
          </p:cNvSpPr>
          <p:nvPr>
            <p:ph type="title"/>
          </p:nvPr>
        </p:nvSpPr>
        <p:spPr/>
        <p:txBody>
          <a:bodyPr/>
          <a:lstStyle/>
          <a:p>
            <a:r>
              <a:rPr lang="en-US" dirty="0"/>
              <a:t>Ongoing Collaborative Investigations</a:t>
            </a:r>
          </a:p>
        </p:txBody>
      </p:sp>
      <p:sp>
        <p:nvSpPr>
          <p:cNvPr id="3" name="Slide Number Placeholder 2">
            <a:extLst>
              <a:ext uri="{FF2B5EF4-FFF2-40B4-BE49-F238E27FC236}">
                <a16:creationId xmlns:a16="http://schemas.microsoft.com/office/drawing/2014/main" id="{081DD0A6-764C-794C-BE13-8F6008930DE3}"/>
              </a:ext>
            </a:extLst>
          </p:cNvPr>
          <p:cNvSpPr>
            <a:spLocks noGrp="1"/>
          </p:cNvSpPr>
          <p:nvPr>
            <p:ph type="sldNum" sz="quarter" idx="12"/>
          </p:nvPr>
        </p:nvSpPr>
        <p:spPr>
          <a:xfrm>
            <a:off x="8800086" y="4950805"/>
            <a:ext cx="402736" cy="207749"/>
          </a:xfrm>
        </p:spPr>
        <p:txBody>
          <a:bodyPr/>
          <a:lstStyle/>
          <a:p>
            <a:fld id="{D8BA31C0-C4EC-EC4F-8529-897935C3CE92}" type="slidenum">
              <a:rPr lang="en-US" smtClean="0">
                <a:solidFill>
                  <a:srgbClr val="0070C0"/>
                </a:solidFill>
                <a:latin typeface="Helvetica"/>
                <a:ea typeface="Helvetica"/>
                <a:cs typeface="Helvetica"/>
              </a:rPr>
              <a:pPr/>
              <a:t>53</a:t>
            </a:fld>
            <a:endParaRPr lang="en-US" dirty="0">
              <a:solidFill>
                <a:srgbClr val="0070C0"/>
              </a:solidFill>
              <a:latin typeface="Helvetica"/>
              <a:ea typeface="Helvetica"/>
              <a:cs typeface="Helvetica"/>
            </a:endParaRPr>
          </a:p>
        </p:txBody>
      </p:sp>
      <p:pic>
        <p:nvPicPr>
          <p:cNvPr id="5" name="Picture 4">
            <a:extLst>
              <a:ext uri="{FF2B5EF4-FFF2-40B4-BE49-F238E27FC236}">
                <a16:creationId xmlns:a16="http://schemas.microsoft.com/office/drawing/2014/main" id="{5C70DB0E-387A-9F45-9E98-042EE21096CD}"/>
              </a:ext>
            </a:extLst>
          </p:cNvPr>
          <p:cNvPicPr>
            <a:picLocks noChangeAspect="1"/>
          </p:cNvPicPr>
          <p:nvPr/>
        </p:nvPicPr>
        <p:blipFill>
          <a:blip r:embed="rId3"/>
          <a:stretch>
            <a:fillRect/>
          </a:stretch>
        </p:blipFill>
        <p:spPr>
          <a:xfrm>
            <a:off x="589643" y="2552700"/>
            <a:ext cx="1486296" cy="708588"/>
          </a:xfrm>
          <a:prstGeom prst="rect">
            <a:avLst/>
          </a:prstGeom>
        </p:spPr>
      </p:pic>
      <p:sp>
        <p:nvSpPr>
          <p:cNvPr id="7" name="TextBox 6">
            <a:extLst>
              <a:ext uri="{FF2B5EF4-FFF2-40B4-BE49-F238E27FC236}">
                <a16:creationId xmlns:a16="http://schemas.microsoft.com/office/drawing/2014/main" id="{8B926458-F192-C542-84AE-84F0B2440317}"/>
              </a:ext>
            </a:extLst>
          </p:cNvPr>
          <p:cNvSpPr txBox="1"/>
          <p:nvPr/>
        </p:nvSpPr>
        <p:spPr>
          <a:xfrm>
            <a:off x="831397" y="3219383"/>
            <a:ext cx="782587" cy="307777"/>
          </a:xfrm>
          <a:prstGeom prst="rect">
            <a:avLst/>
          </a:prstGeom>
          <a:noFill/>
        </p:spPr>
        <p:txBody>
          <a:bodyPr wrap="none" rtlCol="0">
            <a:spAutoFit/>
          </a:bodyPr>
          <a:lstStyle/>
          <a:p>
            <a:r>
              <a:rPr lang="en-US" dirty="0"/>
              <a:t>NCFET</a:t>
            </a:r>
          </a:p>
        </p:txBody>
      </p:sp>
      <p:sp>
        <p:nvSpPr>
          <p:cNvPr id="12" name="TextBox 11">
            <a:extLst>
              <a:ext uri="{FF2B5EF4-FFF2-40B4-BE49-F238E27FC236}">
                <a16:creationId xmlns:a16="http://schemas.microsoft.com/office/drawing/2014/main" id="{69022C58-9DD5-9B4F-818B-DB2AE17CBD13}"/>
              </a:ext>
            </a:extLst>
          </p:cNvPr>
          <p:cNvSpPr txBox="1"/>
          <p:nvPr/>
        </p:nvSpPr>
        <p:spPr>
          <a:xfrm>
            <a:off x="557284" y="855154"/>
            <a:ext cx="1056700" cy="369332"/>
          </a:xfrm>
          <a:prstGeom prst="rect">
            <a:avLst/>
          </a:prstGeom>
          <a:solidFill>
            <a:schemeClr val="accent2">
              <a:lumMod val="60000"/>
              <a:lumOff val="40000"/>
            </a:schemeClr>
          </a:solidFill>
        </p:spPr>
        <p:txBody>
          <a:bodyPr wrap="none" rtlCol="0">
            <a:spAutoFit/>
          </a:bodyPr>
          <a:lstStyle/>
          <a:p>
            <a:r>
              <a:rPr lang="en-US" sz="1800" b="1" dirty="0">
                <a:solidFill>
                  <a:srgbClr val="0070C0"/>
                </a:solidFill>
              </a:rPr>
              <a:t>Devices</a:t>
            </a:r>
            <a:endParaRPr lang="en-US" b="1" dirty="0">
              <a:solidFill>
                <a:srgbClr val="0070C0"/>
              </a:solidFill>
            </a:endParaRPr>
          </a:p>
        </p:txBody>
      </p:sp>
      <p:sp>
        <p:nvSpPr>
          <p:cNvPr id="13" name="TextBox 12">
            <a:extLst>
              <a:ext uri="{FF2B5EF4-FFF2-40B4-BE49-F238E27FC236}">
                <a16:creationId xmlns:a16="http://schemas.microsoft.com/office/drawing/2014/main" id="{BFD7666F-637A-2940-8CB9-0A9E8EF58613}"/>
              </a:ext>
            </a:extLst>
          </p:cNvPr>
          <p:cNvSpPr txBox="1"/>
          <p:nvPr/>
        </p:nvSpPr>
        <p:spPr>
          <a:xfrm>
            <a:off x="2277505" y="855154"/>
            <a:ext cx="1595309" cy="369332"/>
          </a:xfrm>
          <a:prstGeom prst="rect">
            <a:avLst/>
          </a:prstGeom>
          <a:solidFill>
            <a:schemeClr val="accent3">
              <a:lumMod val="40000"/>
              <a:lumOff val="60000"/>
            </a:schemeClr>
          </a:solidFill>
        </p:spPr>
        <p:txBody>
          <a:bodyPr wrap="none" rtlCol="0">
            <a:spAutoFit/>
          </a:bodyPr>
          <a:lstStyle/>
          <a:p>
            <a:r>
              <a:rPr lang="en-US" sz="1800" b="1" dirty="0">
                <a:solidFill>
                  <a:srgbClr val="0070C0"/>
                </a:solidFill>
              </a:rPr>
              <a:t>Components</a:t>
            </a:r>
            <a:endParaRPr lang="en-US" b="1" dirty="0">
              <a:solidFill>
                <a:srgbClr val="0070C0"/>
              </a:solidFill>
            </a:endParaRPr>
          </a:p>
        </p:txBody>
      </p:sp>
      <p:sp>
        <p:nvSpPr>
          <p:cNvPr id="14" name="TextBox 13">
            <a:extLst>
              <a:ext uri="{FF2B5EF4-FFF2-40B4-BE49-F238E27FC236}">
                <a16:creationId xmlns:a16="http://schemas.microsoft.com/office/drawing/2014/main" id="{98553205-3014-A64A-83F9-F1B7B1D858EC}"/>
              </a:ext>
            </a:extLst>
          </p:cNvPr>
          <p:cNvSpPr txBox="1"/>
          <p:nvPr/>
        </p:nvSpPr>
        <p:spPr>
          <a:xfrm>
            <a:off x="4559247" y="824002"/>
            <a:ext cx="1672253" cy="369332"/>
          </a:xfrm>
          <a:prstGeom prst="rect">
            <a:avLst/>
          </a:prstGeom>
          <a:solidFill>
            <a:schemeClr val="bg2">
              <a:lumMod val="20000"/>
              <a:lumOff val="80000"/>
            </a:schemeClr>
          </a:solidFill>
        </p:spPr>
        <p:txBody>
          <a:bodyPr wrap="none" rtlCol="0">
            <a:spAutoFit/>
          </a:bodyPr>
          <a:lstStyle/>
          <a:p>
            <a:r>
              <a:rPr lang="en-US" sz="1800" b="1" dirty="0">
                <a:solidFill>
                  <a:srgbClr val="0070C0"/>
                </a:solidFill>
              </a:rPr>
              <a:t>Architectures</a:t>
            </a:r>
            <a:endParaRPr lang="en-US" b="1" dirty="0">
              <a:solidFill>
                <a:srgbClr val="0070C0"/>
              </a:solidFill>
            </a:endParaRPr>
          </a:p>
        </p:txBody>
      </p:sp>
      <p:sp>
        <p:nvSpPr>
          <p:cNvPr id="15" name="TextBox 14">
            <a:extLst>
              <a:ext uri="{FF2B5EF4-FFF2-40B4-BE49-F238E27FC236}">
                <a16:creationId xmlns:a16="http://schemas.microsoft.com/office/drawing/2014/main" id="{36380A97-47EF-024A-8C7A-451E66C0C583}"/>
              </a:ext>
            </a:extLst>
          </p:cNvPr>
          <p:cNvSpPr txBox="1"/>
          <p:nvPr/>
        </p:nvSpPr>
        <p:spPr>
          <a:xfrm>
            <a:off x="7151194" y="855154"/>
            <a:ext cx="1569660" cy="369332"/>
          </a:xfrm>
          <a:prstGeom prst="rect">
            <a:avLst/>
          </a:prstGeom>
          <a:solidFill>
            <a:schemeClr val="accent6">
              <a:lumMod val="40000"/>
              <a:lumOff val="60000"/>
            </a:schemeClr>
          </a:solidFill>
        </p:spPr>
        <p:txBody>
          <a:bodyPr wrap="none" rtlCol="0">
            <a:spAutoFit/>
          </a:bodyPr>
          <a:lstStyle/>
          <a:p>
            <a:r>
              <a:rPr lang="en-US" sz="1800" b="1" dirty="0">
                <a:solidFill>
                  <a:srgbClr val="0070C0"/>
                </a:solidFill>
              </a:rPr>
              <a:t>Applications</a:t>
            </a:r>
            <a:endParaRPr lang="en-US" b="1" dirty="0">
              <a:solidFill>
                <a:srgbClr val="0070C0"/>
              </a:solidFill>
            </a:endParaRPr>
          </a:p>
        </p:txBody>
      </p:sp>
      <p:sp>
        <p:nvSpPr>
          <p:cNvPr id="16" name="TextBox 15">
            <a:extLst>
              <a:ext uri="{FF2B5EF4-FFF2-40B4-BE49-F238E27FC236}">
                <a16:creationId xmlns:a16="http://schemas.microsoft.com/office/drawing/2014/main" id="{9DA107B8-E37D-0B44-8F4E-A6B477C07D19}"/>
              </a:ext>
            </a:extLst>
          </p:cNvPr>
          <p:cNvSpPr txBox="1"/>
          <p:nvPr/>
        </p:nvSpPr>
        <p:spPr>
          <a:xfrm rot="16200000">
            <a:off x="-552729" y="1538522"/>
            <a:ext cx="1518364" cy="307777"/>
          </a:xfrm>
          <a:prstGeom prst="rect">
            <a:avLst/>
          </a:prstGeom>
          <a:solidFill>
            <a:schemeClr val="bg1">
              <a:lumMod val="85000"/>
            </a:schemeClr>
          </a:solidFill>
          <a:ln>
            <a:solidFill>
              <a:schemeClr val="tx1"/>
            </a:solidFill>
          </a:ln>
        </p:spPr>
        <p:txBody>
          <a:bodyPr wrap="none" rtlCol="0">
            <a:spAutoFit/>
          </a:bodyPr>
          <a:lstStyle/>
          <a:p>
            <a:r>
              <a:rPr lang="en-US" dirty="0"/>
              <a:t>Magneto Electric</a:t>
            </a:r>
          </a:p>
        </p:txBody>
      </p:sp>
      <p:sp>
        <p:nvSpPr>
          <p:cNvPr id="17" name="TextBox 16">
            <a:extLst>
              <a:ext uri="{FF2B5EF4-FFF2-40B4-BE49-F238E27FC236}">
                <a16:creationId xmlns:a16="http://schemas.microsoft.com/office/drawing/2014/main" id="{7C211A3F-9F5D-A245-B568-2A22E59142D2}"/>
              </a:ext>
            </a:extLst>
          </p:cNvPr>
          <p:cNvSpPr txBox="1"/>
          <p:nvPr/>
        </p:nvSpPr>
        <p:spPr>
          <a:xfrm rot="16200000">
            <a:off x="-281889" y="2859885"/>
            <a:ext cx="1180131" cy="523220"/>
          </a:xfrm>
          <a:prstGeom prst="rect">
            <a:avLst/>
          </a:prstGeom>
          <a:solidFill>
            <a:schemeClr val="tx2"/>
          </a:solidFill>
          <a:ln>
            <a:solidFill>
              <a:schemeClr val="tx1"/>
            </a:solidFill>
          </a:ln>
        </p:spPr>
        <p:txBody>
          <a:bodyPr wrap="none" rtlCol="0">
            <a:spAutoFit/>
          </a:bodyPr>
          <a:lstStyle/>
          <a:p>
            <a:pPr algn="ctr"/>
            <a:r>
              <a:rPr lang="en-US" dirty="0"/>
              <a:t>Negative </a:t>
            </a:r>
          </a:p>
          <a:p>
            <a:r>
              <a:rPr lang="en-US" dirty="0"/>
              <a:t>Capacitance</a:t>
            </a:r>
          </a:p>
        </p:txBody>
      </p:sp>
      <p:sp>
        <p:nvSpPr>
          <p:cNvPr id="18" name="TextBox 17">
            <a:extLst>
              <a:ext uri="{FF2B5EF4-FFF2-40B4-BE49-F238E27FC236}">
                <a16:creationId xmlns:a16="http://schemas.microsoft.com/office/drawing/2014/main" id="{06B08B5F-9F1B-6C4F-B962-72A8689247F5}"/>
              </a:ext>
            </a:extLst>
          </p:cNvPr>
          <p:cNvSpPr txBox="1"/>
          <p:nvPr/>
        </p:nvSpPr>
        <p:spPr>
          <a:xfrm rot="16200000">
            <a:off x="-439920" y="4255188"/>
            <a:ext cx="1319592" cy="307777"/>
          </a:xfrm>
          <a:prstGeom prst="rect">
            <a:avLst/>
          </a:prstGeom>
          <a:solidFill>
            <a:schemeClr val="accent6">
              <a:lumMod val="20000"/>
              <a:lumOff val="80000"/>
            </a:schemeClr>
          </a:solidFill>
          <a:ln>
            <a:solidFill>
              <a:schemeClr val="tx1"/>
            </a:solidFill>
          </a:ln>
        </p:spPr>
        <p:txBody>
          <a:bodyPr wrap="none" rtlCol="0">
            <a:spAutoFit/>
          </a:bodyPr>
          <a:lstStyle/>
          <a:p>
            <a:r>
              <a:rPr lang="en-US" dirty="0"/>
              <a:t>Quasiparticles</a:t>
            </a:r>
          </a:p>
        </p:txBody>
      </p:sp>
    </p:spTree>
    <p:extLst>
      <p:ext uri="{BB962C8B-B14F-4D97-AF65-F5344CB8AC3E}">
        <p14:creationId xmlns:p14="http://schemas.microsoft.com/office/powerpoint/2010/main" val="68406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2" grpId="0" animBg="1"/>
      <p:bldP spid="13" grpId="0" animBg="1"/>
      <p:bldP spid="14" grpId="0" animBg="1"/>
      <p:bldP spid="1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000" dirty="0"/>
              <a:t>Beyond-Moore Computing Directions</a:t>
            </a:r>
          </a:p>
        </p:txBody>
      </p:sp>
      <p:graphicFrame>
        <p:nvGraphicFramePr>
          <p:cNvPr id="7" name="Content Placeholder 6"/>
          <p:cNvGraphicFramePr>
            <a:graphicFrameLocks noGrp="1"/>
          </p:cNvGraphicFramePr>
          <p:nvPr>
            <p:ph idx="4294967295"/>
            <p:extLst>
              <p:ext uri="{D42A27DB-BD31-4B8C-83A1-F6EECF244321}">
                <p14:modId xmlns:p14="http://schemas.microsoft.com/office/powerpoint/2010/main" val="823684457"/>
              </p:ext>
            </p:extLst>
          </p:nvPr>
        </p:nvGraphicFramePr>
        <p:xfrm>
          <a:off x="205220" y="766578"/>
          <a:ext cx="8751002" cy="3852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1490AEC8-2A08-374F-BCAD-B97207D02B3A}"/>
              </a:ext>
            </a:extLst>
          </p:cNvPr>
          <p:cNvSpPr>
            <a:spLocks noGrp="1"/>
          </p:cNvSpPr>
          <p:nvPr>
            <p:ph type="sldNum" idx="12"/>
          </p:nvPr>
        </p:nvSpPr>
        <p:spPr/>
        <p:txBody>
          <a:bodyPr/>
          <a:lstStyle/>
          <a:p>
            <a:pPr marL="0" lvl="0" indent="0" algn="ctr" rtl="0">
              <a:spcBef>
                <a:spcPts val="0"/>
              </a:spcBef>
              <a:spcAft>
                <a:spcPts val="0"/>
              </a:spcAft>
              <a:buNone/>
            </a:pPr>
            <a:r>
              <a:rPr lang="en-US" dirty="0"/>
              <a:t>- </a:t>
            </a:r>
            <a:fld id="{00000000-1234-1234-1234-123412341234}" type="slidenum">
              <a:rPr lang="en-US" smtClean="0"/>
              <a:t>54</a:t>
            </a:fld>
            <a:r>
              <a:rPr lang="en-US" dirty="0"/>
              <a:t> -</a:t>
            </a:r>
            <a:endParaRPr dirty="0"/>
          </a:p>
        </p:txBody>
      </p:sp>
      <p:sp>
        <p:nvSpPr>
          <p:cNvPr id="15" name="Left-Right Arrow 14">
            <a:extLst>
              <a:ext uri="{FF2B5EF4-FFF2-40B4-BE49-F238E27FC236}">
                <a16:creationId xmlns:a16="http://schemas.microsoft.com/office/drawing/2014/main" id="{8B2E5514-9731-EB4B-A2AC-9B7F6AC124F1}"/>
              </a:ext>
            </a:extLst>
          </p:cNvPr>
          <p:cNvSpPr/>
          <p:nvPr/>
        </p:nvSpPr>
        <p:spPr>
          <a:xfrm>
            <a:off x="1545336" y="4015407"/>
            <a:ext cx="6272784" cy="661681"/>
          </a:xfrm>
          <a:prstGeom prst="leftRightArrow">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Workload Analysis, Testbeds, Deployment</a:t>
            </a:r>
          </a:p>
        </p:txBody>
      </p:sp>
    </p:spTree>
    <p:extLst>
      <p:ext uri="{BB962C8B-B14F-4D97-AF65-F5344CB8AC3E}">
        <p14:creationId xmlns:p14="http://schemas.microsoft.com/office/powerpoint/2010/main" val="3768199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1209FE-59CD-9640-828B-F824A11C810D}"/>
              </a:ext>
            </a:extLst>
          </p:cNvPr>
          <p:cNvSpPr>
            <a:spLocks noGrp="1"/>
          </p:cNvSpPr>
          <p:nvPr>
            <p:ph type="title"/>
          </p:nvPr>
        </p:nvSpPr>
        <p:spPr/>
        <p:txBody>
          <a:bodyPr/>
          <a:lstStyle/>
          <a:p>
            <a:r>
              <a:rPr lang="en-US" dirty="0"/>
              <a:t>Backup slides</a:t>
            </a:r>
          </a:p>
        </p:txBody>
      </p:sp>
      <p:sp>
        <p:nvSpPr>
          <p:cNvPr id="4" name="Slide Number Placeholder 3">
            <a:extLst>
              <a:ext uri="{FF2B5EF4-FFF2-40B4-BE49-F238E27FC236}">
                <a16:creationId xmlns:a16="http://schemas.microsoft.com/office/drawing/2014/main" id="{F117CC0C-2140-E24E-B118-7733AA531AD0}"/>
              </a:ext>
            </a:extLst>
          </p:cNvPr>
          <p:cNvSpPr>
            <a:spLocks noGrp="1"/>
          </p:cNvSpPr>
          <p:nvPr>
            <p:ph type="sldNum" sz="quarter" idx="12"/>
          </p:nvPr>
        </p:nvSpPr>
        <p:spPr>
          <a:xfrm>
            <a:off x="8599715" y="4811786"/>
            <a:ext cx="396952" cy="207749"/>
          </a:xfrm>
        </p:spPr>
        <p:txBody>
          <a:bodyPr/>
          <a:lstStyle/>
          <a:p>
            <a:fld id="{86CB4B4D-7CA3-9044-876B-883B54F8677D}" type="slidenum">
              <a:rPr lang="uk-UA" smtClean="0">
                <a:latin typeface="Calibri"/>
                <a:ea typeface="Calibri"/>
                <a:cs typeface="Calibri"/>
              </a:rPr>
              <a:pPr/>
              <a:t>55</a:t>
            </a:fld>
            <a:endParaRPr lang="uk-UA" dirty="0">
              <a:latin typeface="Calibri"/>
              <a:ea typeface="Calibri"/>
              <a:cs typeface="Calibri"/>
            </a:endParaRPr>
          </a:p>
        </p:txBody>
      </p:sp>
      <p:sp>
        <p:nvSpPr>
          <p:cNvPr id="3" name="Text Placeholder 2">
            <a:extLst>
              <a:ext uri="{FF2B5EF4-FFF2-40B4-BE49-F238E27FC236}">
                <a16:creationId xmlns:a16="http://schemas.microsoft.com/office/drawing/2014/main" id="{8F5116FA-0194-7343-B206-935B0CFEAD41}"/>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8942655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744AB93-3D28-6E4C-9AFE-F0C35C596950}"/>
              </a:ext>
            </a:extLst>
          </p:cNvPr>
          <p:cNvSpPr>
            <a:spLocks noGrp="1"/>
          </p:cNvSpPr>
          <p:nvPr>
            <p:ph type="title"/>
          </p:nvPr>
        </p:nvSpPr>
        <p:spPr/>
        <p:txBody>
          <a:bodyPr/>
          <a:lstStyle/>
          <a:p>
            <a:r>
              <a:rPr lang="en-US" dirty="0">
                <a:solidFill>
                  <a:schemeClr val="bg1"/>
                </a:solidFill>
              </a:rPr>
              <a:t>Why do chips cost so much?</a:t>
            </a:r>
          </a:p>
        </p:txBody>
      </p:sp>
      <p:sp>
        <p:nvSpPr>
          <p:cNvPr id="4" name="Slide Number Placeholder 3">
            <a:extLst>
              <a:ext uri="{FF2B5EF4-FFF2-40B4-BE49-F238E27FC236}">
                <a16:creationId xmlns:a16="http://schemas.microsoft.com/office/drawing/2014/main" id="{08A9A314-B6B3-FE46-A848-94BD27ED009E}"/>
              </a:ext>
            </a:extLst>
          </p:cNvPr>
          <p:cNvSpPr>
            <a:spLocks noGrp="1"/>
          </p:cNvSpPr>
          <p:nvPr>
            <p:ph type="sldNum" sz="quarter" idx="10"/>
          </p:nvPr>
        </p:nvSpPr>
        <p:spPr/>
        <p:txBody>
          <a:bodyPr/>
          <a:lstStyle/>
          <a:p>
            <a:fld id="{69233210-FD1D-4643-A408-4B2BDEE02D8B}" type="slidenum">
              <a:rPr lang="en-US" smtClean="0"/>
              <a:pPr/>
              <a:t>56</a:t>
            </a:fld>
            <a:endParaRPr lang="en-US"/>
          </a:p>
        </p:txBody>
      </p:sp>
      <p:pic>
        <p:nvPicPr>
          <p:cNvPr id="6" name="Picture 5">
            <a:extLst>
              <a:ext uri="{FF2B5EF4-FFF2-40B4-BE49-F238E27FC236}">
                <a16:creationId xmlns:a16="http://schemas.microsoft.com/office/drawing/2014/main" id="{66D140FB-495B-364E-B405-76EF4E00ED45}"/>
              </a:ext>
            </a:extLst>
          </p:cNvPr>
          <p:cNvPicPr>
            <a:picLocks noChangeAspect="1"/>
          </p:cNvPicPr>
          <p:nvPr/>
        </p:nvPicPr>
        <p:blipFill rotWithShape="1">
          <a:blip r:embed="rId2">
            <a:clrChange>
              <a:clrFrom>
                <a:srgbClr val="000000">
                  <a:alpha val="0"/>
                </a:srgbClr>
              </a:clrFrom>
              <a:clrTo>
                <a:srgbClr val="000000">
                  <a:alpha val="0"/>
                </a:srgbClr>
              </a:clrTo>
            </a:clrChange>
          </a:blip>
          <a:srcRect b="4741"/>
          <a:stretch/>
        </p:blipFill>
        <p:spPr>
          <a:xfrm>
            <a:off x="745654" y="696395"/>
            <a:ext cx="7555833" cy="3971858"/>
          </a:xfrm>
          <a:prstGeom prst="rect">
            <a:avLst/>
          </a:prstGeom>
        </p:spPr>
      </p:pic>
    </p:spTree>
    <p:extLst>
      <p:ext uri="{BB962C8B-B14F-4D97-AF65-F5344CB8AC3E}">
        <p14:creationId xmlns:p14="http://schemas.microsoft.com/office/powerpoint/2010/main" val="115995718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873F17-B861-8F45-A672-51FD0060E407}"/>
              </a:ext>
            </a:extLst>
          </p:cNvPr>
          <p:cNvSpPr>
            <a:spLocks noGrp="1"/>
          </p:cNvSpPr>
          <p:nvPr>
            <p:ph type="title"/>
          </p:nvPr>
        </p:nvSpPr>
        <p:spPr/>
        <p:txBody>
          <a:bodyPr/>
          <a:lstStyle/>
          <a:p>
            <a:r>
              <a:rPr lang="en-US" dirty="0"/>
              <a:t>Fab and Mask Costs are NOT the Problem</a:t>
            </a:r>
          </a:p>
        </p:txBody>
      </p:sp>
      <p:sp>
        <p:nvSpPr>
          <p:cNvPr id="2" name="Slide Number Placeholder 1">
            <a:extLst>
              <a:ext uri="{FF2B5EF4-FFF2-40B4-BE49-F238E27FC236}">
                <a16:creationId xmlns:a16="http://schemas.microsoft.com/office/drawing/2014/main" id="{6257E02A-DB78-C947-98AA-6702C9E67C29}"/>
              </a:ext>
            </a:extLst>
          </p:cNvPr>
          <p:cNvSpPr>
            <a:spLocks noGrp="1"/>
          </p:cNvSpPr>
          <p:nvPr>
            <p:ph type="sldNum" sz="quarter" idx="12"/>
          </p:nvPr>
        </p:nvSpPr>
        <p:spPr/>
        <p:txBody>
          <a:bodyPr/>
          <a:lstStyle/>
          <a:p>
            <a:fld id="{BB342D3F-0964-674F-886D-75E26F7BF682}" type="slidenum">
              <a:rPr lang="en-US" smtClean="0"/>
              <a:pPr/>
              <a:t>57</a:t>
            </a:fld>
            <a:endParaRPr lang="en-US"/>
          </a:p>
        </p:txBody>
      </p:sp>
      <p:pic>
        <p:nvPicPr>
          <p:cNvPr id="3" name="Picture 2">
            <a:extLst>
              <a:ext uri="{FF2B5EF4-FFF2-40B4-BE49-F238E27FC236}">
                <a16:creationId xmlns:a16="http://schemas.microsoft.com/office/drawing/2014/main" id="{73CC2C23-D9EB-1D48-AB70-CA2ADFB777F4}"/>
              </a:ext>
            </a:extLst>
          </p:cNvPr>
          <p:cNvPicPr>
            <a:picLocks noChangeAspect="1"/>
          </p:cNvPicPr>
          <p:nvPr/>
        </p:nvPicPr>
        <p:blipFill rotWithShape="1">
          <a:blip r:embed="rId2"/>
          <a:srcRect t="16148"/>
          <a:stretch/>
        </p:blipFill>
        <p:spPr>
          <a:xfrm>
            <a:off x="1179085" y="671331"/>
            <a:ext cx="6800850" cy="4140455"/>
          </a:xfrm>
          <a:prstGeom prst="rect">
            <a:avLst/>
          </a:prstGeom>
        </p:spPr>
      </p:pic>
      <p:sp>
        <p:nvSpPr>
          <p:cNvPr id="4" name="TextBox 3">
            <a:extLst>
              <a:ext uri="{FF2B5EF4-FFF2-40B4-BE49-F238E27FC236}">
                <a16:creationId xmlns:a16="http://schemas.microsoft.com/office/drawing/2014/main" id="{A4B7B975-CD98-1F40-A312-E88A7C33A5CF}"/>
              </a:ext>
            </a:extLst>
          </p:cNvPr>
          <p:cNvSpPr txBox="1"/>
          <p:nvPr/>
        </p:nvSpPr>
        <p:spPr>
          <a:xfrm>
            <a:off x="5044995" y="3769128"/>
            <a:ext cx="3753948" cy="646331"/>
          </a:xfrm>
          <a:prstGeom prst="rect">
            <a:avLst/>
          </a:prstGeom>
          <a:noFill/>
        </p:spPr>
        <p:txBody>
          <a:bodyPr wrap="square" rtlCol="0">
            <a:spAutoFit/>
          </a:bodyPr>
          <a:lstStyle/>
          <a:p>
            <a:r>
              <a:rPr lang="en-US" sz="1800" b="1" i="1" dirty="0"/>
              <a:t> Small (1mm x 1mm) chip </a:t>
            </a:r>
            <a:r>
              <a:rPr lang="en-US" sz="1800" b="1" i="1" dirty="0" err="1"/>
              <a:t>tapeouts</a:t>
            </a:r>
            <a:r>
              <a:rPr lang="en-US" sz="1800" b="1" i="1" dirty="0"/>
              <a:t> at 28nm are $14K(US) </a:t>
            </a:r>
          </a:p>
        </p:txBody>
      </p:sp>
    </p:spTree>
    <p:extLst>
      <p:ext uri="{BB962C8B-B14F-4D97-AF65-F5344CB8AC3E}">
        <p14:creationId xmlns:p14="http://schemas.microsoft.com/office/powerpoint/2010/main" val="5352955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2F58E3-81B8-5247-B074-B13ECA015F52}"/>
              </a:ext>
            </a:extLst>
          </p:cNvPr>
          <p:cNvSpPr>
            <a:spLocks noGrp="1"/>
          </p:cNvSpPr>
          <p:nvPr>
            <p:ph type="title"/>
          </p:nvPr>
        </p:nvSpPr>
        <p:spPr/>
        <p:txBody>
          <a:bodyPr/>
          <a:lstStyle/>
          <a:p>
            <a:r>
              <a:rPr lang="en-US" sz="2800" dirty="0"/>
              <a:t>Getting to Critical Mass for IP Reuse for Accelerators</a:t>
            </a:r>
          </a:p>
        </p:txBody>
      </p:sp>
      <p:sp>
        <p:nvSpPr>
          <p:cNvPr id="2" name="Slide Number Placeholder 1">
            <a:extLst>
              <a:ext uri="{FF2B5EF4-FFF2-40B4-BE49-F238E27FC236}">
                <a16:creationId xmlns:a16="http://schemas.microsoft.com/office/drawing/2014/main" id="{21F25D6C-D821-2443-9EEF-FDA178C89D4B}"/>
              </a:ext>
            </a:extLst>
          </p:cNvPr>
          <p:cNvSpPr>
            <a:spLocks noGrp="1"/>
          </p:cNvSpPr>
          <p:nvPr>
            <p:ph type="sldNum" sz="quarter" idx="12"/>
          </p:nvPr>
        </p:nvSpPr>
        <p:spPr/>
        <p:txBody>
          <a:bodyPr/>
          <a:lstStyle/>
          <a:p>
            <a:fld id="{BB342D3F-0964-674F-886D-75E26F7BF682}" type="slidenum">
              <a:rPr lang="en-US" smtClean="0"/>
              <a:pPr/>
              <a:t>58</a:t>
            </a:fld>
            <a:endParaRPr lang="en-US"/>
          </a:p>
        </p:txBody>
      </p:sp>
      <p:pic>
        <p:nvPicPr>
          <p:cNvPr id="3" name="Picture 2">
            <a:extLst>
              <a:ext uri="{FF2B5EF4-FFF2-40B4-BE49-F238E27FC236}">
                <a16:creationId xmlns:a16="http://schemas.microsoft.com/office/drawing/2014/main" id="{93174CED-EA59-BF4B-8FD1-745146213930}"/>
              </a:ext>
            </a:extLst>
          </p:cNvPr>
          <p:cNvPicPr>
            <a:picLocks noChangeAspect="1"/>
          </p:cNvPicPr>
          <p:nvPr/>
        </p:nvPicPr>
        <p:blipFill rotWithShape="1">
          <a:blip r:embed="rId2"/>
          <a:srcRect t="18421"/>
          <a:stretch/>
        </p:blipFill>
        <p:spPr>
          <a:xfrm>
            <a:off x="144128" y="733927"/>
            <a:ext cx="8999872" cy="3937584"/>
          </a:xfrm>
          <a:prstGeom prst="rect">
            <a:avLst/>
          </a:prstGeom>
        </p:spPr>
      </p:pic>
    </p:spTree>
    <p:extLst>
      <p:ext uri="{BB962C8B-B14F-4D97-AF65-F5344CB8AC3E}">
        <p14:creationId xmlns:p14="http://schemas.microsoft.com/office/powerpoint/2010/main" val="40073114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94" y="-44409"/>
            <a:ext cx="8336756" cy="994172"/>
          </a:xfrm>
        </p:spPr>
        <p:txBody>
          <a:bodyPr/>
          <a:lstStyle/>
          <a:p>
            <a:r>
              <a:rPr lang="en-US" b="1" u="sng" dirty="0">
                <a:uFillTx/>
              </a:rPr>
              <a:t>Sample Application for FFTs: </a:t>
            </a:r>
            <a:r>
              <a:rPr lang="en-US" b="1" u="sng" dirty="0" err="1">
                <a:uFillTx/>
              </a:rPr>
              <a:t>CryoEM</a:t>
            </a:r>
            <a:endParaRPr lang="en-US" b="1" u="sng" dirty="0">
              <a:uFillTx/>
            </a:endParaRPr>
          </a:p>
        </p:txBody>
      </p:sp>
      <p:sp>
        <p:nvSpPr>
          <p:cNvPr id="7" name="Content Placeholder 6"/>
          <p:cNvSpPr>
            <a:spLocks noGrp="1"/>
          </p:cNvSpPr>
          <p:nvPr>
            <p:ph idx="1"/>
          </p:nvPr>
        </p:nvSpPr>
        <p:spPr>
          <a:xfrm>
            <a:off x="306791" y="1134852"/>
            <a:ext cx="8208559" cy="1876989"/>
          </a:xfrm>
        </p:spPr>
        <p:txBody>
          <a:bodyPr anchor="t">
            <a:normAutofit/>
          </a:bodyPr>
          <a:lstStyle/>
          <a:p>
            <a:r>
              <a:rPr lang="en-US" dirty="0">
                <a:uFillTx/>
              </a:rPr>
              <a:t>New sensors will overwhelm data transfer and compute facilities</a:t>
            </a:r>
          </a:p>
          <a:p>
            <a:pPr marL="342900" lvl="1" indent="0" algn="ctr">
              <a:buNone/>
            </a:pPr>
            <a:r>
              <a:rPr lang="en-US" u="sng" dirty="0"/>
              <a:t>Data rates exceeding 1 Tb/s</a:t>
            </a:r>
          </a:p>
        </p:txBody>
      </p:sp>
      <p:sp>
        <p:nvSpPr>
          <p:cNvPr id="4" name="Slide Number Placeholder 3"/>
          <p:cNvSpPr>
            <a:spLocks noGrp="1"/>
          </p:cNvSpPr>
          <p:nvPr>
            <p:ph type="sldNum" sz="quarter" idx="10"/>
          </p:nvPr>
        </p:nvSpPr>
        <p:spPr/>
        <p:txBody>
          <a:bodyPr/>
          <a:lstStyle/>
          <a:p>
            <a:fld id="{69233210-FD1D-4643-A408-4B2BDEE02D8B}" type="slidenum">
              <a:rPr lang="en-US" smtClean="0">
                <a:uFillTx/>
              </a:rPr>
              <a:pPr/>
              <a:t>59</a:t>
            </a:fld>
            <a:endParaRPr lang="en-US">
              <a:uFillTx/>
            </a:endParaRPr>
          </a:p>
        </p:txBody>
      </p:sp>
      <p:sp>
        <p:nvSpPr>
          <p:cNvPr id="11" name="Text Placeholder 10"/>
          <p:cNvSpPr>
            <a:spLocks noGrp="1"/>
          </p:cNvSpPr>
          <p:nvPr>
            <p:ph type="body" sz="quarter" idx="11"/>
          </p:nvPr>
        </p:nvSpPr>
        <p:spPr>
          <a:xfrm>
            <a:off x="178594" y="748469"/>
            <a:ext cx="8786812" cy="548640"/>
          </a:xfrm>
        </p:spPr>
        <p:txBody>
          <a:bodyPr/>
          <a:lstStyle/>
          <a:p>
            <a:r>
              <a:rPr lang="en-US" dirty="0">
                <a:uFillTx/>
              </a:rPr>
              <a:t>Example from </a:t>
            </a:r>
            <a:r>
              <a:rPr lang="en-US" dirty="0" err="1">
                <a:uFillTx/>
              </a:rPr>
              <a:t>CryoEM</a:t>
            </a:r>
            <a:r>
              <a:rPr lang="en-US" dirty="0">
                <a:uFillTx/>
              </a:rPr>
              <a:t>  :  Integrating processing directly into the detector</a:t>
            </a:r>
          </a:p>
        </p:txBody>
      </p:sp>
      <p:pic>
        <p:nvPicPr>
          <p:cNvPr id="8" name="Picture 7"/>
          <p:cNvPicPr>
            <a:picLocks noChangeAspect="1"/>
          </p:cNvPicPr>
          <p:nvPr/>
        </p:nvPicPr>
        <p:blipFill rotWithShape="1">
          <a:blip r:embed="rId2"/>
          <a:srcRect t="14280" b="38541"/>
          <a:stretch/>
        </p:blipFill>
        <p:spPr>
          <a:xfrm>
            <a:off x="178594" y="2056706"/>
            <a:ext cx="6004552" cy="2710557"/>
          </a:xfrm>
          <a:prstGeom prst="rect">
            <a:avLst/>
          </a:prstGeom>
        </p:spPr>
      </p:pic>
      <p:pic>
        <p:nvPicPr>
          <p:cNvPr id="9" name="Picture 8"/>
          <p:cNvPicPr>
            <a:picLocks noChangeAspect="1"/>
          </p:cNvPicPr>
          <p:nvPr/>
        </p:nvPicPr>
        <p:blipFill>
          <a:blip r:embed="rId3" cstate="screen"/>
          <a:stretch>
            <a:fillRect/>
          </a:stretch>
        </p:blipFill>
        <p:spPr>
          <a:xfrm>
            <a:off x="6046749" y="2089987"/>
            <a:ext cx="2918657" cy="2403896"/>
          </a:xfrm>
          <a:prstGeom prst="rect">
            <a:avLst/>
          </a:prstGeom>
        </p:spPr>
      </p:pic>
    </p:spTree>
    <p:extLst>
      <p:ext uri="{BB962C8B-B14F-4D97-AF65-F5344CB8AC3E}">
        <p14:creationId xmlns:p14="http://schemas.microsoft.com/office/powerpoint/2010/main" val="2250451822"/>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795" y="273844"/>
            <a:ext cx="8282555" cy="276848"/>
          </a:xfrm>
        </p:spPr>
        <p:txBody>
          <a:bodyPr>
            <a:normAutofit fontScale="90000"/>
          </a:bodyPr>
          <a:lstStyle/>
          <a:p>
            <a:r>
              <a:rPr lang="en-US" b="1" u="sng" dirty="0">
                <a:uFillTx/>
              </a:rPr>
              <a:t>RISC-V FFT Accelerator RTL Implementation</a:t>
            </a:r>
          </a:p>
        </p:txBody>
      </p:sp>
      <p:sp>
        <p:nvSpPr>
          <p:cNvPr id="4" name="Slide Number Placeholder 3"/>
          <p:cNvSpPr>
            <a:spLocks noGrp="1"/>
          </p:cNvSpPr>
          <p:nvPr>
            <p:ph type="sldNum" sz="quarter" idx="10"/>
          </p:nvPr>
        </p:nvSpPr>
        <p:spPr/>
        <p:txBody>
          <a:bodyPr/>
          <a:lstStyle/>
          <a:p>
            <a:fld id="{69233210-FD1D-4643-A408-4B2BDEE02D8B}" type="slidenum">
              <a:rPr lang="en-US" smtClean="0">
                <a:uFillTx/>
              </a:rPr>
              <a:pPr/>
              <a:t>60</a:t>
            </a:fld>
            <a:endParaRPr lang="en-US">
              <a:uFillTx/>
            </a:endParaRPr>
          </a:p>
        </p:txBody>
      </p:sp>
      <p:sp>
        <p:nvSpPr>
          <p:cNvPr id="3" name="Content Placeholder 2"/>
          <p:cNvSpPr>
            <a:spLocks noGrp="1"/>
          </p:cNvSpPr>
          <p:nvPr>
            <p:ph idx="1"/>
          </p:nvPr>
        </p:nvSpPr>
        <p:spPr>
          <a:xfrm>
            <a:off x="65344" y="941585"/>
            <a:ext cx="4458419" cy="2666944"/>
          </a:xfrm>
        </p:spPr>
        <p:txBody>
          <a:bodyPr>
            <a:normAutofit/>
          </a:bodyPr>
          <a:lstStyle/>
          <a:p>
            <a:pPr marL="0" indent="0">
              <a:buNone/>
            </a:pPr>
            <a:r>
              <a:rPr lang="en-US" sz="2000" b="1" u="sng" dirty="0">
                <a:uFillTx/>
              </a:rPr>
              <a:t>Pico RV32I with IMC extensions</a:t>
            </a:r>
          </a:p>
        </p:txBody>
      </p:sp>
      <p:sp>
        <p:nvSpPr>
          <p:cNvPr id="5" name="Text Placeholder 4"/>
          <p:cNvSpPr>
            <a:spLocks noGrp="1"/>
          </p:cNvSpPr>
          <p:nvPr>
            <p:ph type="body" sz="quarter" idx="11"/>
          </p:nvPr>
        </p:nvSpPr>
        <p:spPr>
          <a:xfrm>
            <a:off x="65343" y="748438"/>
            <a:ext cx="4578757" cy="359705"/>
          </a:xfrm>
        </p:spPr>
        <p:txBody>
          <a:bodyPr/>
          <a:lstStyle/>
          <a:p>
            <a:r>
              <a:rPr lang="en-US" dirty="0">
                <a:uFillTx/>
              </a:rPr>
              <a:t>RV32IMC accelerator ISA extensions</a:t>
            </a:r>
          </a:p>
        </p:txBody>
      </p:sp>
      <p:pic>
        <p:nvPicPr>
          <p:cNvPr id="7" name="Picture 6"/>
          <p:cNvPicPr>
            <a:picLocks noChangeAspect="1"/>
          </p:cNvPicPr>
          <p:nvPr/>
        </p:nvPicPr>
        <p:blipFill>
          <a:blip r:embed="rId3"/>
          <a:stretch>
            <a:fillRect/>
          </a:stretch>
        </p:blipFill>
        <p:spPr>
          <a:xfrm>
            <a:off x="5367436" y="1197749"/>
            <a:ext cx="3161792" cy="1923371"/>
          </a:xfrm>
          <a:prstGeom prst="rect">
            <a:avLst/>
          </a:prstGeom>
        </p:spPr>
      </p:pic>
      <p:sp>
        <p:nvSpPr>
          <p:cNvPr id="6" name="TextBox 5"/>
          <p:cNvSpPr txBox="1">
            <a:spLocks/>
          </p:cNvSpPr>
          <p:nvPr/>
        </p:nvSpPr>
        <p:spPr>
          <a:xfrm>
            <a:off x="5332216" y="897513"/>
            <a:ext cx="3130985" cy="415498"/>
          </a:xfrm>
          <a:prstGeom prst="rect">
            <a:avLst/>
          </a:prstGeom>
          <a:noFill/>
        </p:spPr>
        <p:txBody>
          <a:bodyPr wrap="none" rtlCol="0">
            <a:spAutoFit/>
          </a:bodyPr>
          <a:lstStyle/>
          <a:p>
            <a:r>
              <a:rPr lang="en-US" sz="2100" b="1" u="sng" dirty="0"/>
              <a:t>Programming Interface</a:t>
            </a:r>
          </a:p>
        </p:txBody>
      </p:sp>
      <p:pic>
        <p:nvPicPr>
          <p:cNvPr id="9" name="Picture 8"/>
          <p:cNvPicPr>
            <a:picLocks noChangeAspect="1"/>
          </p:cNvPicPr>
          <p:nvPr/>
        </p:nvPicPr>
        <p:blipFill>
          <a:blip r:embed="rId4"/>
          <a:stretch>
            <a:fillRect/>
          </a:stretch>
        </p:blipFill>
        <p:spPr>
          <a:xfrm>
            <a:off x="65343" y="4133440"/>
            <a:ext cx="4458420" cy="1010060"/>
          </a:xfrm>
          <a:prstGeom prst="rect">
            <a:avLst/>
          </a:prstGeom>
        </p:spPr>
      </p:pic>
      <p:sp>
        <p:nvSpPr>
          <p:cNvPr id="10" name="TextBox 9"/>
          <p:cNvSpPr txBox="1">
            <a:spLocks/>
          </p:cNvSpPr>
          <p:nvPr/>
        </p:nvSpPr>
        <p:spPr>
          <a:xfrm>
            <a:off x="1592375" y="3931448"/>
            <a:ext cx="1178528" cy="253916"/>
          </a:xfrm>
          <a:prstGeom prst="rect">
            <a:avLst/>
          </a:prstGeom>
          <a:noFill/>
        </p:spPr>
        <p:txBody>
          <a:bodyPr wrap="none" rtlCol="0">
            <a:spAutoFit/>
          </a:bodyPr>
          <a:lstStyle/>
          <a:p>
            <a:r>
              <a:rPr lang="en-US" sz="1050" b="1" u="sng" dirty="0"/>
              <a:t>Opcode Format</a:t>
            </a:r>
          </a:p>
        </p:txBody>
      </p:sp>
    </p:spTree>
    <p:extLst>
      <p:ext uri="{BB962C8B-B14F-4D97-AF65-F5344CB8AC3E}">
        <p14:creationId xmlns:p14="http://schemas.microsoft.com/office/powerpoint/2010/main" val="359149139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66403-5151-6F49-88E4-41B3E7461639}"/>
              </a:ext>
            </a:extLst>
          </p:cNvPr>
          <p:cNvSpPr>
            <a:spLocks noGrp="1"/>
          </p:cNvSpPr>
          <p:nvPr>
            <p:ph type="title"/>
          </p:nvPr>
        </p:nvSpPr>
        <p:spPr>
          <a:xfrm>
            <a:off x="407194" y="-27197"/>
            <a:ext cx="8329613" cy="994172"/>
          </a:xfrm>
        </p:spPr>
        <p:txBody>
          <a:bodyPr>
            <a:normAutofit/>
          </a:bodyPr>
          <a:lstStyle/>
          <a:p>
            <a:r>
              <a:rPr lang="en-US" b="1" dirty="0"/>
              <a:t>RISC-V FFT Accelerator API Details </a:t>
            </a:r>
          </a:p>
        </p:txBody>
      </p:sp>
      <p:sp>
        <p:nvSpPr>
          <p:cNvPr id="9" name="Content Placeholder 2">
            <a:extLst>
              <a:ext uri="{FF2B5EF4-FFF2-40B4-BE49-F238E27FC236}">
                <a16:creationId xmlns:a16="http://schemas.microsoft.com/office/drawing/2014/main" id="{88C4533E-1EBC-D04B-9B0D-D8061C96709D}"/>
              </a:ext>
            </a:extLst>
          </p:cNvPr>
          <p:cNvSpPr>
            <a:spLocks noGrp="1"/>
          </p:cNvSpPr>
          <p:nvPr>
            <p:ph idx="1"/>
          </p:nvPr>
        </p:nvSpPr>
        <p:spPr>
          <a:xfrm>
            <a:off x="177801" y="966975"/>
            <a:ext cx="8966200" cy="4176525"/>
          </a:xfrm>
        </p:spPr>
        <p:txBody>
          <a:bodyPr>
            <a:normAutofit fontScale="55000" lnSpcReduction="20000"/>
          </a:bodyPr>
          <a:lstStyle/>
          <a:p>
            <a:pPr marL="0" indent="0">
              <a:buNone/>
            </a:pPr>
            <a:r>
              <a:rPr lang="en-US" b="1" dirty="0" err="1">
                <a:uFillTx/>
              </a:rPr>
              <a:t>int</a:t>
            </a:r>
            <a:r>
              <a:rPr lang="en-US" b="1" dirty="0">
                <a:uFillTx/>
              </a:rPr>
              <a:t> </a:t>
            </a:r>
            <a:r>
              <a:rPr lang="en-US" b="1" dirty="0" err="1">
                <a:uFillTx/>
              </a:rPr>
              <a:t>setupFFT</a:t>
            </a:r>
            <a:r>
              <a:rPr lang="en-US" b="1" dirty="0">
                <a:uFillTx/>
              </a:rPr>
              <a:t>(uint64_t </a:t>
            </a:r>
            <a:r>
              <a:rPr lang="en-US" b="1" dirty="0" err="1">
                <a:uFillTx/>
              </a:rPr>
              <a:t>fftid</a:t>
            </a:r>
            <a:r>
              <a:rPr lang="en-US" b="1" dirty="0"/>
              <a:t>, uint64_t </a:t>
            </a:r>
            <a:r>
              <a:rPr lang="en-US" b="1" dirty="0" err="1"/>
              <a:t>start_address</a:t>
            </a:r>
            <a:r>
              <a:rPr lang="en-US" b="1" dirty="0"/>
              <a:t>, </a:t>
            </a:r>
          </a:p>
          <a:p>
            <a:pPr marL="0" indent="0">
              <a:buNone/>
            </a:pPr>
            <a:r>
              <a:rPr lang="en-US" b="1" dirty="0"/>
              <a:t>	         uint64_t </a:t>
            </a:r>
            <a:r>
              <a:rPr lang="en-US" b="1" dirty="0" err="1"/>
              <a:t>out_address</a:t>
            </a:r>
            <a:r>
              <a:rPr lang="en-US" b="1" dirty="0"/>
              <a:t>, uint64_t dim, uint64_t * </a:t>
            </a:r>
            <a:r>
              <a:rPr lang="en-US" b="1" dirty="0" err="1"/>
              <a:t>dimLen</a:t>
            </a:r>
            <a:r>
              <a:rPr lang="en-US" b="1" dirty="0"/>
              <a:t>);</a:t>
            </a:r>
          </a:p>
          <a:p>
            <a:pPr lvl="1"/>
            <a:r>
              <a:rPr lang="en-US" i="1" dirty="0">
                <a:solidFill>
                  <a:srgbClr val="0070C0"/>
                </a:solidFill>
              </a:rPr>
              <a:t>Writes dimension, start address, and output address to configuration register file of associated FFT</a:t>
            </a:r>
            <a:endParaRPr lang="en-US" i="1" dirty="0">
              <a:solidFill>
                <a:srgbClr val="0070C0"/>
              </a:solidFill>
              <a:uFillTx/>
            </a:endParaRPr>
          </a:p>
          <a:p>
            <a:pPr lvl="1"/>
            <a:r>
              <a:rPr lang="en-US" i="1" dirty="0">
                <a:solidFill>
                  <a:srgbClr val="0070C0"/>
                </a:solidFill>
                <a:uFillTx/>
              </a:rPr>
              <a:t>Return 1 for success, -1 failure</a:t>
            </a:r>
            <a:endParaRPr lang="en-US" b="1" dirty="0">
              <a:uFillTx/>
            </a:endParaRPr>
          </a:p>
          <a:p>
            <a:pPr marL="0" indent="0">
              <a:buNone/>
            </a:pPr>
            <a:r>
              <a:rPr lang="en-US" b="1" dirty="0" err="1">
                <a:uFillTx/>
              </a:rPr>
              <a:t>in</a:t>
            </a:r>
            <a:r>
              <a:rPr lang="en-US" b="1" dirty="0" err="1"/>
              <a:t>t</a:t>
            </a:r>
            <a:r>
              <a:rPr lang="en-US" b="1" dirty="0">
                <a:uFillTx/>
              </a:rPr>
              <a:t> </a:t>
            </a:r>
            <a:r>
              <a:rPr lang="en-US" b="1" dirty="0" err="1">
                <a:uFillTx/>
              </a:rPr>
              <a:t>startFFT</a:t>
            </a:r>
            <a:r>
              <a:rPr lang="en-US" b="1" dirty="0"/>
              <a:t>(uint64_t </a:t>
            </a:r>
            <a:r>
              <a:rPr lang="en-US" b="1" dirty="0" err="1"/>
              <a:t>fftid</a:t>
            </a:r>
            <a:r>
              <a:rPr lang="en-US" b="1" dirty="0"/>
              <a:t>);</a:t>
            </a:r>
            <a:endParaRPr lang="en-US" b="1" dirty="0">
              <a:uFillTx/>
            </a:endParaRPr>
          </a:p>
          <a:p>
            <a:pPr lvl="1"/>
            <a:r>
              <a:rPr lang="en-US" i="1" dirty="0">
                <a:solidFill>
                  <a:srgbClr val="0070C0"/>
                </a:solidFill>
              </a:rPr>
              <a:t>Starts FFT calculation on given </a:t>
            </a:r>
            <a:r>
              <a:rPr lang="en-US" i="1" dirty="0" err="1">
                <a:solidFill>
                  <a:srgbClr val="0070C0"/>
                </a:solidFill>
              </a:rPr>
              <a:t>fftid</a:t>
            </a:r>
            <a:endParaRPr lang="en-US" i="1" dirty="0">
              <a:solidFill>
                <a:srgbClr val="0070C0"/>
              </a:solidFill>
              <a:uFillTx/>
            </a:endParaRPr>
          </a:p>
          <a:p>
            <a:pPr lvl="1"/>
            <a:r>
              <a:rPr lang="en-US" i="1" dirty="0">
                <a:solidFill>
                  <a:srgbClr val="0070C0"/>
                </a:solidFill>
                <a:uFillTx/>
              </a:rPr>
              <a:t>Return 1 if started, 0 if not</a:t>
            </a:r>
            <a:endParaRPr lang="en-US" b="1" dirty="0">
              <a:uFillTx/>
            </a:endParaRPr>
          </a:p>
          <a:p>
            <a:pPr marL="0" indent="0">
              <a:buNone/>
            </a:pPr>
            <a:r>
              <a:rPr lang="en-US" b="1" dirty="0" err="1"/>
              <a:t>int</a:t>
            </a:r>
            <a:r>
              <a:rPr lang="en-US" b="1" dirty="0"/>
              <a:t> </a:t>
            </a:r>
            <a:r>
              <a:rPr lang="en-US" b="1" dirty="0" err="1"/>
              <a:t>stopFFT</a:t>
            </a:r>
            <a:r>
              <a:rPr lang="en-US" b="1" dirty="0"/>
              <a:t>(uint64_t </a:t>
            </a:r>
            <a:r>
              <a:rPr lang="en-US" b="1" dirty="0" err="1"/>
              <a:t>fftid</a:t>
            </a:r>
            <a:r>
              <a:rPr lang="en-US" b="1" dirty="0"/>
              <a:t>);</a:t>
            </a:r>
          </a:p>
          <a:p>
            <a:pPr lvl="1"/>
            <a:r>
              <a:rPr lang="en-US" i="1" dirty="0">
                <a:solidFill>
                  <a:srgbClr val="0070C0"/>
                </a:solidFill>
                <a:uFillTx/>
              </a:rPr>
              <a:t>Stops FFT mid-calculation</a:t>
            </a:r>
          </a:p>
          <a:p>
            <a:pPr lvl="1"/>
            <a:r>
              <a:rPr lang="en-US" i="1" dirty="0">
                <a:solidFill>
                  <a:srgbClr val="0070C0"/>
                </a:solidFill>
              </a:rPr>
              <a:t>Return 1 if stopped, 0 if not</a:t>
            </a:r>
            <a:endParaRPr lang="en-US" b="1" dirty="0"/>
          </a:p>
          <a:p>
            <a:pPr marL="0" indent="0">
              <a:buNone/>
            </a:pPr>
            <a:r>
              <a:rPr lang="en-US" b="1" dirty="0"/>
              <a:t>uint64_t</a:t>
            </a:r>
            <a:r>
              <a:rPr lang="en-US" b="1" dirty="0">
                <a:uFillTx/>
              </a:rPr>
              <a:t> </a:t>
            </a:r>
            <a:r>
              <a:rPr lang="en-US" b="1" dirty="0" err="1">
                <a:uFillTx/>
              </a:rPr>
              <a:t>getFFTStartAddr</a:t>
            </a:r>
            <a:r>
              <a:rPr lang="en-US" b="1" dirty="0">
                <a:uFillTx/>
              </a:rPr>
              <a:t>(</a:t>
            </a:r>
            <a:r>
              <a:rPr lang="en-US" b="1" dirty="0"/>
              <a:t>uint64_t </a:t>
            </a:r>
            <a:r>
              <a:rPr lang="en-US" b="1" dirty="0" err="1"/>
              <a:t>fftid</a:t>
            </a:r>
            <a:r>
              <a:rPr lang="en-US" b="1" dirty="0">
                <a:uFillTx/>
              </a:rPr>
              <a:t>)</a:t>
            </a:r>
            <a:r>
              <a:rPr lang="en-US" b="1" dirty="0"/>
              <a:t>;</a:t>
            </a:r>
            <a:endParaRPr lang="en-US" dirty="0">
              <a:uFillTx/>
            </a:endParaRPr>
          </a:p>
          <a:p>
            <a:pPr marL="0" indent="0">
              <a:buNone/>
            </a:pPr>
            <a:r>
              <a:rPr lang="en-US" b="1" dirty="0"/>
              <a:t>uint64_t </a:t>
            </a:r>
            <a:r>
              <a:rPr lang="en-US" b="1" dirty="0" err="1"/>
              <a:t>getFFTOutAddr</a:t>
            </a:r>
            <a:r>
              <a:rPr lang="en-US" b="1" dirty="0"/>
              <a:t>(uint64_t </a:t>
            </a:r>
            <a:r>
              <a:rPr lang="en-US" b="1" dirty="0" err="1"/>
              <a:t>fftid</a:t>
            </a:r>
            <a:r>
              <a:rPr lang="en-US" b="1" dirty="0"/>
              <a:t>);</a:t>
            </a:r>
          </a:p>
          <a:p>
            <a:pPr marL="0" indent="0">
              <a:buNone/>
            </a:pPr>
            <a:r>
              <a:rPr lang="en-US" b="1" dirty="0"/>
              <a:t>uint64_t </a:t>
            </a:r>
            <a:r>
              <a:rPr lang="en-US" b="1" dirty="0" err="1"/>
              <a:t>getFFTDim</a:t>
            </a:r>
            <a:r>
              <a:rPr lang="en-US" b="1" dirty="0"/>
              <a:t>(uint64_t </a:t>
            </a:r>
            <a:r>
              <a:rPr lang="en-US" b="1" dirty="0" err="1"/>
              <a:t>fftid</a:t>
            </a:r>
            <a:r>
              <a:rPr lang="en-US" b="1" dirty="0"/>
              <a:t>);</a:t>
            </a:r>
          </a:p>
          <a:p>
            <a:pPr marL="0" indent="0">
              <a:buNone/>
            </a:pPr>
            <a:r>
              <a:rPr lang="en-US" b="1" dirty="0"/>
              <a:t>u</a:t>
            </a:r>
            <a:r>
              <a:rPr lang="en-US" b="1" dirty="0">
                <a:uFillTx/>
              </a:rPr>
              <a:t>int64_t * </a:t>
            </a:r>
            <a:r>
              <a:rPr lang="en-US" b="1" dirty="0" err="1">
                <a:uFillTx/>
              </a:rPr>
              <a:t>getFFTDimLen</a:t>
            </a:r>
            <a:r>
              <a:rPr lang="en-US" b="1" dirty="0"/>
              <a:t>(uint64_t </a:t>
            </a:r>
            <a:r>
              <a:rPr lang="en-US" b="1" dirty="0" err="1"/>
              <a:t>fftid</a:t>
            </a:r>
            <a:r>
              <a:rPr lang="en-US" b="1" dirty="0"/>
              <a:t>);</a:t>
            </a:r>
          </a:p>
          <a:p>
            <a:pPr marL="0" indent="0">
              <a:buNone/>
            </a:pPr>
            <a:r>
              <a:rPr lang="en-US" b="1" dirty="0" err="1"/>
              <a:t>int</a:t>
            </a:r>
            <a:r>
              <a:rPr lang="en-US" b="1" dirty="0"/>
              <a:t> </a:t>
            </a:r>
            <a:r>
              <a:rPr lang="en-US" b="1" dirty="0" err="1"/>
              <a:t>getFFTRunStatus</a:t>
            </a:r>
            <a:r>
              <a:rPr lang="en-US" b="1" dirty="0"/>
              <a:t>(uint64_t </a:t>
            </a:r>
            <a:r>
              <a:rPr lang="en-US" b="1" dirty="0" err="1"/>
              <a:t>fftid</a:t>
            </a:r>
            <a:r>
              <a:rPr lang="en-US" b="1" dirty="0"/>
              <a:t>);</a:t>
            </a:r>
          </a:p>
          <a:p>
            <a:pPr lvl="1"/>
            <a:r>
              <a:rPr lang="en-US" i="1" dirty="0">
                <a:solidFill>
                  <a:srgbClr val="0070C0"/>
                </a:solidFill>
                <a:uFillTx/>
              </a:rPr>
              <a:t>Returns values of given configuration values</a:t>
            </a:r>
          </a:p>
          <a:p>
            <a:pPr lvl="1"/>
            <a:endParaRPr lang="en-US" i="1" dirty="0">
              <a:solidFill>
                <a:srgbClr val="0070C0"/>
              </a:solidFill>
              <a:uFillTx/>
            </a:endParaRPr>
          </a:p>
        </p:txBody>
      </p:sp>
      <p:sp>
        <p:nvSpPr>
          <p:cNvPr id="8" name="Text Placeholder 4">
            <a:extLst>
              <a:ext uri="{FF2B5EF4-FFF2-40B4-BE49-F238E27FC236}">
                <a16:creationId xmlns:a16="http://schemas.microsoft.com/office/drawing/2014/main" id="{E714CE5A-660A-C344-8E76-BA7AFC751963}"/>
              </a:ext>
            </a:extLst>
          </p:cNvPr>
          <p:cNvSpPr txBox="1">
            <a:spLocks/>
          </p:cNvSpPr>
          <p:nvPr/>
        </p:nvSpPr>
        <p:spPr>
          <a:xfrm>
            <a:off x="177800" y="877824"/>
            <a:ext cx="4178808" cy="274319"/>
          </a:xfrm>
          <a:prstGeom prst="rect">
            <a:avLst/>
          </a:prstGeom>
        </p:spPr>
        <p:txBody>
          <a:bodyPr vert="horz" lIns="68580" tIns="34290" rIns="68580" bIns="34290" numCol="1"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a:lstStyle>
          <a:p>
            <a:pPr marL="0" indent="0" algn="ctr">
              <a:buNone/>
            </a:pPr>
            <a:r>
              <a:rPr lang="en-US" sz="2100" u="sng" dirty="0"/>
              <a:t>API</a:t>
            </a:r>
          </a:p>
        </p:txBody>
      </p:sp>
    </p:spTree>
    <p:extLst>
      <p:ext uri="{BB962C8B-B14F-4D97-AF65-F5344CB8AC3E}">
        <p14:creationId xmlns:p14="http://schemas.microsoft.com/office/powerpoint/2010/main" val="806364577"/>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F13044-526F-1946-A91C-E86E15425CDD}"/>
              </a:ext>
            </a:extLst>
          </p:cNvPr>
          <p:cNvSpPr>
            <a:spLocks noGrp="1"/>
          </p:cNvSpPr>
          <p:nvPr>
            <p:ph type="title"/>
          </p:nvPr>
        </p:nvSpPr>
        <p:spPr>
          <a:xfrm>
            <a:off x="365760" y="273844"/>
            <a:ext cx="8149590" cy="513590"/>
          </a:xfrm>
        </p:spPr>
        <p:txBody>
          <a:bodyPr>
            <a:normAutofit fontScale="90000"/>
          </a:bodyPr>
          <a:lstStyle/>
          <a:p>
            <a:r>
              <a:rPr lang="en-US" b="1" dirty="0"/>
              <a:t>Example From </a:t>
            </a:r>
            <a:r>
              <a:rPr lang="en-US" b="1" dirty="0" err="1"/>
              <a:t>SuperLU</a:t>
            </a:r>
            <a:r>
              <a:rPr lang="en-US" b="1" dirty="0"/>
              <a:t> </a:t>
            </a:r>
            <a:r>
              <a:rPr lang="en-US" dirty="0"/>
              <a:t>– Dependency tracking</a:t>
            </a:r>
            <a:br>
              <a:rPr lang="en-US" dirty="0"/>
            </a:br>
            <a:r>
              <a:rPr lang="en-US" sz="2325" i="1" dirty="0"/>
              <a:t>Conversion performed by Yang Liu and Nan Ding</a:t>
            </a:r>
            <a:endParaRPr lang="en-US" i="1" dirty="0"/>
          </a:p>
        </p:txBody>
      </p:sp>
      <p:pic>
        <p:nvPicPr>
          <p:cNvPr id="9" name="Picture 8">
            <a:extLst>
              <a:ext uri="{FF2B5EF4-FFF2-40B4-BE49-F238E27FC236}">
                <a16:creationId xmlns:a16="http://schemas.microsoft.com/office/drawing/2014/main" id="{EC7EA9C5-DE19-094F-91CF-E78FB395A23F}"/>
              </a:ext>
            </a:extLst>
          </p:cNvPr>
          <p:cNvPicPr>
            <a:picLocks noChangeAspect="1"/>
          </p:cNvPicPr>
          <p:nvPr/>
        </p:nvPicPr>
        <p:blipFill>
          <a:blip r:embed="rId2"/>
          <a:stretch>
            <a:fillRect/>
          </a:stretch>
        </p:blipFill>
        <p:spPr>
          <a:xfrm>
            <a:off x="0" y="1372519"/>
            <a:ext cx="4478234" cy="3062321"/>
          </a:xfrm>
          <a:prstGeom prst="rect">
            <a:avLst/>
          </a:prstGeom>
        </p:spPr>
      </p:pic>
      <p:pic>
        <p:nvPicPr>
          <p:cNvPr id="10" name="Picture 9">
            <a:extLst>
              <a:ext uri="{FF2B5EF4-FFF2-40B4-BE49-F238E27FC236}">
                <a16:creationId xmlns:a16="http://schemas.microsoft.com/office/drawing/2014/main" id="{EF577261-6AF6-C445-82B1-328325BC52D0}"/>
              </a:ext>
            </a:extLst>
          </p:cNvPr>
          <p:cNvPicPr>
            <a:picLocks noChangeAspect="1"/>
          </p:cNvPicPr>
          <p:nvPr/>
        </p:nvPicPr>
        <p:blipFill>
          <a:blip r:embed="rId3"/>
          <a:stretch>
            <a:fillRect/>
          </a:stretch>
        </p:blipFill>
        <p:spPr>
          <a:xfrm>
            <a:off x="4724943" y="1450896"/>
            <a:ext cx="4183675" cy="2983945"/>
          </a:xfrm>
          <a:prstGeom prst="rect">
            <a:avLst/>
          </a:prstGeom>
        </p:spPr>
      </p:pic>
      <p:sp>
        <p:nvSpPr>
          <p:cNvPr id="11" name="Rounded Rectangle 10">
            <a:extLst>
              <a:ext uri="{FF2B5EF4-FFF2-40B4-BE49-F238E27FC236}">
                <a16:creationId xmlns:a16="http://schemas.microsoft.com/office/drawing/2014/main" id="{C0CCEC0A-DC21-6848-8E1B-DD0D2DA914DF}"/>
              </a:ext>
            </a:extLst>
          </p:cNvPr>
          <p:cNvSpPr>
            <a:spLocks/>
          </p:cNvSpPr>
          <p:nvPr/>
        </p:nvSpPr>
        <p:spPr>
          <a:xfrm>
            <a:off x="365760" y="3486150"/>
            <a:ext cx="3806190" cy="331470"/>
          </a:xfrm>
          <a:prstGeom prst="roundRect">
            <a:avLst/>
          </a:prstGeom>
          <a:solidFill>
            <a:srgbClr val="FF000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ounded Rectangle 11">
            <a:extLst>
              <a:ext uri="{FF2B5EF4-FFF2-40B4-BE49-F238E27FC236}">
                <a16:creationId xmlns:a16="http://schemas.microsoft.com/office/drawing/2014/main" id="{80B74261-D9DC-1B41-9313-630ACEEE3186}"/>
              </a:ext>
            </a:extLst>
          </p:cNvPr>
          <p:cNvSpPr>
            <a:spLocks/>
          </p:cNvSpPr>
          <p:nvPr/>
        </p:nvSpPr>
        <p:spPr>
          <a:xfrm>
            <a:off x="4902166" y="1853100"/>
            <a:ext cx="3806190" cy="615780"/>
          </a:xfrm>
          <a:prstGeom prst="roundRect">
            <a:avLst/>
          </a:prstGeom>
          <a:solidFill>
            <a:srgbClr val="0070C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ounded Rectangle 12">
            <a:extLst>
              <a:ext uri="{FF2B5EF4-FFF2-40B4-BE49-F238E27FC236}">
                <a16:creationId xmlns:a16="http://schemas.microsoft.com/office/drawing/2014/main" id="{FDCE0999-8CAC-A54E-8BD7-EC0566F40761}"/>
              </a:ext>
            </a:extLst>
          </p:cNvPr>
          <p:cNvSpPr>
            <a:spLocks/>
          </p:cNvSpPr>
          <p:nvPr/>
        </p:nvSpPr>
        <p:spPr>
          <a:xfrm>
            <a:off x="336022" y="2550934"/>
            <a:ext cx="3806190" cy="268604"/>
          </a:xfrm>
          <a:prstGeom prst="roundRect">
            <a:avLst/>
          </a:prstGeom>
          <a:solidFill>
            <a:srgbClr val="92D05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ounded Rectangle 13">
            <a:extLst>
              <a:ext uri="{FF2B5EF4-FFF2-40B4-BE49-F238E27FC236}">
                <a16:creationId xmlns:a16="http://schemas.microsoft.com/office/drawing/2014/main" id="{AB2EE0FB-E840-C14E-8172-8BE3405E2D79}"/>
              </a:ext>
            </a:extLst>
          </p:cNvPr>
          <p:cNvSpPr>
            <a:spLocks/>
          </p:cNvSpPr>
          <p:nvPr/>
        </p:nvSpPr>
        <p:spPr>
          <a:xfrm>
            <a:off x="4913685" y="2754630"/>
            <a:ext cx="3806190" cy="369986"/>
          </a:xfrm>
          <a:prstGeom prst="roundRect">
            <a:avLst/>
          </a:prstGeom>
          <a:solidFill>
            <a:srgbClr val="92D05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TextBox 14">
            <a:extLst>
              <a:ext uri="{FF2B5EF4-FFF2-40B4-BE49-F238E27FC236}">
                <a16:creationId xmlns:a16="http://schemas.microsoft.com/office/drawing/2014/main" id="{4E95D6E2-5DD7-FA44-9DEB-71D3F711D0D4}"/>
              </a:ext>
            </a:extLst>
          </p:cNvPr>
          <p:cNvSpPr txBox="1"/>
          <p:nvPr/>
        </p:nvSpPr>
        <p:spPr>
          <a:xfrm>
            <a:off x="1314450" y="1161127"/>
            <a:ext cx="1407758" cy="253916"/>
          </a:xfrm>
          <a:prstGeom prst="rect">
            <a:avLst/>
          </a:prstGeom>
        </p:spPr>
        <p:txBody>
          <a:bodyPr wrap="none" rtlCol="0">
            <a:spAutoFit/>
          </a:bodyPr>
          <a:lstStyle/>
          <a:p>
            <a:r>
              <a:rPr lang="en-US" sz="1050" b="1" u="sng" dirty="0"/>
              <a:t>OMP Original Code</a:t>
            </a:r>
          </a:p>
        </p:txBody>
      </p:sp>
      <p:sp>
        <p:nvSpPr>
          <p:cNvPr id="16" name="TextBox 15">
            <a:extLst>
              <a:ext uri="{FF2B5EF4-FFF2-40B4-BE49-F238E27FC236}">
                <a16:creationId xmlns:a16="http://schemas.microsoft.com/office/drawing/2014/main" id="{768F57E4-793C-424C-9C1C-B816BD0C6D4C}"/>
              </a:ext>
            </a:extLst>
          </p:cNvPr>
          <p:cNvSpPr txBox="1"/>
          <p:nvPr/>
        </p:nvSpPr>
        <p:spPr>
          <a:xfrm>
            <a:off x="6064049" y="1181768"/>
            <a:ext cx="1463862" cy="253916"/>
          </a:xfrm>
          <a:prstGeom prst="rect">
            <a:avLst/>
          </a:prstGeom>
        </p:spPr>
        <p:txBody>
          <a:bodyPr wrap="none" rtlCol="0">
            <a:spAutoFit/>
          </a:bodyPr>
          <a:lstStyle/>
          <a:p>
            <a:r>
              <a:rPr lang="en-US" sz="1050" b="1" u="sng" dirty="0"/>
              <a:t>Converted to </a:t>
            </a:r>
            <a:r>
              <a:rPr lang="en-US" sz="1050" b="1" u="sng" dirty="0" err="1"/>
              <a:t>TaskQ</a:t>
            </a:r>
            <a:endParaRPr lang="en-US" sz="1050" b="1" u="sng" dirty="0"/>
          </a:p>
        </p:txBody>
      </p:sp>
      <p:sp>
        <p:nvSpPr>
          <p:cNvPr id="17" name="TextBox 16">
            <a:extLst>
              <a:ext uri="{FF2B5EF4-FFF2-40B4-BE49-F238E27FC236}">
                <a16:creationId xmlns:a16="http://schemas.microsoft.com/office/drawing/2014/main" id="{68C65139-3B06-9747-BB1E-3392621C5F7E}"/>
              </a:ext>
            </a:extLst>
          </p:cNvPr>
          <p:cNvSpPr txBox="1"/>
          <p:nvPr/>
        </p:nvSpPr>
        <p:spPr>
          <a:xfrm>
            <a:off x="122673" y="4515367"/>
            <a:ext cx="3998210" cy="415498"/>
          </a:xfrm>
          <a:prstGeom prst="rect">
            <a:avLst/>
          </a:prstGeom>
          <a:solidFill>
            <a:srgbClr val="FFFF00"/>
          </a:solidFill>
          <a:ln>
            <a:solidFill>
              <a:schemeClr val="accent1"/>
            </a:solidFill>
          </a:ln>
        </p:spPr>
        <p:txBody>
          <a:bodyPr wrap="none" rtlCol="0">
            <a:spAutoFit/>
          </a:bodyPr>
          <a:lstStyle/>
          <a:p>
            <a:r>
              <a:rPr lang="en-US" sz="1050" i="1" dirty="0"/>
              <a:t>OMP version takes 1 microsecond to perform atomic decrement</a:t>
            </a:r>
          </a:p>
          <a:p>
            <a:r>
              <a:rPr lang="en-US" sz="1050" i="1" dirty="0"/>
              <a:t>Cannot “fire and forget” because next operation is dependent</a:t>
            </a:r>
          </a:p>
        </p:txBody>
      </p:sp>
      <p:sp>
        <p:nvSpPr>
          <p:cNvPr id="18" name="TextBox 17">
            <a:extLst>
              <a:ext uri="{FF2B5EF4-FFF2-40B4-BE49-F238E27FC236}">
                <a16:creationId xmlns:a16="http://schemas.microsoft.com/office/drawing/2014/main" id="{D29E2CE8-4EE3-7D4E-AE13-1394E3EDB66F}"/>
              </a:ext>
            </a:extLst>
          </p:cNvPr>
          <p:cNvSpPr txBox="1"/>
          <p:nvPr/>
        </p:nvSpPr>
        <p:spPr>
          <a:xfrm>
            <a:off x="4980872" y="4428351"/>
            <a:ext cx="3927746" cy="577081"/>
          </a:xfrm>
          <a:prstGeom prst="rect">
            <a:avLst/>
          </a:prstGeom>
          <a:solidFill>
            <a:schemeClr val="accent6">
              <a:lumMod val="20000"/>
              <a:lumOff val="80000"/>
            </a:schemeClr>
          </a:solidFill>
          <a:ln>
            <a:solidFill>
              <a:schemeClr val="accent1"/>
            </a:solidFill>
          </a:ln>
        </p:spPr>
        <p:txBody>
          <a:bodyPr wrap="square" rtlCol="0">
            <a:spAutoFit/>
          </a:bodyPr>
          <a:lstStyle/>
          <a:p>
            <a:r>
              <a:rPr lang="en-US" sz="1050" i="1" dirty="0" err="1"/>
              <a:t>putQ</a:t>
            </a:r>
            <a:r>
              <a:rPr lang="en-US" sz="1050" i="1" dirty="0"/>
              <a:t>() operation incurs 5 cycle latency to submit</a:t>
            </a:r>
          </a:p>
          <a:p>
            <a:r>
              <a:rPr lang="en-US" sz="1050" i="1" dirty="0"/>
              <a:t>Requires 5-100 nanoseconds to traverse </a:t>
            </a:r>
            <a:r>
              <a:rPr lang="en-US" sz="1050" i="1" dirty="0" err="1"/>
              <a:t>NoC</a:t>
            </a:r>
            <a:r>
              <a:rPr lang="en-US" sz="1050" i="1" dirty="0"/>
              <a:t>.</a:t>
            </a:r>
          </a:p>
          <a:p>
            <a:r>
              <a:rPr lang="en-US" sz="1050" i="1" dirty="0"/>
              <a:t>And doesn’t require “find” to scan for work.</a:t>
            </a:r>
          </a:p>
        </p:txBody>
      </p:sp>
      <p:sp>
        <p:nvSpPr>
          <p:cNvPr id="19" name="Rounded Rectangle 18">
            <a:extLst>
              <a:ext uri="{FF2B5EF4-FFF2-40B4-BE49-F238E27FC236}">
                <a16:creationId xmlns:a16="http://schemas.microsoft.com/office/drawing/2014/main" id="{18A9A712-53D3-3743-9A77-57FB8696430D}"/>
              </a:ext>
            </a:extLst>
          </p:cNvPr>
          <p:cNvSpPr>
            <a:spLocks/>
          </p:cNvSpPr>
          <p:nvPr/>
        </p:nvSpPr>
        <p:spPr>
          <a:xfrm>
            <a:off x="4929074" y="3715927"/>
            <a:ext cx="3806190" cy="151892"/>
          </a:xfrm>
          <a:prstGeom prst="roundRect">
            <a:avLst/>
          </a:prstGeom>
          <a:solidFill>
            <a:srgbClr val="FF000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Rounded Rectangle 19">
            <a:extLst>
              <a:ext uri="{FF2B5EF4-FFF2-40B4-BE49-F238E27FC236}">
                <a16:creationId xmlns:a16="http://schemas.microsoft.com/office/drawing/2014/main" id="{DC0B65CA-147A-0048-BFCA-15E2AA23EAB6}"/>
              </a:ext>
            </a:extLst>
          </p:cNvPr>
          <p:cNvSpPr>
            <a:spLocks/>
          </p:cNvSpPr>
          <p:nvPr/>
        </p:nvSpPr>
        <p:spPr>
          <a:xfrm>
            <a:off x="365760" y="1853100"/>
            <a:ext cx="3806190" cy="170111"/>
          </a:xfrm>
          <a:prstGeom prst="roundRect">
            <a:avLst/>
          </a:prstGeom>
          <a:solidFill>
            <a:srgbClr val="0070C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Rectangular Callout 20">
            <a:extLst>
              <a:ext uri="{FF2B5EF4-FFF2-40B4-BE49-F238E27FC236}">
                <a16:creationId xmlns:a16="http://schemas.microsoft.com/office/drawing/2014/main" id="{0ADF6CAD-E31E-4E4B-B0C1-BEDC8EF5C0FF}"/>
              </a:ext>
            </a:extLst>
          </p:cNvPr>
          <p:cNvSpPr/>
          <p:nvPr/>
        </p:nvSpPr>
        <p:spPr>
          <a:xfrm>
            <a:off x="2914651" y="867962"/>
            <a:ext cx="1987515" cy="720809"/>
          </a:xfrm>
          <a:prstGeom prst="wedgeRectCallout">
            <a:avLst>
              <a:gd name="adj1" fmla="val -42812"/>
              <a:gd name="adj2" fmla="val 96518"/>
            </a:avLst>
          </a:prstGeom>
        </p:spPr>
        <p:style>
          <a:lnRef idx="1">
            <a:schemeClr val="accent1"/>
          </a:lnRef>
          <a:fillRef idx="1">
            <a:schemeClr val="accent1"/>
          </a:fillRef>
          <a:effectRef idx="1">
            <a:schemeClr val="accent1"/>
          </a:effectRef>
          <a:fontRef idx="minor">
            <a:schemeClr val="lt1"/>
          </a:fontRef>
        </p:style>
        <p:txBody>
          <a:bodyPr rtlCol="0" anchor="ctr"/>
          <a:lstStyle/>
          <a:p>
            <a:pPr algn="ctr"/>
            <a:r>
              <a:rPr lang="en-US" sz="1050" dirty="0"/>
              <a:t>Walk list of nodes to search for ”ready” node.</a:t>
            </a:r>
          </a:p>
          <a:p>
            <a:pPr algn="ctr"/>
            <a:r>
              <a:rPr lang="en-US" sz="1050" i="1" dirty="0">
                <a:solidFill>
                  <a:schemeClr val="accent4">
                    <a:lumMod val="20000"/>
                    <a:lumOff val="80000"/>
                  </a:schemeClr>
                </a:solidFill>
              </a:rPr>
              <a:t>O(N) operation</a:t>
            </a:r>
          </a:p>
        </p:txBody>
      </p:sp>
      <p:sp>
        <p:nvSpPr>
          <p:cNvPr id="22" name="Rectangular Callout 21">
            <a:extLst>
              <a:ext uri="{FF2B5EF4-FFF2-40B4-BE49-F238E27FC236}">
                <a16:creationId xmlns:a16="http://schemas.microsoft.com/office/drawing/2014/main" id="{2D4B26BB-B297-314E-A134-A4EDD0D82A66}"/>
              </a:ext>
            </a:extLst>
          </p:cNvPr>
          <p:cNvSpPr/>
          <p:nvPr/>
        </p:nvSpPr>
        <p:spPr>
          <a:xfrm>
            <a:off x="7276454" y="590458"/>
            <a:ext cx="1819838" cy="860438"/>
          </a:xfrm>
          <a:prstGeom prst="wedgeRectCallout">
            <a:avLst>
              <a:gd name="adj1" fmla="val -53845"/>
              <a:gd name="adj2" fmla="val 134576"/>
            </a:avLst>
          </a:prstGeom>
        </p:spPr>
        <p:style>
          <a:lnRef idx="1">
            <a:schemeClr val="accent1"/>
          </a:lnRef>
          <a:fillRef idx="1">
            <a:schemeClr val="accent1"/>
          </a:fillRef>
          <a:effectRef idx="1">
            <a:schemeClr val="accent1"/>
          </a:effectRef>
          <a:fontRef idx="minor">
            <a:schemeClr val="lt1"/>
          </a:fontRef>
        </p:style>
        <p:txBody>
          <a:bodyPr rtlCol="0" anchor="ctr"/>
          <a:lstStyle/>
          <a:p>
            <a:pPr algn="ctr"/>
            <a:r>
              <a:rPr lang="en-US" sz="1050" dirty="0"/>
              <a:t>Poll to immediately return the next available node.</a:t>
            </a:r>
          </a:p>
          <a:p>
            <a:pPr algn="ctr"/>
            <a:r>
              <a:rPr lang="en-US" sz="1050" i="1" dirty="0">
                <a:solidFill>
                  <a:schemeClr val="accent4">
                    <a:lumMod val="20000"/>
                    <a:lumOff val="80000"/>
                  </a:schemeClr>
                </a:solidFill>
              </a:rPr>
              <a:t>O(k) operation</a:t>
            </a:r>
          </a:p>
        </p:txBody>
      </p:sp>
    </p:spTree>
    <p:extLst>
      <p:ext uri="{BB962C8B-B14F-4D97-AF65-F5344CB8AC3E}">
        <p14:creationId xmlns:p14="http://schemas.microsoft.com/office/powerpoint/2010/main" val="19494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dissolv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dissolv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dissolve">
                                      <p:cBhvr>
                                        <p:cTn id="25" dur="500"/>
                                        <p:tgtEl>
                                          <p:spTgt spid="2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dissolve">
                                      <p:cBhvr>
                                        <p:cTn id="28" dur="500"/>
                                        <p:tgtEl>
                                          <p:spTgt spid="2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childTnLst>
                          </p:cTn>
                        </p:par>
                        <p:par>
                          <p:cTn id="32" fill="hold">
                            <p:stCondLst>
                              <p:cond delay="500"/>
                            </p:stCondLst>
                            <p:childTnLst>
                              <p:par>
                                <p:cTn id="33" presetID="9"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500"/>
                                        <p:tgtEl>
                                          <p:spTgt spid="17"/>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dissolve">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7" grpId="0" animBg="1"/>
      <p:bldP spid="18" grpId="0" animBg="1"/>
      <p:bldP spid="19" grpId="0" animBg="1"/>
      <p:bldP spid="20" grpId="0" animBg="1"/>
      <p:bldP spid="21" grpId="0" animBg="1"/>
      <p:bldP spid="22"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C8C5059-658A-C54F-AB6F-CD1DE99BC061}"/>
              </a:ext>
            </a:extLst>
          </p:cNvPr>
          <p:cNvPicPr>
            <a:picLocks noChangeAspect="1"/>
          </p:cNvPicPr>
          <p:nvPr/>
        </p:nvPicPr>
        <p:blipFill>
          <a:blip r:embed="rId3"/>
          <a:stretch>
            <a:fillRect/>
          </a:stretch>
        </p:blipFill>
        <p:spPr>
          <a:xfrm>
            <a:off x="5026367" y="305438"/>
            <a:ext cx="2371725" cy="2057400"/>
          </a:xfrm>
          <a:prstGeom prst="rect">
            <a:avLst/>
          </a:prstGeom>
        </p:spPr>
      </p:pic>
      <p:sp>
        <p:nvSpPr>
          <p:cNvPr id="170" name="Shape 170"/>
          <p:cNvSpPr>
            <a:spLocks noGrp="1"/>
          </p:cNvSpPr>
          <p:nvPr>
            <p:ph type="title"/>
          </p:nvPr>
        </p:nvSpPr>
        <p:spPr>
          <a:xfrm>
            <a:off x="1655424" y="0"/>
            <a:ext cx="5836444" cy="721283"/>
          </a:xfrm>
          <a:prstGeom prst="rect">
            <a:avLst/>
          </a:prstGeom>
        </p:spPr>
        <p:txBody>
          <a:bodyPr/>
          <a:lstStyle/>
          <a:p>
            <a:r>
              <a:rPr lang="en-US" dirty="0"/>
              <a:t>PARADISE</a:t>
            </a:r>
            <a:r>
              <a:rPr dirty="0"/>
              <a:t>: </a:t>
            </a:r>
            <a:r>
              <a:rPr lang="en-US" dirty="0"/>
              <a:t>End-to-End Modelling</a:t>
            </a:r>
            <a:endParaRPr dirty="0"/>
          </a:p>
        </p:txBody>
      </p:sp>
      <p:cxnSp>
        <p:nvCxnSpPr>
          <p:cNvPr id="8" name="Straight Connector 7">
            <a:extLst>
              <a:ext uri="{FF2B5EF4-FFF2-40B4-BE49-F238E27FC236}">
                <a16:creationId xmlns:a16="http://schemas.microsoft.com/office/drawing/2014/main" id="{8AA6C299-7642-E04D-9D43-AECE6241A7BF}"/>
              </a:ext>
            </a:extLst>
          </p:cNvPr>
          <p:cNvCxnSpPr>
            <a:cxnSpLocks/>
          </p:cNvCxnSpPr>
          <p:nvPr/>
        </p:nvCxnSpPr>
        <p:spPr bwMode="auto">
          <a:xfrm>
            <a:off x="4538561" y="628650"/>
            <a:ext cx="1394" cy="428625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9F86027B-E146-6F46-955E-DE5ED9F73306}"/>
              </a:ext>
            </a:extLst>
          </p:cNvPr>
          <p:cNvCxnSpPr>
            <a:cxnSpLocks/>
          </p:cNvCxnSpPr>
          <p:nvPr/>
        </p:nvCxnSpPr>
        <p:spPr bwMode="auto">
          <a:xfrm flipH="1">
            <a:off x="1307376" y="2427815"/>
            <a:ext cx="657932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5" name="Picture 4">
            <a:extLst>
              <a:ext uri="{FF2B5EF4-FFF2-40B4-BE49-F238E27FC236}">
                <a16:creationId xmlns:a16="http://schemas.microsoft.com/office/drawing/2014/main" id="{AAD4C515-844D-1D4A-8E70-DAE122144935}"/>
              </a:ext>
            </a:extLst>
          </p:cNvPr>
          <p:cNvPicPr>
            <a:picLocks noChangeAspect="1"/>
          </p:cNvPicPr>
          <p:nvPr/>
        </p:nvPicPr>
        <p:blipFill>
          <a:blip r:embed="rId4"/>
          <a:stretch>
            <a:fillRect/>
          </a:stretch>
        </p:blipFill>
        <p:spPr>
          <a:xfrm>
            <a:off x="1358683" y="695134"/>
            <a:ext cx="3064775" cy="1445882"/>
          </a:xfrm>
          <a:prstGeom prst="rect">
            <a:avLst/>
          </a:prstGeom>
        </p:spPr>
      </p:pic>
      <p:sp>
        <p:nvSpPr>
          <p:cNvPr id="7" name="Right Arrow 6">
            <a:extLst>
              <a:ext uri="{FF2B5EF4-FFF2-40B4-BE49-F238E27FC236}">
                <a16:creationId xmlns:a16="http://schemas.microsoft.com/office/drawing/2014/main" id="{8E0AE46C-1099-F448-B838-292963E9C60F}"/>
              </a:ext>
            </a:extLst>
          </p:cNvPr>
          <p:cNvSpPr/>
          <p:nvPr/>
        </p:nvSpPr>
        <p:spPr bwMode="auto">
          <a:xfrm>
            <a:off x="2810024" y="1271121"/>
            <a:ext cx="476250" cy="297434"/>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buClrTx/>
            </a:pPr>
            <a:endParaRPr lang="en-US" sz="1800">
              <a:solidFill>
                <a:schemeClr val="tx1"/>
              </a:solidFill>
              <a:latin typeface="Arial" charset="0"/>
              <a:ea typeface="ＭＳ Ｐゴシック" charset="-128"/>
              <a:cs typeface="ＭＳ Ｐゴシック" charset="-128"/>
            </a:endParaRPr>
          </a:p>
        </p:txBody>
      </p:sp>
      <p:pic>
        <p:nvPicPr>
          <p:cNvPr id="11" name="Picture 10">
            <a:extLst>
              <a:ext uri="{FF2B5EF4-FFF2-40B4-BE49-F238E27FC236}">
                <a16:creationId xmlns:a16="http://schemas.microsoft.com/office/drawing/2014/main" id="{7FBA45AB-2C43-2349-ACAA-35565C226B46}"/>
              </a:ext>
            </a:extLst>
          </p:cNvPr>
          <p:cNvPicPr>
            <a:picLocks noChangeAspect="1"/>
          </p:cNvPicPr>
          <p:nvPr/>
        </p:nvPicPr>
        <p:blipFill>
          <a:blip r:embed="rId5"/>
          <a:stretch>
            <a:fillRect/>
          </a:stretch>
        </p:blipFill>
        <p:spPr>
          <a:xfrm>
            <a:off x="5361907" y="771278"/>
            <a:ext cx="971550" cy="657226"/>
          </a:xfrm>
          <a:prstGeom prst="rect">
            <a:avLst/>
          </a:prstGeo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AC12C684-414E-5F4E-9AF0-7FA3B1DCAA81}"/>
              </a:ext>
            </a:extLst>
          </p:cNvPr>
          <p:cNvSpPr txBox="1"/>
          <p:nvPr/>
        </p:nvSpPr>
        <p:spPr>
          <a:xfrm>
            <a:off x="5659475" y="1832245"/>
            <a:ext cx="612668" cy="253916"/>
          </a:xfrm>
          <a:prstGeom prst="rect">
            <a:avLst/>
          </a:prstGeom>
          <a:noFill/>
        </p:spPr>
        <p:txBody>
          <a:bodyPr wrap="none" rtlCol="0">
            <a:spAutoFit/>
          </a:bodyPr>
          <a:lstStyle/>
          <a:p>
            <a:r>
              <a:rPr lang="en-US" sz="1050" dirty="0"/>
              <a:t>Energy</a:t>
            </a:r>
          </a:p>
        </p:txBody>
      </p:sp>
      <p:sp>
        <p:nvSpPr>
          <p:cNvPr id="17" name="TextBox 16">
            <a:extLst>
              <a:ext uri="{FF2B5EF4-FFF2-40B4-BE49-F238E27FC236}">
                <a16:creationId xmlns:a16="http://schemas.microsoft.com/office/drawing/2014/main" id="{989D1F5F-ACC2-464F-A716-E9FF127640A0}"/>
              </a:ext>
            </a:extLst>
          </p:cNvPr>
          <p:cNvSpPr txBox="1"/>
          <p:nvPr/>
        </p:nvSpPr>
        <p:spPr>
          <a:xfrm>
            <a:off x="7334899" y="1837629"/>
            <a:ext cx="530915" cy="253916"/>
          </a:xfrm>
          <a:prstGeom prst="rect">
            <a:avLst/>
          </a:prstGeom>
          <a:noFill/>
        </p:spPr>
        <p:txBody>
          <a:bodyPr wrap="none" rtlCol="0">
            <a:spAutoFit/>
          </a:bodyPr>
          <a:lstStyle/>
          <a:p>
            <a:r>
              <a:rPr lang="en-US" sz="1050" dirty="0"/>
              <a:t>Delay</a:t>
            </a:r>
          </a:p>
        </p:txBody>
      </p:sp>
      <p:sp>
        <p:nvSpPr>
          <p:cNvPr id="138" name="TextBox 137">
            <a:extLst>
              <a:ext uri="{FF2B5EF4-FFF2-40B4-BE49-F238E27FC236}">
                <a16:creationId xmlns:a16="http://schemas.microsoft.com/office/drawing/2014/main" id="{ED31FB8F-AFEB-2E4B-9DFA-D79FDF71A359}"/>
              </a:ext>
            </a:extLst>
          </p:cNvPr>
          <p:cNvSpPr txBox="1"/>
          <p:nvPr/>
        </p:nvSpPr>
        <p:spPr>
          <a:xfrm>
            <a:off x="5772150" y="4311385"/>
            <a:ext cx="1554156" cy="253916"/>
          </a:xfrm>
          <a:prstGeom prst="rect">
            <a:avLst/>
          </a:prstGeom>
          <a:noFill/>
        </p:spPr>
        <p:txBody>
          <a:bodyPr wrap="square" rtlCol="0">
            <a:spAutoFit/>
          </a:bodyPr>
          <a:lstStyle/>
          <a:p>
            <a:r>
              <a:rPr lang="en-US" sz="1050" dirty="0"/>
              <a:t>Application Execution</a:t>
            </a:r>
          </a:p>
        </p:txBody>
      </p:sp>
      <p:sp>
        <p:nvSpPr>
          <p:cNvPr id="139" name="TextBox 138">
            <a:extLst>
              <a:ext uri="{FF2B5EF4-FFF2-40B4-BE49-F238E27FC236}">
                <a16:creationId xmlns:a16="http://schemas.microsoft.com/office/drawing/2014/main" id="{E8AE3BFF-37C7-7048-BD81-AFABEDCFE5DE}"/>
              </a:ext>
            </a:extLst>
          </p:cNvPr>
          <p:cNvSpPr txBox="1"/>
          <p:nvPr/>
        </p:nvSpPr>
        <p:spPr>
          <a:xfrm>
            <a:off x="2573779" y="1767828"/>
            <a:ext cx="2060331" cy="253916"/>
          </a:xfrm>
          <a:prstGeom prst="rect">
            <a:avLst/>
          </a:prstGeom>
          <a:noFill/>
        </p:spPr>
        <p:txBody>
          <a:bodyPr wrap="square" rtlCol="0">
            <a:spAutoFit/>
          </a:bodyPr>
          <a:lstStyle/>
          <a:p>
            <a:pPr algn="ctr"/>
            <a:r>
              <a:rPr lang="en-US" sz="1050" dirty="0"/>
              <a:t>Current and Voltage Curves</a:t>
            </a:r>
          </a:p>
        </p:txBody>
      </p:sp>
      <p:pic>
        <p:nvPicPr>
          <p:cNvPr id="140" name="Picture 139">
            <a:extLst>
              <a:ext uri="{FF2B5EF4-FFF2-40B4-BE49-F238E27FC236}">
                <a16:creationId xmlns:a16="http://schemas.microsoft.com/office/drawing/2014/main" id="{81195168-2F06-6049-AA59-1E4053A8B353}"/>
              </a:ext>
            </a:extLst>
          </p:cNvPr>
          <p:cNvPicPr>
            <a:picLocks noChangeAspect="1"/>
          </p:cNvPicPr>
          <p:nvPr/>
        </p:nvPicPr>
        <p:blipFill>
          <a:blip r:embed="rId6"/>
          <a:stretch>
            <a:fillRect/>
          </a:stretch>
        </p:blipFill>
        <p:spPr>
          <a:xfrm>
            <a:off x="5361907" y="2679133"/>
            <a:ext cx="1667543" cy="1608938"/>
          </a:xfrm>
          <a:prstGeom prst="rect">
            <a:avLst/>
          </a:prstGeom>
          <a:effectLst>
            <a:outerShdw blurRad="50800" dist="38100" dir="2700000" algn="tl" rotWithShape="0">
              <a:prstClr val="black">
                <a:alpha val="40000"/>
              </a:prstClr>
            </a:outerShdw>
          </a:effectLst>
        </p:spPr>
      </p:pic>
      <p:sp>
        <p:nvSpPr>
          <p:cNvPr id="144" name="TextBox 143">
            <a:extLst>
              <a:ext uri="{FF2B5EF4-FFF2-40B4-BE49-F238E27FC236}">
                <a16:creationId xmlns:a16="http://schemas.microsoft.com/office/drawing/2014/main" id="{A57FE974-4F5A-AE4A-84D7-FFFAE933AEDD}"/>
              </a:ext>
            </a:extLst>
          </p:cNvPr>
          <p:cNvSpPr txBox="1"/>
          <p:nvPr/>
        </p:nvSpPr>
        <p:spPr>
          <a:xfrm>
            <a:off x="1166711" y="618833"/>
            <a:ext cx="1237519" cy="253916"/>
          </a:xfrm>
          <a:prstGeom prst="rect">
            <a:avLst/>
          </a:prstGeom>
          <a:noFill/>
        </p:spPr>
        <p:txBody>
          <a:bodyPr wrap="square" rtlCol="0">
            <a:spAutoFit/>
          </a:bodyPr>
          <a:lstStyle/>
          <a:p>
            <a:r>
              <a:rPr lang="en-US" sz="1050" b="1" dirty="0"/>
              <a:t>Devices</a:t>
            </a:r>
          </a:p>
        </p:txBody>
      </p:sp>
      <p:sp>
        <p:nvSpPr>
          <p:cNvPr id="145" name="TextBox 144">
            <a:extLst>
              <a:ext uri="{FF2B5EF4-FFF2-40B4-BE49-F238E27FC236}">
                <a16:creationId xmlns:a16="http://schemas.microsoft.com/office/drawing/2014/main" id="{3E14BDA6-CBDF-3F44-B771-C82C303D4EA0}"/>
              </a:ext>
            </a:extLst>
          </p:cNvPr>
          <p:cNvSpPr txBox="1"/>
          <p:nvPr/>
        </p:nvSpPr>
        <p:spPr>
          <a:xfrm>
            <a:off x="4620357" y="793140"/>
            <a:ext cx="1237519" cy="253916"/>
          </a:xfrm>
          <a:prstGeom prst="rect">
            <a:avLst/>
          </a:prstGeom>
          <a:noFill/>
        </p:spPr>
        <p:txBody>
          <a:bodyPr wrap="square" rtlCol="0">
            <a:spAutoFit/>
          </a:bodyPr>
          <a:lstStyle/>
          <a:p>
            <a:r>
              <a:rPr lang="en-US" sz="1050" b="1" dirty="0"/>
              <a:t>Circuits</a:t>
            </a:r>
          </a:p>
        </p:txBody>
      </p:sp>
      <p:pic>
        <p:nvPicPr>
          <p:cNvPr id="16" name="Picture 15">
            <a:extLst>
              <a:ext uri="{FF2B5EF4-FFF2-40B4-BE49-F238E27FC236}">
                <a16:creationId xmlns:a16="http://schemas.microsoft.com/office/drawing/2014/main" id="{5263CC0D-C51E-D440-95C2-8C7E43CE67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91616" y="2437609"/>
            <a:ext cx="2559020" cy="1607879"/>
          </a:xfrm>
          <a:prstGeom prst="rect">
            <a:avLst/>
          </a:prstGeom>
        </p:spPr>
      </p:pic>
      <p:grpSp>
        <p:nvGrpSpPr>
          <p:cNvPr id="6" name="Group 5">
            <a:extLst>
              <a:ext uri="{FF2B5EF4-FFF2-40B4-BE49-F238E27FC236}">
                <a16:creationId xmlns:a16="http://schemas.microsoft.com/office/drawing/2014/main" id="{A37ABFF3-2E64-A544-889B-8414C61B59F7}"/>
              </a:ext>
            </a:extLst>
          </p:cNvPr>
          <p:cNvGrpSpPr/>
          <p:nvPr/>
        </p:nvGrpSpPr>
        <p:grpSpPr>
          <a:xfrm>
            <a:off x="1217080" y="2955985"/>
            <a:ext cx="2628247" cy="1736159"/>
            <a:chOff x="98773" y="3776252"/>
            <a:chExt cx="3504329" cy="3368432"/>
          </a:xfrm>
        </p:grpSpPr>
        <p:cxnSp>
          <p:nvCxnSpPr>
            <p:cNvPr id="120" name="Straight Arrow Connector 119">
              <a:extLst>
                <a:ext uri="{FF2B5EF4-FFF2-40B4-BE49-F238E27FC236}">
                  <a16:creationId xmlns:a16="http://schemas.microsoft.com/office/drawing/2014/main" id="{87D61976-B3FE-9744-84DB-C9491629911B}"/>
                </a:ext>
              </a:extLst>
            </p:cNvPr>
            <p:cNvCxnSpPr/>
            <p:nvPr/>
          </p:nvCxnSpPr>
          <p:spPr bwMode="auto">
            <a:xfrm>
              <a:off x="2438341" y="5369534"/>
              <a:ext cx="707630" cy="0"/>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121" name="TextBox 120">
              <a:extLst>
                <a:ext uri="{FF2B5EF4-FFF2-40B4-BE49-F238E27FC236}">
                  <a16:creationId xmlns:a16="http://schemas.microsoft.com/office/drawing/2014/main" id="{B5CEE4EC-906A-1146-AA26-3A65ACAD5A98}"/>
                </a:ext>
              </a:extLst>
            </p:cNvPr>
            <p:cNvSpPr txBox="1"/>
            <p:nvPr/>
          </p:nvSpPr>
          <p:spPr>
            <a:xfrm>
              <a:off x="2417826" y="5288233"/>
              <a:ext cx="846813" cy="553997"/>
            </a:xfrm>
            <a:prstGeom prst="rect">
              <a:avLst/>
            </a:prstGeom>
            <a:noFill/>
          </p:spPr>
          <p:txBody>
            <a:bodyPr wrap="none" rtlCol="0">
              <a:spAutoFit/>
            </a:bodyPr>
            <a:lstStyle/>
            <a:p>
              <a:r>
                <a:rPr lang="en-US" sz="1050" dirty="0"/>
                <a:t>Critical </a:t>
              </a:r>
            </a:p>
            <a:p>
              <a:r>
                <a:rPr lang="en-US" sz="1050" dirty="0"/>
                <a:t>Path</a:t>
              </a:r>
            </a:p>
          </p:txBody>
        </p:sp>
        <p:grpSp>
          <p:nvGrpSpPr>
            <p:cNvPr id="135" name="Group 134">
              <a:extLst>
                <a:ext uri="{FF2B5EF4-FFF2-40B4-BE49-F238E27FC236}">
                  <a16:creationId xmlns:a16="http://schemas.microsoft.com/office/drawing/2014/main" id="{ABB1FE2C-6EB4-C34B-BFC5-BFD725F0D51B}"/>
                </a:ext>
              </a:extLst>
            </p:cNvPr>
            <p:cNvGrpSpPr/>
            <p:nvPr/>
          </p:nvGrpSpPr>
          <p:grpSpPr>
            <a:xfrm>
              <a:off x="1232549" y="5542546"/>
              <a:ext cx="2370553" cy="1602138"/>
              <a:chOff x="902985" y="5206868"/>
              <a:chExt cx="2370553" cy="1602138"/>
            </a:xfrm>
          </p:grpSpPr>
          <p:grpSp>
            <p:nvGrpSpPr>
              <p:cNvPr id="111" name="Group 110">
                <a:extLst>
                  <a:ext uri="{FF2B5EF4-FFF2-40B4-BE49-F238E27FC236}">
                    <a16:creationId xmlns:a16="http://schemas.microsoft.com/office/drawing/2014/main" id="{45E74465-D3B7-3E44-B18B-8EFE6060D6A3}"/>
                  </a:ext>
                </a:extLst>
              </p:cNvPr>
              <p:cNvGrpSpPr/>
              <p:nvPr/>
            </p:nvGrpSpPr>
            <p:grpSpPr>
              <a:xfrm>
                <a:off x="902985" y="5562596"/>
                <a:ext cx="2370553" cy="1016868"/>
                <a:chOff x="1312105" y="5638800"/>
                <a:chExt cx="2088355" cy="1266101"/>
              </a:xfrm>
            </p:grpSpPr>
            <p:grpSp>
              <p:nvGrpSpPr>
                <p:cNvPr id="108" name="Group 107">
                  <a:extLst>
                    <a:ext uri="{FF2B5EF4-FFF2-40B4-BE49-F238E27FC236}">
                      <a16:creationId xmlns:a16="http://schemas.microsoft.com/office/drawing/2014/main" id="{4F5D7B2C-4215-7A45-9012-20D81123034F}"/>
                    </a:ext>
                  </a:extLst>
                </p:cNvPr>
                <p:cNvGrpSpPr/>
                <p:nvPr/>
              </p:nvGrpSpPr>
              <p:grpSpPr>
                <a:xfrm>
                  <a:off x="1312105" y="5638800"/>
                  <a:ext cx="2088355" cy="1124779"/>
                  <a:chOff x="1312105" y="5638800"/>
                  <a:chExt cx="2088355" cy="1124779"/>
                </a:xfrm>
              </p:grpSpPr>
              <p:cxnSp>
                <p:nvCxnSpPr>
                  <p:cNvPr id="20" name="Straight Connector 19">
                    <a:extLst>
                      <a:ext uri="{FF2B5EF4-FFF2-40B4-BE49-F238E27FC236}">
                        <a16:creationId xmlns:a16="http://schemas.microsoft.com/office/drawing/2014/main" id="{C671486B-E450-174F-9DA6-413D773F63F9}"/>
                      </a:ext>
                    </a:extLst>
                  </p:cNvPr>
                  <p:cNvCxnSpPr>
                    <a:cxnSpLocks/>
                  </p:cNvCxnSpPr>
                  <p:nvPr/>
                </p:nvCxnSpPr>
                <p:spPr bwMode="auto">
                  <a:xfrm>
                    <a:off x="1447800" y="5867400"/>
                    <a:ext cx="304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655154A-DC74-314E-AFA1-798BCE9E6766}"/>
                      </a:ext>
                    </a:extLst>
                  </p:cNvPr>
                  <p:cNvCxnSpPr>
                    <a:cxnSpLocks/>
                  </p:cNvCxnSpPr>
                  <p:nvPr/>
                </p:nvCxnSpPr>
                <p:spPr bwMode="auto">
                  <a:xfrm flipV="1">
                    <a:off x="1752600" y="5638800"/>
                    <a:ext cx="76200" cy="2286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238A0B6-0744-124D-9969-FA36E5DE713D}"/>
                      </a:ext>
                    </a:extLst>
                  </p:cNvPr>
                  <p:cNvCxnSpPr>
                    <a:cxnSpLocks/>
                  </p:cNvCxnSpPr>
                  <p:nvPr/>
                </p:nvCxnSpPr>
                <p:spPr bwMode="auto">
                  <a:xfrm flipH="1" flipV="1">
                    <a:off x="1981200" y="5638800"/>
                    <a:ext cx="54855" cy="2286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F7FEBAE-1C76-144B-A7DD-2C90CC3CF71A}"/>
                      </a:ext>
                    </a:extLst>
                  </p:cNvPr>
                  <p:cNvCxnSpPr>
                    <a:cxnSpLocks/>
                  </p:cNvCxnSpPr>
                  <p:nvPr/>
                </p:nvCxnSpPr>
                <p:spPr bwMode="auto">
                  <a:xfrm>
                    <a:off x="1828800" y="5638800"/>
                    <a:ext cx="152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53BC47C-050B-D64E-A57C-EB971E120996}"/>
                      </a:ext>
                    </a:extLst>
                  </p:cNvPr>
                  <p:cNvCxnSpPr>
                    <a:cxnSpLocks/>
                  </p:cNvCxnSpPr>
                  <p:nvPr/>
                </p:nvCxnSpPr>
                <p:spPr bwMode="auto">
                  <a:xfrm>
                    <a:off x="2036055" y="5867400"/>
                    <a:ext cx="1737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3C7EABF-3FD7-5D48-93BC-ACDB6EE7E89A}"/>
                      </a:ext>
                    </a:extLst>
                  </p:cNvPr>
                  <p:cNvCxnSpPr>
                    <a:cxnSpLocks/>
                  </p:cNvCxnSpPr>
                  <p:nvPr/>
                </p:nvCxnSpPr>
                <p:spPr bwMode="auto">
                  <a:xfrm>
                    <a:off x="2052043" y="5867400"/>
                    <a:ext cx="304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79A3EA8-EEAC-B941-9C1D-915DF0DD0977}"/>
                      </a:ext>
                    </a:extLst>
                  </p:cNvPr>
                  <p:cNvCxnSpPr>
                    <a:cxnSpLocks/>
                  </p:cNvCxnSpPr>
                  <p:nvPr/>
                </p:nvCxnSpPr>
                <p:spPr bwMode="auto">
                  <a:xfrm flipV="1">
                    <a:off x="2356843" y="5638800"/>
                    <a:ext cx="76200" cy="2286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0392201-5A4A-784B-AB0C-42F4F3D62847}"/>
                      </a:ext>
                    </a:extLst>
                  </p:cNvPr>
                  <p:cNvCxnSpPr>
                    <a:cxnSpLocks/>
                  </p:cNvCxnSpPr>
                  <p:nvPr/>
                </p:nvCxnSpPr>
                <p:spPr bwMode="auto">
                  <a:xfrm flipH="1" flipV="1">
                    <a:off x="2585443" y="5638800"/>
                    <a:ext cx="54855" cy="2286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2BDCC3A-37CB-A741-B496-613FA91BCA17}"/>
                      </a:ext>
                    </a:extLst>
                  </p:cNvPr>
                  <p:cNvCxnSpPr>
                    <a:cxnSpLocks/>
                  </p:cNvCxnSpPr>
                  <p:nvPr/>
                </p:nvCxnSpPr>
                <p:spPr bwMode="auto">
                  <a:xfrm>
                    <a:off x="2433043" y="5638800"/>
                    <a:ext cx="152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393D550-CD2F-CE41-846E-2CA0D1F3985D}"/>
                      </a:ext>
                    </a:extLst>
                  </p:cNvPr>
                  <p:cNvCxnSpPr>
                    <a:cxnSpLocks/>
                  </p:cNvCxnSpPr>
                  <p:nvPr/>
                </p:nvCxnSpPr>
                <p:spPr bwMode="auto">
                  <a:xfrm>
                    <a:off x="2640298" y="5867400"/>
                    <a:ext cx="29383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EA633BB-606E-7D46-8DC4-A0398CC2CF7E}"/>
                      </a:ext>
                    </a:extLst>
                  </p:cNvPr>
                  <p:cNvCxnSpPr>
                    <a:cxnSpLocks/>
                  </p:cNvCxnSpPr>
                  <p:nvPr/>
                </p:nvCxnSpPr>
                <p:spPr bwMode="auto">
                  <a:xfrm>
                    <a:off x="1312105" y="6022575"/>
                    <a:ext cx="304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0BB096F-3A79-5742-AC24-019A9B545116}"/>
                      </a:ext>
                    </a:extLst>
                  </p:cNvPr>
                  <p:cNvCxnSpPr>
                    <a:cxnSpLocks/>
                  </p:cNvCxnSpPr>
                  <p:nvPr/>
                </p:nvCxnSpPr>
                <p:spPr bwMode="auto">
                  <a:xfrm>
                    <a:off x="1312105" y="6172201"/>
                    <a:ext cx="304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18141C3-1622-2444-8BDA-4E57BBE47323}"/>
                      </a:ext>
                    </a:extLst>
                  </p:cNvPr>
                  <p:cNvCxnSpPr>
                    <a:cxnSpLocks/>
                  </p:cNvCxnSpPr>
                  <p:nvPr/>
                </p:nvCxnSpPr>
                <p:spPr bwMode="auto">
                  <a:xfrm flipH="1">
                    <a:off x="1611231" y="6019800"/>
                    <a:ext cx="147043" cy="1524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5684E48-AC2F-B347-9373-D95D57C96DB5}"/>
                      </a:ext>
                    </a:extLst>
                  </p:cNvPr>
                  <p:cNvCxnSpPr>
                    <a:cxnSpLocks/>
                  </p:cNvCxnSpPr>
                  <p:nvPr/>
                </p:nvCxnSpPr>
                <p:spPr bwMode="auto">
                  <a:xfrm flipH="1" flipV="1">
                    <a:off x="1604714" y="6019801"/>
                    <a:ext cx="143246" cy="16363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CA1210F-1229-3949-99C2-08E54F7EA6E1}"/>
                      </a:ext>
                    </a:extLst>
                  </p:cNvPr>
                  <p:cNvCxnSpPr>
                    <a:cxnSpLocks/>
                  </p:cNvCxnSpPr>
                  <p:nvPr/>
                </p:nvCxnSpPr>
                <p:spPr bwMode="auto">
                  <a:xfrm flipV="1">
                    <a:off x="1752600" y="6019780"/>
                    <a:ext cx="1638735" cy="557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06836FB-E26A-1740-96F0-200E60A85C7D}"/>
                      </a:ext>
                    </a:extLst>
                  </p:cNvPr>
                  <p:cNvCxnSpPr>
                    <a:cxnSpLocks/>
                  </p:cNvCxnSpPr>
                  <p:nvPr/>
                </p:nvCxnSpPr>
                <p:spPr bwMode="auto">
                  <a:xfrm flipV="1">
                    <a:off x="1752600" y="6166630"/>
                    <a:ext cx="1647860" cy="834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17B68545-1D30-8B4A-827C-2ADDB3BF3F3B}"/>
                      </a:ext>
                    </a:extLst>
                  </p:cNvPr>
                  <p:cNvCxnSpPr>
                    <a:cxnSpLocks/>
                  </p:cNvCxnSpPr>
                  <p:nvPr/>
                </p:nvCxnSpPr>
                <p:spPr bwMode="auto">
                  <a:xfrm flipV="1">
                    <a:off x="1329362" y="6311809"/>
                    <a:ext cx="816364"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98F2C97-9103-0344-B589-6C1C74C01111}"/>
                      </a:ext>
                    </a:extLst>
                  </p:cNvPr>
                  <p:cNvCxnSpPr>
                    <a:cxnSpLocks/>
                  </p:cNvCxnSpPr>
                  <p:nvPr/>
                </p:nvCxnSpPr>
                <p:spPr bwMode="auto">
                  <a:xfrm flipV="1">
                    <a:off x="1329362" y="6461435"/>
                    <a:ext cx="816364" cy="27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B9776A0-E296-8044-BD19-ABC57C93CDAD}"/>
                      </a:ext>
                    </a:extLst>
                  </p:cNvPr>
                  <p:cNvCxnSpPr>
                    <a:cxnSpLocks/>
                  </p:cNvCxnSpPr>
                  <p:nvPr/>
                </p:nvCxnSpPr>
                <p:spPr bwMode="auto">
                  <a:xfrm flipH="1">
                    <a:off x="2140052" y="6309034"/>
                    <a:ext cx="147043" cy="1524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DC58378-80B4-F441-BA6F-EA8C0471AC8E}"/>
                      </a:ext>
                    </a:extLst>
                  </p:cNvPr>
                  <p:cNvCxnSpPr>
                    <a:cxnSpLocks/>
                  </p:cNvCxnSpPr>
                  <p:nvPr/>
                </p:nvCxnSpPr>
                <p:spPr bwMode="auto">
                  <a:xfrm flipH="1" flipV="1">
                    <a:off x="2133535" y="6309035"/>
                    <a:ext cx="143246" cy="16363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3A23C8E-CE04-5D44-99F0-0EC72158D73B}"/>
                      </a:ext>
                    </a:extLst>
                  </p:cNvPr>
                  <p:cNvCxnSpPr>
                    <a:cxnSpLocks/>
                  </p:cNvCxnSpPr>
                  <p:nvPr/>
                </p:nvCxnSpPr>
                <p:spPr bwMode="auto">
                  <a:xfrm flipV="1">
                    <a:off x="2281421" y="6304872"/>
                    <a:ext cx="1119039" cy="971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D67BA9A-6389-1846-A4D6-A92DB10E73A6}"/>
                      </a:ext>
                    </a:extLst>
                  </p:cNvPr>
                  <p:cNvCxnSpPr>
                    <a:cxnSpLocks/>
                  </p:cNvCxnSpPr>
                  <p:nvPr/>
                </p:nvCxnSpPr>
                <p:spPr bwMode="auto">
                  <a:xfrm>
                    <a:off x="2281421" y="6464210"/>
                    <a:ext cx="110991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7659B7C-09C4-0D42-AB53-03B97BA55F37}"/>
                      </a:ext>
                    </a:extLst>
                  </p:cNvPr>
                  <p:cNvCxnSpPr>
                    <a:cxnSpLocks/>
                  </p:cNvCxnSpPr>
                  <p:nvPr/>
                </p:nvCxnSpPr>
                <p:spPr bwMode="auto">
                  <a:xfrm flipV="1">
                    <a:off x="2934135" y="5641359"/>
                    <a:ext cx="76200" cy="2286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CFDDBB07-CECC-3C41-8147-A0CC0ECD2549}"/>
                      </a:ext>
                    </a:extLst>
                  </p:cNvPr>
                  <p:cNvCxnSpPr>
                    <a:cxnSpLocks/>
                  </p:cNvCxnSpPr>
                  <p:nvPr/>
                </p:nvCxnSpPr>
                <p:spPr bwMode="auto">
                  <a:xfrm flipH="1" flipV="1">
                    <a:off x="3162735" y="5641359"/>
                    <a:ext cx="54855" cy="2286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15B175C-4C4A-5B4B-BF04-F1500DF3E21C}"/>
                      </a:ext>
                    </a:extLst>
                  </p:cNvPr>
                  <p:cNvCxnSpPr>
                    <a:cxnSpLocks/>
                  </p:cNvCxnSpPr>
                  <p:nvPr/>
                </p:nvCxnSpPr>
                <p:spPr bwMode="auto">
                  <a:xfrm>
                    <a:off x="3010335" y="5641359"/>
                    <a:ext cx="152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CF46788-BBCA-DD4C-A8DD-4986DCD57F14}"/>
                      </a:ext>
                    </a:extLst>
                  </p:cNvPr>
                  <p:cNvCxnSpPr>
                    <a:cxnSpLocks/>
                  </p:cNvCxnSpPr>
                  <p:nvPr/>
                </p:nvCxnSpPr>
                <p:spPr bwMode="auto">
                  <a:xfrm>
                    <a:off x="3217590" y="5869959"/>
                    <a:ext cx="1737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F2AC90F-341C-374D-855E-179C21F71B96}"/>
                      </a:ext>
                    </a:extLst>
                  </p:cNvPr>
                  <p:cNvCxnSpPr>
                    <a:cxnSpLocks/>
                  </p:cNvCxnSpPr>
                  <p:nvPr/>
                </p:nvCxnSpPr>
                <p:spPr bwMode="auto">
                  <a:xfrm>
                    <a:off x="1312105" y="6602714"/>
                    <a:ext cx="115970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A73C20A-7E1E-D842-8A74-A143AF5D8C11}"/>
                      </a:ext>
                    </a:extLst>
                  </p:cNvPr>
                  <p:cNvCxnSpPr>
                    <a:cxnSpLocks/>
                  </p:cNvCxnSpPr>
                  <p:nvPr/>
                </p:nvCxnSpPr>
                <p:spPr bwMode="auto">
                  <a:xfrm>
                    <a:off x="1312105" y="6752339"/>
                    <a:ext cx="1159705"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D862409E-8B6F-194B-9628-DCBC79739F8F}"/>
                      </a:ext>
                    </a:extLst>
                  </p:cNvPr>
                  <p:cNvCxnSpPr>
                    <a:cxnSpLocks/>
                  </p:cNvCxnSpPr>
                  <p:nvPr/>
                </p:nvCxnSpPr>
                <p:spPr bwMode="auto">
                  <a:xfrm flipH="1">
                    <a:off x="2466136" y="6599939"/>
                    <a:ext cx="147043" cy="1524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2F7FE9B-6A82-9041-A564-A6D454EDC0A7}"/>
                      </a:ext>
                    </a:extLst>
                  </p:cNvPr>
                  <p:cNvCxnSpPr>
                    <a:cxnSpLocks/>
                  </p:cNvCxnSpPr>
                  <p:nvPr/>
                </p:nvCxnSpPr>
                <p:spPr bwMode="auto">
                  <a:xfrm flipH="1" flipV="1">
                    <a:off x="2459619" y="6599940"/>
                    <a:ext cx="143246" cy="16363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8837CD1-C36C-DC46-9EBD-D4B1F09D6B2B}"/>
                      </a:ext>
                    </a:extLst>
                  </p:cNvPr>
                  <p:cNvCxnSpPr>
                    <a:cxnSpLocks/>
                  </p:cNvCxnSpPr>
                  <p:nvPr/>
                </p:nvCxnSpPr>
                <p:spPr bwMode="auto">
                  <a:xfrm flipV="1">
                    <a:off x="2607505" y="6588699"/>
                    <a:ext cx="792955" cy="1679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90F0E8D-5970-5A46-A282-3CF84B87306A}"/>
                      </a:ext>
                    </a:extLst>
                  </p:cNvPr>
                  <p:cNvCxnSpPr>
                    <a:cxnSpLocks/>
                  </p:cNvCxnSpPr>
                  <p:nvPr/>
                </p:nvCxnSpPr>
                <p:spPr bwMode="auto">
                  <a:xfrm flipV="1">
                    <a:off x="2607505" y="6738326"/>
                    <a:ext cx="783830" cy="16789"/>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7" name="TextBox 106">
                    <a:extLst>
                      <a:ext uri="{FF2B5EF4-FFF2-40B4-BE49-F238E27FC236}">
                        <a16:creationId xmlns:a16="http://schemas.microsoft.com/office/drawing/2014/main" id="{EC8B69A9-CEFB-8C44-A2D3-46D5974CA965}"/>
                      </a:ext>
                    </a:extLst>
                  </p:cNvPr>
                  <p:cNvSpPr txBox="1"/>
                  <p:nvPr/>
                </p:nvSpPr>
                <p:spPr>
                  <a:xfrm>
                    <a:off x="1799771" y="5944358"/>
                    <a:ext cx="569387" cy="440693"/>
                  </a:xfrm>
                  <a:prstGeom prst="rect">
                    <a:avLst/>
                  </a:prstGeom>
                  <a:noFill/>
                </p:spPr>
                <p:txBody>
                  <a:bodyPr wrap="square" rtlCol="0">
                    <a:spAutoFit/>
                  </a:bodyPr>
                  <a:lstStyle/>
                  <a:p>
                    <a:r>
                      <a:rPr lang="en-US" sz="1125" dirty="0"/>
                      <a:t>A</a:t>
                    </a:r>
                  </a:p>
                </p:txBody>
              </p:sp>
              <p:sp>
                <p:nvSpPr>
                  <p:cNvPr id="109" name="TextBox 108">
                    <a:extLst>
                      <a:ext uri="{FF2B5EF4-FFF2-40B4-BE49-F238E27FC236}">
                        <a16:creationId xmlns:a16="http://schemas.microsoft.com/office/drawing/2014/main" id="{37039F34-F371-7447-B6AA-CE2236E62D45}"/>
                      </a:ext>
                    </a:extLst>
                  </p:cNvPr>
                  <p:cNvSpPr txBox="1"/>
                  <p:nvPr/>
                </p:nvSpPr>
                <p:spPr>
                  <a:xfrm>
                    <a:off x="2228860" y="6216995"/>
                    <a:ext cx="569387" cy="440693"/>
                  </a:xfrm>
                  <a:prstGeom prst="rect">
                    <a:avLst/>
                  </a:prstGeom>
                  <a:noFill/>
                </p:spPr>
                <p:txBody>
                  <a:bodyPr wrap="square" rtlCol="0">
                    <a:spAutoFit/>
                  </a:bodyPr>
                  <a:lstStyle/>
                  <a:p>
                    <a:r>
                      <a:rPr lang="en-US" sz="1125" dirty="0"/>
                      <a:t>B</a:t>
                    </a:r>
                  </a:p>
                </p:txBody>
              </p:sp>
            </p:grpSp>
            <p:sp>
              <p:nvSpPr>
                <p:cNvPr id="110" name="TextBox 109">
                  <a:extLst>
                    <a:ext uri="{FF2B5EF4-FFF2-40B4-BE49-F238E27FC236}">
                      <a16:creationId xmlns:a16="http://schemas.microsoft.com/office/drawing/2014/main" id="{A10D670C-3D32-C246-8309-10AE66EEDC0D}"/>
                    </a:ext>
                  </a:extLst>
                </p:cNvPr>
                <p:cNvSpPr txBox="1"/>
                <p:nvPr/>
              </p:nvSpPr>
              <p:spPr>
                <a:xfrm>
                  <a:off x="2806162" y="6464208"/>
                  <a:ext cx="569387" cy="440693"/>
                </a:xfrm>
                <a:prstGeom prst="rect">
                  <a:avLst/>
                </a:prstGeom>
                <a:noFill/>
              </p:spPr>
              <p:txBody>
                <a:bodyPr wrap="square" rtlCol="0">
                  <a:spAutoFit/>
                </a:bodyPr>
                <a:lstStyle/>
                <a:p>
                  <a:r>
                    <a:rPr lang="en-US" sz="1125" dirty="0"/>
                    <a:t>A+B</a:t>
                  </a:r>
                </a:p>
              </p:txBody>
            </p:sp>
          </p:grpSp>
          <p:cxnSp>
            <p:nvCxnSpPr>
              <p:cNvPr id="131" name="Straight Connector 130">
                <a:extLst>
                  <a:ext uri="{FF2B5EF4-FFF2-40B4-BE49-F238E27FC236}">
                    <a16:creationId xmlns:a16="http://schemas.microsoft.com/office/drawing/2014/main" id="{C0A115D9-765B-1345-ACE9-720C7E4F96DE}"/>
                  </a:ext>
                </a:extLst>
              </p:cNvPr>
              <p:cNvCxnSpPr>
                <a:cxnSpLocks/>
              </p:cNvCxnSpPr>
              <p:nvPr/>
            </p:nvCxnSpPr>
            <p:spPr bwMode="auto">
              <a:xfrm>
                <a:off x="2161322" y="5315299"/>
                <a:ext cx="10963" cy="1485344"/>
              </a:xfrm>
              <a:prstGeom prst="line">
                <a:avLst/>
              </a:prstGeom>
              <a:solidFill>
                <a:schemeClr val="accent1"/>
              </a:solidFill>
              <a:ln w="9525" cap="flat" cmpd="sng" algn="ctr">
                <a:solidFill>
                  <a:schemeClr val="tx1"/>
                </a:solidFill>
                <a:prstDash val="dashDot"/>
                <a:round/>
                <a:headEnd type="none" w="med" len="med"/>
                <a:tailEnd type="none" w="med" len="med"/>
              </a:ln>
              <a:effectLst/>
            </p:spPr>
          </p:cxnSp>
          <p:cxnSp>
            <p:nvCxnSpPr>
              <p:cNvPr id="134" name="Straight Connector 133">
                <a:extLst>
                  <a:ext uri="{FF2B5EF4-FFF2-40B4-BE49-F238E27FC236}">
                    <a16:creationId xmlns:a16="http://schemas.microsoft.com/office/drawing/2014/main" id="{31DF0D57-E354-EE42-B1C0-105FED226807}"/>
                  </a:ext>
                </a:extLst>
              </p:cNvPr>
              <p:cNvCxnSpPr>
                <a:cxnSpLocks/>
              </p:cNvCxnSpPr>
              <p:nvPr/>
            </p:nvCxnSpPr>
            <p:spPr bwMode="auto">
              <a:xfrm>
                <a:off x="2781965" y="5206868"/>
                <a:ext cx="12116" cy="1602138"/>
              </a:xfrm>
              <a:prstGeom prst="line">
                <a:avLst/>
              </a:prstGeom>
              <a:solidFill>
                <a:schemeClr val="accent1"/>
              </a:solidFill>
              <a:ln w="9525" cap="flat" cmpd="sng" algn="ctr">
                <a:solidFill>
                  <a:schemeClr val="tx1"/>
                </a:solidFill>
                <a:prstDash val="dashDot"/>
                <a:round/>
                <a:headEnd type="none" w="med" len="med"/>
                <a:tailEnd type="none" w="med" len="med"/>
              </a:ln>
              <a:effectLst/>
            </p:spPr>
          </p:cxnSp>
        </p:grpSp>
        <p:sp>
          <p:nvSpPr>
            <p:cNvPr id="136" name="TextBox 135">
              <a:extLst>
                <a:ext uri="{FF2B5EF4-FFF2-40B4-BE49-F238E27FC236}">
                  <a16:creationId xmlns:a16="http://schemas.microsoft.com/office/drawing/2014/main" id="{A779A3E5-22D6-6E4E-A1B7-DE8DF2039916}"/>
                </a:ext>
              </a:extLst>
            </p:cNvPr>
            <p:cNvSpPr txBox="1"/>
            <p:nvPr/>
          </p:nvSpPr>
          <p:spPr>
            <a:xfrm>
              <a:off x="98773" y="5198433"/>
              <a:ext cx="1551415" cy="338555"/>
            </a:xfrm>
            <a:prstGeom prst="rect">
              <a:avLst/>
            </a:prstGeom>
            <a:noFill/>
          </p:spPr>
          <p:txBody>
            <a:bodyPr wrap="square" rtlCol="0">
              <a:spAutoFit/>
            </a:bodyPr>
            <a:lstStyle/>
            <a:p>
              <a:r>
                <a:rPr lang="en-US" sz="1050" dirty="0"/>
                <a:t>Performance</a:t>
              </a:r>
            </a:p>
          </p:txBody>
        </p:sp>
        <p:sp>
          <p:nvSpPr>
            <p:cNvPr id="146" name="TextBox 145">
              <a:extLst>
                <a:ext uri="{FF2B5EF4-FFF2-40B4-BE49-F238E27FC236}">
                  <a16:creationId xmlns:a16="http://schemas.microsoft.com/office/drawing/2014/main" id="{FF287854-F589-404F-8D49-0B0487310C13}"/>
                </a:ext>
              </a:extLst>
            </p:cNvPr>
            <p:cNvSpPr txBox="1"/>
            <p:nvPr/>
          </p:nvSpPr>
          <p:spPr>
            <a:xfrm>
              <a:off x="124173" y="3776252"/>
              <a:ext cx="1650025" cy="553997"/>
            </a:xfrm>
            <a:prstGeom prst="rect">
              <a:avLst/>
            </a:prstGeom>
            <a:noFill/>
          </p:spPr>
          <p:txBody>
            <a:bodyPr wrap="square" rtlCol="0">
              <a:spAutoFit/>
            </a:bodyPr>
            <a:lstStyle/>
            <a:p>
              <a:r>
                <a:rPr lang="en-US" sz="1050" b="1" dirty="0"/>
                <a:t>Logic </a:t>
              </a:r>
            </a:p>
            <a:p>
              <a:r>
                <a:rPr lang="en-US" sz="1050" b="1" dirty="0"/>
                <a:t>Blocks</a:t>
              </a:r>
            </a:p>
          </p:txBody>
        </p:sp>
      </p:grpSp>
      <p:sp>
        <p:nvSpPr>
          <p:cNvPr id="147" name="TextBox 146">
            <a:extLst>
              <a:ext uri="{FF2B5EF4-FFF2-40B4-BE49-F238E27FC236}">
                <a16:creationId xmlns:a16="http://schemas.microsoft.com/office/drawing/2014/main" id="{BA3E44CD-ECA9-194C-9A02-0A3DFE0D57B2}"/>
              </a:ext>
            </a:extLst>
          </p:cNvPr>
          <p:cNvSpPr txBox="1"/>
          <p:nvPr/>
        </p:nvSpPr>
        <p:spPr>
          <a:xfrm>
            <a:off x="4588842" y="2900987"/>
            <a:ext cx="1237519" cy="253916"/>
          </a:xfrm>
          <a:prstGeom prst="rect">
            <a:avLst/>
          </a:prstGeom>
          <a:noFill/>
        </p:spPr>
        <p:txBody>
          <a:bodyPr wrap="square" rtlCol="0">
            <a:spAutoFit/>
          </a:bodyPr>
          <a:lstStyle/>
          <a:p>
            <a:r>
              <a:rPr lang="en-US" sz="1050" b="1" dirty="0"/>
              <a:t>System</a:t>
            </a:r>
          </a:p>
        </p:txBody>
      </p:sp>
      <p:grpSp>
        <p:nvGrpSpPr>
          <p:cNvPr id="151" name="Group 150">
            <a:extLst>
              <a:ext uri="{FF2B5EF4-FFF2-40B4-BE49-F238E27FC236}">
                <a16:creationId xmlns:a16="http://schemas.microsoft.com/office/drawing/2014/main" id="{B1F945B8-BEEC-C24C-95FB-9CB423482558}"/>
              </a:ext>
            </a:extLst>
          </p:cNvPr>
          <p:cNvGrpSpPr/>
          <p:nvPr/>
        </p:nvGrpSpPr>
        <p:grpSpPr>
          <a:xfrm>
            <a:off x="1249482" y="1339390"/>
            <a:ext cx="5617695" cy="1470928"/>
            <a:chOff x="4755" y="1809242"/>
            <a:chExt cx="7490260" cy="1961237"/>
          </a:xfrm>
        </p:grpSpPr>
        <p:pic>
          <p:nvPicPr>
            <p:cNvPr id="148" name="Picture 147">
              <a:extLst>
                <a:ext uri="{FF2B5EF4-FFF2-40B4-BE49-F238E27FC236}">
                  <a16:creationId xmlns:a16="http://schemas.microsoft.com/office/drawing/2014/main" id="{EB449EFF-851D-C748-8CB3-B467054FA473}"/>
                </a:ext>
              </a:extLst>
            </p:cNvPr>
            <p:cNvPicPr>
              <a:picLocks noChangeAspect="1"/>
            </p:cNvPicPr>
            <p:nvPr/>
          </p:nvPicPr>
          <p:blipFill>
            <a:blip r:embed="rId8"/>
            <a:stretch>
              <a:fillRect/>
            </a:stretch>
          </p:blipFill>
          <p:spPr>
            <a:xfrm>
              <a:off x="4755" y="2250292"/>
              <a:ext cx="888775" cy="844219"/>
            </a:xfrm>
            <a:prstGeom prst="rect">
              <a:avLst/>
            </a:prstGeom>
          </p:spPr>
        </p:pic>
        <p:grpSp>
          <p:nvGrpSpPr>
            <p:cNvPr id="150" name="Group 149">
              <a:extLst>
                <a:ext uri="{FF2B5EF4-FFF2-40B4-BE49-F238E27FC236}">
                  <a16:creationId xmlns:a16="http://schemas.microsoft.com/office/drawing/2014/main" id="{EC0DD73C-B27D-A64B-A78F-F119479D120E}"/>
                </a:ext>
              </a:extLst>
            </p:cNvPr>
            <p:cNvGrpSpPr/>
            <p:nvPr/>
          </p:nvGrpSpPr>
          <p:grpSpPr>
            <a:xfrm>
              <a:off x="389392" y="1809242"/>
              <a:ext cx="7105623" cy="1961237"/>
              <a:chOff x="514109" y="1631347"/>
              <a:chExt cx="7105623" cy="1961237"/>
            </a:xfrm>
          </p:grpSpPr>
          <p:sp>
            <p:nvSpPr>
              <p:cNvPr id="142" name="Curved Up Arrow 141">
                <a:extLst>
                  <a:ext uri="{FF2B5EF4-FFF2-40B4-BE49-F238E27FC236}">
                    <a16:creationId xmlns:a16="http://schemas.microsoft.com/office/drawing/2014/main" id="{43A3E166-A022-DB49-9EE9-2C4C2A491558}"/>
                  </a:ext>
                </a:extLst>
              </p:cNvPr>
              <p:cNvSpPr/>
              <p:nvPr/>
            </p:nvSpPr>
            <p:spPr bwMode="auto">
              <a:xfrm rot="12281844">
                <a:off x="514109" y="1726001"/>
                <a:ext cx="7105623" cy="1866583"/>
              </a:xfrm>
              <a:prstGeom prst="curvedUpArrow">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buClrTx/>
                </a:pPr>
                <a:endParaRPr lang="en-US" sz="1800" dirty="0">
                  <a:solidFill>
                    <a:schemeClr val="tx1"/>
                  </a:solidFill>
                  <a:latin typeface="Arial" charset="0"/>
                  <a:ea typeface="ＭＳ Ｐゴシック" charset="-128"/>
                  <a:cs typeface="ＭＳ Ｐゴシック" charset="-128"/>
                </a:endParaRPr>
              </a:p>
            </p:txBody>
          </p:sp>
          <p:sp>
            <p:nvSpPr>
              <p:cNvPr id="149" name="Rounded Rectangle 148">
                <a:extLst>
                  <a:ext uri="{FF2B5EF4-FFF2-40B4-BE49-F238E27FC236}">
                    <a16:creationId xmlns:a16="http://schemas.microsoft.com/office/drawing/2014/main" id="{B42A681E-0C27-B749-958F-EFB42C8D6C67}"/>
                  </a:ext>
                </a:extLst>
              </p:cNvPr>
              <p:cNvSpPr/>
              <p:nvPr/>
            </p:nvSpPr>
            <p:spPr bwMode="auto">
              <a:xfrm>
                <a:off x="3494519" y="1631347"/>
                <a:ext cx="1891610" cy="492433"/>
              </a:xfrm>
              <a:prstGeom prst="roundRect">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buClrTx/>
                </a:pPr>
                <a:r>
                  <a:rPr lang="en-US" sz="1800" dirty="0">
                    <a:solidFill>
                      <a:schemeClr val="tx1"/>
                    </a:solidFill>
                    <a:latin typeface="Arial" charset="0"/>
                    <a:ea typeface="ＭＳ Ｐゴシック" charset="-128"/>
                    <a:cs typeface="ＭＳ Ｐゴシック" charset="-128"/>
                  </a:rPr>
                  <a:t>FEEDBACK</a:t>
                </a:r>
              </a:p>
            </p:txBody>
          </p:sp>
        </p:grpSp>
      </p:grpSp>
      <p:pic>
        <p:nvPicPr>
          <p:cNvPr id="153" name="Picture 152">
            <a:extLst>
              <a:ext uri="{FF2B5EF4-FFF2-40B4-BE49-F238E27FC236}">
                <a16:creationId xmlns:a16="http://schemas.microsoft.com/office/drawing/2014/main" id="{EFDE6676-6FB3-5948-A7BE-AC495373A511}"/>
              </a:ext>
            </a:extLst>
          </p:cNvPr>
          <p:cNvPicPr>
            <a:picLocks noChangeAspect="1"/>
          </p:cNvPicPr>
          <p:nvPr/>
        </p:nvPicPr>
        <p:blipFill>
          <a:blip r:embed="rId8"/>
          <a:stretch>
            <a:fillRect/>
          </a:stretch>
        </p:blipFill>
        <p:spPr>
          <a:xfrm>
            <a:off x="1243580" y="1670178"/>
            <a:ext cx="666581" cy="633164"/>
          </a:xfrm>
          <a:prstGeom prst="rect">
            <a:avLst/>
          </a:prstGeom>
        </p:spPr>
      </p:pic>
    </p:spTree>
    <p:extLst>
      <p:ext uri="{BB962C8B-B14F-4D97-AF65-F5344CB8AC3E}">
        <p14:creationId xmlns:p14="http://schemas.microsoft.com/office/powerpoint/2010/main" val="258374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45"/>
                                        </p:tgtEl>
                                        <p:attrNameLst>
                                          <p:attrName>style.visibility</p:attrName>
                                        </p:attrNameLst>
                                      </p:cBhvr>
                                      <p:to>
                                        <p:strVal val="visible"/>
                                      </p:to>
                                    </p:set>
                                    <p:animEffect transition="in" filter="blinds(horizontal)">
                                      <p:cBhvr>
                                        <p:cTn id="22" dur="500"/>
                                        <p:tgtEl>
                                          <p:spTgt spid="145"/>
                                        </p:tgtEl>
                                      </p:cBhvr>
                                    </p:animEffect>
                                  </p:childTnLst>
                                </p:cTn>
                              </p:par>
                              <p:par>
                                <p:cTn id="23" presetID="3" presetClass="entr" presetSubtype="1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linds(horizontal)">
                                      <p:cBhvr>
                                        <p:cTn id="25" dur="500"/>
                                        <p:tgtEl>
                                          <p:spTgt spid="14"/>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linds(horizontal)">
                                      <p:cBhvr>
                                        <p:cTn id="28" dur="500"/>
                                        <p:tgtEl>
                                          <p:spTgt spid="17"/>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47"/>
                                        </p:tgtEl>
                                        <p:attrNameLst>
                                          <p:attrName>style.visibility</p:attrName>
                                        </p:attrNameLst>
                                      </p:cBhvr>
                                      <p:to>
                                        <p:strVal val="visible"/>
                                      </p:to>
                                    </p:set>
                                    <p:animEffect transition="in" filter="blinds(horizontal)">
                                      <p:cBhvr>
                                        <p:cTn id="44" dur="500"/>
                                        <p:tgtEl>
                                          <p:spTgt spid="147"/>
                                        </p:tgtEl>
                                      </p:cBhvr>
                                    </p:animEffect>
                                  </p:childTnLst>
                                </p:cTn>
                              </p:par>
                              <p:par>
                                <p:cTn id="45" presetID="3" presetClass="entr" presetSubtype="10" fill="hold" nodeType="withEffect">
                                  <p:stCondLst>
                                    <p:cond delay="0"/>
                                  </p:stCondLst>
                                  <p:childTnLst>
                                    <p:set>
                                      <p:cBhvr>
                                        <p:cTn id="46" dur="1" fill="hold">
                                          <p:stCondLst>
                                            <p:cond delay="0"/>
                                          </p:stCondLst>
                                        </p:cTn>
                                        <p:tgtEl>
                                          <p:spTgt spid="140"/>
                                        </p:tgtEl>
                                        <p:attrNameLst>
                                          <p:attrName>style.visibility</p:attrName>
                                        </p:attrNameLst>
                                      </p:cBhvr>
                                      <p:to>
                                        <p:strVal val="visible"/>
                                      </p:to>
                                    </p:set>
                                    <p:animEffect transition="in" filter="blinds(horizontal)">
                                      <p:cBhvr>
                                        <p:cTn id="47" dur="500"/>
                                        <p:tgtEl>
                                          <p:spTgt spid="140"/>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38"/>
                                        </p:tgtEl>
                                        <p:attrNameLst>
                                          <p:attrName>style.visibility</p:attrName>
                                        </p:attrNameLst>
                                      </p:cBhvr>
                                      <p:to>
                                        <p:strVal val="visible"/>
                                      </p:to>
                                    </p:set>
                                    <p:animEffect transition="in" filter="blinds(horizontal)">
                                      <p:cBhvr>
                                        <p:cTn id="50" dur="500"/>
                                        <p:tgtEl>
                                          <p:spTgt spid="138"/>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12" fill="hold" nodeType="clickEffect">
                                  <p:stCondLst>
                                    <p:cond delay="0"/>
                                  </p:stCondLst>
                                  <p:childTnLst>
                                    <p:set>
                                      <p:cBhvr>
                                        <p:cTn id="54" dur="1" fill="hold">
                                          <p:stCondLst>
                                            <p:cond delay="0"/>
                                          </p:stCondLst>
                                        </p:cTn>
                                        <p:tgtEl>
                                          <p:spTgt spid="151"/>
                                        </p:tgtEl>
                                        <p:attrNameLst>
                                          <p:attrName>style.visibility</p:attrName>
                                        </p:attrNameLst>
                                      </p:cBhvr>
                                      <p:to>
                                        <p:strVal val="visible"/>
                                      </p:to>
                                    </p:set>
                                    <p:animEffect transition="in" filter="strips(downLeft)">
                                      <p:cBhvr>
                                        <p:cTn id="55"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P spid="17" grpId="0"/>
      <p:bldP spid="138" grpId="0"/>
      <p:bldP spid="139" grpId="0"/>
      <p:bldP spid="144" grpId="0"/>
      <p:bldP spid="145" grpId="0"/>
      <p:bldP spid="147" grpId="0"/>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001B0-B175-C640-910C-C1772F8D7CDC}"/>
              </a:ext>
            </a:extLst>
          </p:cNvPr>
          <p:cNvSpPr>
            <a:spLocks noGrp="1"/>
          </p:cNvSpPr>
          <p:nvPr>
            <p:ph type="title"/>
          </p:nvPr>
        </p:nvSpPr>
        <p:spPr/>
        <p:txBody>
          <a:bodyPr/>
          <a:lstStyle/>
          <a:p>
            <a:r>
              <a:rPr lang="en-US" dirty="0"/>
              <a:t>Ongoing Investigations</a:t>
            </a:r>
          </a:p>
        </p:txBody>
      </p:sp>
      <p:sp>
        <p:nvSpPr>
          <p:cNvPr id="3" name="Slide Number Placeholder 2">
            <a:extLst>
              <a:ext uri="{FF2B5EF4-FFF2-40B4-BE49-F238E27FC236}">
                <a16:creationId xmlns:a16="http://schemas.microsoft.com/office/drawing/2014/main" id="{163C6257-C2B2-3444-BEA2-450699D0375D}"/>
              </a:ext>
            </a:extLst>
          </p:cNvPr>
          <p:cNvSpPr>
            <a:spLocks noGrp="1"/>
          </p:cNvSpPr>
          <p:nvPr>
            <p:ph type="sldNum" sz="quarter" idx="12"/>
          </p:nvPr>
        </p:nvSpPr>
        <p:spPr/>
        <p:txBody>
          <a:bodyPr/>
          <a:lstStyle/>
          <a:p>
            <a:fld id="{D8BA31C0-C4EC-EC4F-8529-897935C3CE92}" type="slidenum">
              <a:rPr lang="en-US" smtClean="0">
                <a:latin typeface="Helvetica"/>
                <a:ea typeface="Helvetica"/>
                <a:cs typeface="Helvetica"/>
              </a:rPr>
              <a:pPr/>
              <a:t>64</a:t>
            </a:fld>
            <a:endParaRPr lang="en-US">
              <a:latin typeface="Helvetica"/>
              <a:ea typeface="Helvetica"/>
              <a:cs typeface="Helvetica"/>
            </a:endParaRPr>
          </a:p>
        </p:txBody>
      </p:sp>
      <p:pic>
        <p:nvPicPr>
          <p:cNvPr id="4" name="Picture 3">
            <a:extLst>
              <a:ext uri="{FF2B5EF4-FFF2-40B4-BE49-F238E27FC236}">
                <a16:creationId xmlns:a16="http://schemas.microsoft.com/office/drawing/2014/main" id="{0527DA9F-A777-5546-81BC-4036A59711F8}"/>
              </a:ext>
            </a:extLst>
          </p:cNvPr>
          <p:cNvPicPr>
            <a:picLocks noChangeAspect="1"/>
          </p:cNvPicPr>
          <p:nvPr/>
        </p:nvPicPr>
        <p:blipFill>
          <a:blip r:embed="rId2"/>
          <a:stretch>
            <a:fillRect/>
          </a:stretch>
        </p:blipFill>
        <p:spPr>
          <a:xfrm>
            <a:off x="283029" y="740529"/>
            <a:ext cx="8860971" cy="4071257"/>
          </a:xfrm>
          <a:prstGeom prst="rect">
            <a:avLst/>
          </a:prstGeom>
        </p:spPr>
      </p:pic>
      <p:pic>
        <p:nvPicPr>
          <p:cNvPr id="7" name="Picture 6">
            <a:extLst>
              <a:ext uri="{FF2B5EF4-FFF2-40B4-BE49-F238E27FC236}">
                <a16:creationId xmlns:a16="http://schemas.microsoft.com/office/drawing/2014/main" id="{E8B360C2-97AF-2C40-8EA2-A0BCC5A378CE}"/>
              </a:ext>
            </a:extLst>
          </p:cNvPr>
          <p:cNvPicPr>
            <a:picLocks noChangeAspect="1"/>
          </p:cNvPicPr>
          <p:nvPr/>
        </p:nvPicPr>
        <p:blipFill>
          <a:blip r:embed="rId3"/>
          <a:stretch>
            <a:fillRect/>
          </a:stretch>
        </p:blipFill>
        <p:spPr>
          <a:xfrm>
            <a:off x="3183428" y="1614007"/>
            <a:ext cx="2305556" cy="2295855"/>
          </a:xfrm>
          <a:prstGeom prst="rect">
            <a:avLst/>
          </a:prstGeom>
        </p:spPr>
      </p:pic>
      <p:pic>
        <p:nvPicPr>
          <p:cNvPr id="8" name="Picture 7">
            <a:extLst>
              <a:ext uri="{FF2B5EF4-FFF2-40B4-BE49-F238E27FC236}">
                <a16:creationId xmlns:a16="http://schemas.microsoft.com/office/drawing/2014/main" id="{AAB876F1-6D9F-3D40-9151-3A8AA006C09D}"/>
              </a:ext>
            </a:extLst>
          </p:cNvPr>
          <p:cNvPicPr>
            <a:picLocks noChangeAspect="1"/>
          </p:cNvPicPr>
          <p:nvPr/>
        </p:nvPicPr>
        <p:blipFill>
          <a:blip r:embed="rId4"/>
          <a:stretch>
            <a:fillRect/>
          </a:stretch>
        </p:blipFill>
        <p:spPr>
          <a:xfrm>
            <a:off x="1993861" y="1865621"/>
            <a:ext cx="1467308" cy="1821070"/>
          </a:xfrm>
          <a:prstGeom prst="rect">
            <a:avLst/>
          </a:prstGeom>
        </p:spPr>
      </p:pic>
      <p:pic>
        <p:nvPicPr>
          <p:cNvPr id="9" name="Picture 8">
            <a:extLst>
              <a:ext uri="{FF2B5EF4-FFF2-40B4-BE49-F238E27FC236}">
                <a16:creationId xmlns:a16="http://schemas.microsoft.com/office/drawing/2014/main" id="{C3326E9B-083D-6F45-AE70-A809B19362FA}"/>
              </a:ext>
            </a:extLst>
          </p:cNvPr>
          <p:cNvPicPr>
            <a:picLocks noChangeAspect="1"/>
          </p:cNvPicPr>
          <p:nvPr/>
        </p:nvPicPr>
        <p:blipFill>
          <a:blip r:embed="rId5"/>
          <a:stretch>
            <a:fillRect/>
          </a:stretch>
        </p:blipFill>
        <p:spPr>
          <a:xfrm>
            <a:off x="3569480" y="1065062"/>
            <a:ext cx="1524545" cy="548945"/>
          </a:xfrm>
          <a:prstGeom prst="rect">
            <a:avLst/>
          </a:prstGeom>
        </p:spPr>
      </p:pic>
      <p:pic>
        <p:nvPicPr>
          <p:cNvPr id="10" name="Picture 9">
            <a:extLst>
              <a:ext uri="{FF2B5EF4-FFF2-40B4-BE49-F238E27FC236}">
                <a16:creationId xmlns:a16="http://schemas.microsoft.com/office/drawing/2014/main" id="{5370E88F-4348-A147-AB18-00D5330868FA}"/>
              </a:ext>
            </a:extLst>
          </p:cNvPr>
          <p:cNvPicPr>
            <a:picLocks noChangeAspect="1"/>
          </p:cNvPicPr>
          <p:nvPr/>
        </p:nvPicPr>
        <p:blipFill>
          <a:blip r:embed="rId6"/>
          <a:stretch>
            <a:fillRect/>
          </a:stretch>
        </p:blipFill>
        <p:spPr>
          <a:xfrm>
            <a:off x="6091224" y="1688620"/>
            <a:ext cx="2326874" cy="2177140"/>
          </a:xfrm>
          <a:prstGeom prst="rect">
            <a:avLst/>
          </a:prstGeom>
        </p:spPr>
      </p:pic>
      <p:pic>
        <p:nvPicPr>
          <p:cNvPr id="11" name="Picture 10">
            <a:extLst>
              <a:ext uri="{FF2B5EF4-FFF2-40B4-BE49-F238E27FC236}">
                <a16:creationId xmlns:a16="http://schemas.microsoft.com/office/drawing/2014/main" id="{A5D1D73F-F031-3E4D-83C1-5EF89D612C74}"/>
              </a:ext>
            </a:extLst>
          </p:cNvPr>
          <p:cNvPicPr>
            <a:picLocks noChangeAspect="1"/>
          </p:cNvPicPr>
          <p:nvPr/>
        </p:nvPicPr>
        <p:blipFill>
          <a:blip r:embed="rId7"/>
          <a:stretch>
            <a:fillRect/>
          </a:stretch>
        </p:blipFill>
        <p:spPr>
          <a:xfrm>
            <a:off x="5454483" y="2551014"/>
            <a:ext cx="722731" cy="421839"/>
          </a:xfrm>
          <a:prstGeom prst="rect">
            <a:avLst/>
          </a:prstGeom>
        </p:spPr>
      </p:pic>
      <p:pic>
        <p:nvPicPr>
          <p:cNvPr id="12" name="Picture 11">
            <a:extLst>
              <a:ext uri="{FF2B5EF4-FFF2-40B4-BE49-F238E27FC236}">
                <a16:creationId xmlns:a16="http://schemas.microsoft.com/office/drawing/2014/main" id="{362EAFD1-0BAE-1A45-87F4-1AF53E53EF71}"/>
              </a:ext>
            </a:extLst>
          </p:cNvPr>
          <p:cNvPicPr>
            <a:picLocks noChangeAspect="1"/>
          </p:cNvPicPr>
          <p:nvPr/>
        </p:nvPicPr>
        <p:blipFill>
          <a:blip r:embed="rId8"/>
          <a:stretch>
            <a:fillRect/>
          </a:stretch>
        </p:blipFill>
        <p:spPr>
          <a:xfrm>
            <a:off x="6469879" y="1078345"/>
            <a:ext cx="1395605" cy="522377"/>
          </a:xfrm>
          <a:prstGeom prst="rect">
            <a:avLst/>
          </a:prstGeom>
        </p:spPr>
      </p:pic>
      <p:grpSp>
        <p:nvGrpSpPr>
          <p:cNvPr id="14" name="Group 13">
            <a:extLst>
              <a:ext uri="{FF2B5EF4-FFF2-40B4-BE49-F238E27FC236}">
                <a16:creationId xmlns:a16="http://schemas.microsoft.com/office/drawing/2014/main" id="{C85F0A5F-BD49-F54E-8059-738F95475CB7}"/>
              </a:ext>
            </a:extLst>
          </p:cNvPr>
          <p:cNvGrpSpPr/>
          <p:nvPr/>
        </p:nvGrpSpPr>
        <p:grpSpPr>
          <a:xfrm>
            <a:off x="86971" y="1163101"/>
            <a:ext cx="7991290" cy="3186187"/>
            <a:chOff x="86971" y="1163101"/>
            <a:chExt cx="7991290" cy="3186187"/>
          </a:xfrm>
        </p:grpSpPr>
        <p:pic>
          <p:nvPicPr>
            <p:cNvPr id="5" name="Picture 4">
              <a:extLst>
                <a:ext uri="{FF2B5EF4-FFF2-40B4-BE49-F238E27FC236}">
                  <a16:creationId xmlns:a16="http://schemas.microsoft.com/office/drawing/2014/main" id="{7F4CC7A2-542F-EA43-A9B9-4D4419253B61}"/>
                </a:ext>
              </a:extLst>
            </p:cNvPr>
            <p:cNvPicPr>
              <a:picLocks noChangeAspect="1"/>
            </p:cNvPicPr>
            <p:nvPr/>
          </p:nvPicPr>
          <p:blipFill>
            <a:blip r:embed="rId9"/>
            <a:stretch>
              <a:fillRect/>
            </a:stretch>
          </p:blipFill>
          <p:spPr>
            <a:xfrm>
              <a:off x="283029" y="1686553"/>
              <a:ext cx="2188338" cy="2179207"/>
            </a:xfrm>
            <a:prstGeom prst="rect">
              <a:avLst/>
            </a:prstGeom>
          </p:spPr>
        </p:pic>
        <p:pic>
          <p:nvPicPr>
            <p:cNvPr id="6" name="Picture 5">
              <a:extLst>
                <a:ext uri="{FF2B5EF4-FFF2-40B4-BE49-F238E27FC236}">
                  <a16:creationId xmlns:a16="http://schemas.microsoft.com/office/drawing/2014/main" id="{9A79AB26-BF91-4547-8164-66B393EB9733}"/>
                </a:ext>
              </a:extLst>
            </p:cNvPr>
            <p:cNvPicPr>
              <a:picLocks noChangeAspect="1"/>
            </p:cNvPicPr>
            <p:nvPr/>
          </p:nvPicPr>
          <p:blipFill>
            <a:blip r:embed="rId10"/>
            <a:stretch>
              <a:fillRect/>
            </a:stretch>
          </p:blipFill>
          <p:spPr>
            <a:xfrm>
              <a:off x="560769" y="1163101"/>
              <a:ext cx="1632857" cy="523452"/>
            </a:xfrm>
            <a:prstGeom prst="rect">
              <a:avLst/>
            </a:prstGeom>
          </p:spPr>
        </p:pic>
        <p:sp>
          <p:nvSpPr>
            <p:cNvPr id="13" name="TextBox 12">
              <a:extLst>
                <a:ext uri="{FF2B5EF4-FFF2-40B4-BE49-F238E27FC236}">
                  <a16:creationId xmlns:a16="http://schemas.microsoft.com/office/drawing/2014/main" id="{332B6957-9484-D445-B0A5-2C8DCE5B5B1C}"/>
                </a:ext>
              </a:extLst>
            </p:cNvPr>
            <p:cNvSpPr txBox="1"/>
            <p:nvPr/>
          </p:nvSpPr>
          <p:spPr>
            <a:xfrm>
              <a:off x="86971" y="4041511"/>
              <a:ext cx="7991290" cy="307777"/>
            </a:xfrm>
            <a:prstGeom prst="rect">
              <a:avLst/>
            </a:prstGeom>
            <a:noFill/>
          </p:spPr>
          <p:txBody>
            <a:bodyPr wrap="none" rtlCol="0">
              <a:spAutoFit/>
            </a:bodyPr>
            <a:lstStyle/>
            <a:p>
              <a:r>
                <a:rPr lang="en-US" b="1" dirty="0"/>
                <a:t> Collaboration with Material Science Division (MSD) and Centre for X-ray and Optics (CXRO)</a:t>
              </a:r>
            </a:p>
          </p:txBody>
        </p:sp>
      </p:grpSp>
    </p:spTree>
    <p:extLst>
      <p:ext uri="{BB962C8B-B14F-4D97-AF65-F5344CB8AC3E}">
        <p14:creationId xmlns:p14="http://schemas.microsoft.com/office/powerpoint/2010/main" val="26377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NERSC Palette">
      <a:dk1>
        <a:srgbClr val="000000"/>
      </a:dk1>
      <a:lt1>
        <a:srgbClr val="FFFFFF"/>
      </a:lt1>
      <a:dk2>
        <a:srgbClr val="194963"/>
      </a:dk2>
      <a:lt2>
        <a:srgbClr val="FEE8B4"/>
      </a:lt2>
      <a:accent1>
        <a:srgbClr val="194963"/>
      </a:accent1>
      <a:accent2>
        <a:srgbClr val="FCD235"/>
      </a:accent2>
      <a:accent3>
        <a:srgbClr val="4FA556"/>
      </a:accent3>
      <a:accent4>
        <a:srgbClr val="8E2A20"/>
      </a:accent4>
      <a:accent5>
        <a:srgbClr val="679AC3"/>
      </a:accent5>
      <a:accent6>
        <a:srgbClr val="F68B44"/>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BNL_Template_032411">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NERSC Palette">
      <a:dk1>
        <a:sysClr val="windowText" lastClr="000000"/>
      </a:dk1>
      <a:lt1>
        <a:sysClr val="window" lastClr="FFFFFF"/>
      </a:lt1>
      <a:dk2>
        <a:srgbClr val="194963"/>
      </a:dk2>
      <a:lt2>
        <a:srgbClr val="FEE8B4"/>
      </a:lt2>
      <a:accent1>
        <a:srgbClr val="194963"/>
      </a:accent1>
      <a:accent2>
        <a:srgbClr val="FCD235"/>
      </a:accent2>
      <a:accent3>
        <a:srgbClr val="4FA556"/>
      </a:accent3>
      <a:accent4>
        <a:srgbClr val="8E2A20"/>
      </a:accent4>
      <a:accent5>
        <a:srgbClr val="679AC3"/>
      </a:accent5>
      <a:accent6>
        <a:srgbClr val="F68B4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BNL_Template_032411">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ARADISE" id="{627ED7B1-421B-444E-A888-FF05F431D27E}" vid="{23833AAA-E609-DC41-9882-30B6CA68BD38}"/>
    </a:ext>
  </a:extLst>
</a:theme>
</file>

<file path=ppt/theme/theme7.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7004</TotalTime>
  <Words>4250</Words>
  <Application>Microsoft Macintosh PowerPoint</Application>
  <PresentationFormat>On-screen Show (16:9)</PresentationFormat>
  <Paragraphs>924</Paragraphs>
  <Slides>64</Slides>
  <Notes>41</Notes>
  <HiddenSlides>10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64</vt:i4>
      </vt:variant>
    </vt:vector>
  </HeadingPairs>
  <TitlesOfParts>
    <vt:vector size="83" baseType="lpstr">
      <vt:lpstr>ＭＳ Ｐゴシック</vt:lpstr>
      <vt:lpstr>ヒラギノ角ゴ ProN W6</vt:lpstr>
      <vt:lpstr>American Typewriter</vt:lpstr>
      <vt:lpstr>Arial</vt:lpstr>
      <vt:lpstr>Calibri</vt:lpstr>
      <vt:lpstr>Calibri Light</vt:lpstr>
      <vt:lpstr>Helvetica</vt:lpstr>
      <vt:lpstr>Helvetica Neue Bold Condensed</vt:lpstr>
      <vt:lpstr>Helvetica Neue Light</vt:lpstr>
      <vt:lpstr>Lucida Grande</vt:lpstr>
      <vt:lpstr>Roboto</vt:lpstr>
      <vt:lpstr>Tw Cen MT</vt:lpstr>
      <vt:lpstr>Wingdings</vt:lpstr>
      <vt:lpstr>Office Theme</vt:lpstr>
      <vt:lpstr>LBNL_Template_032411</vt:lpstr>
      <vt:lpstr>2_Office Theme</vt:lpstr>
      <vt:lpstr>1_Office Theme</vt:lpstr>
      <vt:lpstr>3_Office Theme</vt:lpstr>
      <vt:lpstr>1_LBNL_Template_032411</vt:lpstr>
      <vt:lpstr>Computing Beyond the End of Moore’s Law</vt:lpstr>
      <vt:lpstr>PowerPoint Presentation</vt:lpstr>
      <vt:lpstr>Is it the end?</vt:lpstr>
      <vt:lpstr>Technology Scaling Trends Exascale in 2021… and then what?</vt:lpstr>
      <vt:lpstr>PowerPoint Presentation</vt:lpstr>
      <vt:lpstr>Alternative Models of Computation</vt:lpstr>
      <vt:lpstr>Beyond Moore Computing Taxonomy</vt:lpstr>
      <vt:lpstr>Post CMOS Device Technology</vt:lpstr>
      <vt:lpstr>Borkar-Shalf Criteria for New Device Technology</vt:lpstr>
      <vt:lpstr>Comparing CMOS Technology Alternatives</vt:lpstr>
      <vt:lpstr>Comparing CMOS Technology Alternatives (32 bit adder “benchmark” revolutionized field by focusing effort on device feature improvements that directly benefit the adder)</vt:lpstr>
      <vt:lpstr>Alternatives to Conventional MOS Switches (all require lower clock rate, and much more parallelism)</vt:lpstr>
      <vt:lpstr>Data Movement Costs:  Energy to move data proportional to distance.        Power is near chip thermal limits</vt:lpstr>
      <vt:lpstr>DOE Microelectronics BRN (BES, HEP, ASCR)</vt:lpstr>
      <vt:lpstr>Multiscale Modeling to accelerate Post-CMOS Development</vt:lpstr>
      <vt:lpstr>Gap: Connecting and Scaling</vt:lpstr>
      <vt:lpstr>New Breakthroughs in Transistor Technology  Require Fundamentally New Principles of Operation</vt:lpstr>
      <vt:lpstr>Results - AND and OR gate in Diode Based Skyrmion  </vt:lpstr>
      <vt:lpstr>Hardware Specialization and the Move Towards Extreme Heterogenous Acceleration</vt:lpstr>
      <vt:lpstr>Extreme Hardware Specialization is Happening Now!</vt:lpstr>
      <vt:lpstr>Large Scale Datacenters also Moving to Specialized Acceleration The Google TPU</vt:lpstr>
      <vt:lpstr>The Future Direction for Post-Exascale Computing</vt:lpstr>
      <vt:lpstr>3-Pronged Strategy for Post-Exascale Performance Scaling</vt:lpstr>
      <vt:lpstr>Example: Redesigning Algorithms for Emerging Accelerators David Keyes has a nice graph that demonstrates this is historically true!</vt:lpstr>
      <vt:lpstr>Create Hardware Features to Accelerate Broadly used Numerical Algorithm Primitives  Message Queues for low-overhead inter-core communication</vt:lpstr>
      <vt:lpstr>Sparse Matrix Trisolve (refresher)  Currently Use OMP Atomic to track dependencies</vt:lpstr>
      <vt:lpstr>Example of CoDevelopment of Hardware and Software:   SuperLU Dependency Tracking</vt:lpstr>
      <vt:lpstr>Benefit of MsgQ’s on KNL-like architecture</vt:lpstr>
      <vt:lpstr>SNAPPY: Sparse Matrix Compression Accelerator</vt:lpstr>
      <vt:lpstr>FFT Design Study  With FFTx (Francetti, Popovic, Canning)</vt:lpstr>
      <vt:lpstr>FFT Radix 2 RTL generated by SPIRAL –   Improved Area, Delay and Performance Model</vt:lpstr>
      <vt:lpstr>Tiled FFT Performance/Area – NoC + FFT Sim  64 PEs and 256 PEs (best-performing Topology DFly-UGAL)</vt:lpstr>
      <vt:lpstr>Results for RISC-V FFT Accelerator for CryoEM</vt:lpstr>
      <vt:lpstr>Example Algorithm-Driven Design of Hardware Accelerators</vt:lpstr>
      <vt:lpstr>The DFT kernel for each fragment  Communication Avoiding LS3DF Formulation – Scales O(N)</vt:lpstr>
      <vt:lpstr>Hardware Generators: Enabling Technology for Exploring Design Space  Together with Close Collaborations with Applied Mathematics</vt:lpstr>
      <vt:lpstr>FPGA vs. ASIC</vt:lpstr>
      <vt:lpstr>Architecture Specialization for Science (hardware is design around the algorithms) can’t design effective hardware without math</vt:lpstr>
      <vt:lpstr>Software Strategy for Accelerators</vt:lpstr>
      <vt:lpstr>Conclusions</vt:lpstr>
      <vt:lpstr>Beyond-Moore Computing Directions</vt:lpstr>
      <vt:lpstr>The End</vt:lpstr>
      <vt:lpstr>Example From SuperLU – Dependency tracking Conversion performed by Yang Liu and Nan Ding</vt:lpstr>
      <vt:lpstr>PowerPoint Presentation</vt:lpstr>
      <vt:lpstr>PowerPoint Presentation</vt:lpstr>
      <vt:lpstr>Example From SuperLU – Dependency tracking Conversion performed by Yang Liu and Nan Ding</vt:lpstr>
      <vt:lpstr>Message Queue Programming Interface</vt:lpstr>
      <vt:lpstr>Multiscale Modeling of  Post-CMOS Devices and Systems</vt:lpstr>
      <vt:lpstr>Introduction</vt:lpstr>
      <vt:lpstr>Joint BES, ASCR, HEP Microelectronics BRN</vt:lpstr>
      <vt:lpstr>Lab-Wide Initiative in Microelectronics (Beyond Moore)</vt:lpstr>
      <vt:lpstr>Gap: Connecting and Scaling</vt:lpstr>
      <vt:lpstr>Ongoing Collaborative Investigations</vt:lpstr>
      <vt:lpstr>Beyond-Moore Computing Directions</vt:lpstr>
      <vt:lpstr>Backup slides</vt:lpstr>
      <vt:lpstr>Why do chips cost so much?</vt:lpstr>
      <vt:lpstr>Fab and Mask Costs are NOT the Problem</vt:lpstr>
      <vt:lpstr>Getting to Critical Mass for IP Reuse for Accelerators</vt:lpstr>
      <vt:lpstr>Sample Application for FFTs: CryoEM</vt:lpstr>
      <vt:lpstr>RISC-V FFT Accelerator RTL Implementation</vt:lpstr>
      <vt:lpstr>RISC-V FFT Accelerator API Details </vt:lpstr>
      <vt:lpstr>Example From SuperLU – Dependency tracking Conversion performed by Yang Liu and Nan Ding</vt:lpstr>
      <vt:lpstr>PARADISE: End-to-End Modelling</vt:lpstr>
      <vt:lpstr>Ongoing Investigations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Efficient optimization and inference through learning and approximation methods to improve simulation capabilities and enable decision support</dc:title>
  <dc:creator>almgren</dc:creator>
  <cp:lastModifiedBy>John Shalf</cp:lastModifiedBy>
  <cp:revision>540</cp:revision>
  <cp:lastPrinted>2019-02-12T22:47:39Z</cp:lastPrinted>
  <dcterms:modified xsi:type="dcterms:W3CDTF">2019-04-08T13:08:53Z</dcterms:modified>
</cp:coreProperties>
</file>